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11" r:id="rId3"/>
    <p:sldId id="268" r:id="rId4"/>
    <p:sldId id="298" r:id="rId5"/>
    <p:sldId id="328" r:id="rId6"/>
    <p:sldId id="329" r:id="rId7"/>
    <p:sldId id="330" r:id="rId8"/>
    <p:sldId id="331" r:id="rId9"/>
    <p:sldId id="332" r:id="rId10"/>
    <p:sldId id="333" r:id="rId11"/>
    <p:sldId id="334" r:id="rId12"/>
    <p:sldId id="336" r:id="rId13"/>
    <p:sldId id="340" r:id="rId14"/>
    <p:sldId id="338" r:id="rId15"/>
    <p:sldId id="339" r:id="rId16"/>
    <p:sldId id="341" r:id="rId17"/>
    <p:sldId id="342" r:id="rId18"/>
    <p:sldId id="343" r:id="rId19"/>
    <p:sldId id="345" r:id="rId20"/>
    <p:sldId id="346" r:id="rId21"/>
    <p:sldId id="337" r:id="rId22"/>
    <p:sldId id="348" r:id="rId23"/>
    <p:sldId id="347" r:id="rId24"/>
    <p:sldId id="349" r:id="rId25"/>
    <p:sldId id="350" r:id="rId26"/>
    <p:sldId id="351" r:id="rId27"/>
    <p:sldId id="25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p:cViewPr>
        <p:scale>
          <a:sx n="66" d="100"/>
          <a:sy n="66" d="100"/>
        </p:scale>
        <p:origin x="-139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1AF17A-A331-4E0A-AB8A-94A54789787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788BC-639D-4360-A9C6-FD81E83995C1}"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1AF17A-A331-4E0A-AB8A-94A54789787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AF17A-A331-4E0A-AB8A-94A54789787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1AF17A-A331-4E0A-AB8A-94A54789787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AF17A-A331-4E0A-AB8A-94A54789787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788BC-639D-4360-A9C6-FD81E83995C1}"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1AF17A-A331-4E0A-AB8A-94A54789787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1AF17A-A331-4E0A-AB8A-94A54789787A}"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3788BC-639D-4360-A9C6-FD81E83995C1}"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1AF17A-A331-4E0A-AB8A-94A54789787A}"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AF17A-A331-4E0A-AB8A-94A54789787A}"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1AF17A-A331-4E0A-AB8A-94A54789787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788BC-639D-4360-A9C6-FD81E83995C1}"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1AF17A-A331-4E0A-AB8A-94A54789787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788BC-639D-4360-A9C6-FD81E83995C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1AF17A-A331-4E0A-AB8A-94A54789787A}" type="datetimeFigureOut">
              <a:rPr lang="en-US" smtClean="0"/>
              <a:t>3/14/2019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03788BC-639D-4360-A9C6-FD81E83995C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8153400" cy="1927225"/>
          </a:xfrm>
        </p:spPr>
        <p:txBody>
          <a:bodyPr>
            <a:normAutofit fontScale="90000"/>
          </a:bodyPr>
          <a:lstStyle/>
          <a:p>
            <a:pPr algn="ctr"/>
            <a:r>
              <a:rPr lang="en-US" sz="3600" dirty="0" smtClean="0"/>
              <a:t>GAMIFICATION FOR LEARNING SCIENCE :</a:t>
            </a:r>
            <a:br>
              <a:rPr lang="en-US" sz="3600" dirty="0" smtClean="0"/>
            </a:br>
            <a:r>
              <a:rPr lang="en-US" sz="3600" dirty="0" smtClean="0"/>
              <a:t>ELIZA (enzyme linked </a:t>
            </a:r>
            <a:r>
              <a:rPr lang="en-US" sz="3600" dirty="0" err="1" smtClean="0"/>
              <a:t>immuno</a:t>
            </a:r>
            <a:r>
              <a:rPr lang="en-US" sz="3600" dirty="0" smtClean="0"/>
              <a:t> sorbent assay) game study case)</a:t>
            </a:r>
            <a:endParaRPr lang="en-US" sz="3600" dirty="0"/>
          </a:p>
        </p:txBody>
      </p:sp>
      <p:sp>
        <p:nvSpPr>
          <p:cNvPr id="3" name="Subtitle 2"/>
          <p:cNvSpPr>
            <a:spLocks noGrp="1"/>
          </p:cNvSpPr>
          <p:nvPr>
            <p:ph type="subTitle" idx="1"/>
          </p:nvPr>
        </p:nvSpPr>
        <p:spPr>
          <a:xfrm>
            <a:off x="685800" y="4876800"/>
            <a:ext cx="7848600" cy="533400"/>
          </a:xfrm>
        </p:spPr>
        <p:txBody>
          <a:bodyPr>
            <a:normAutofit/>
          </a:bodyPr>
          <a:lstStyle/>
          <a:p>
            <a:pPr algn="ctr"/>
            <a:r>
              <a:rPr lang="en-US" dirty="0"/>
              <a:t>Muhammad Noor 	( 05111850010003 </a:t>
            </a:r>
            <a:r>
              <a:rPr lang="en-US" dirty="0" smtClean="0"/>
              <a:t>)</a:t>
            </a:r>
            <a:endParaRPr lang="en-US" dirty="0"/>
          </a:p>
        </p:txBody>
      </p:sp>
      <p:pic>
        <p:nvPicPr>
          <p:cNvPr id="5"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779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975" y="5486400"/>
            <a:ext cx="8607425" cy="1219200"/>
          </a:xfrm>
        </p:spPr>
        <p:txBody>
          <a:bodyPr>
            <a:normAutofit/>
          </a:bodyPr>
          <a:lstStyle/>
          <a:p>
            <a:pPr marL="0" indent="0" algn="just">
              <a:buNone/>
            </a:pPr>
            <a:r>
              <a:rPr lang="en-US" dirty="0" smtClean="0"/>
              <a:t>Before </a:t>
            </a:r>
            <a:r>
              <a:rPr lang="en-US" dirty="0"/>
              <a:t>designing database, basic data requirements are given from Veterinary Science Department which is combinations of ELISA technique</a:t>
            </a:r>
            <a:r>
              <a:rPr lang="en-US" dirty="0" smtClean="0"/>
              <a:t>.</a:t>
            </a:r>
          </a:p>
        </p:txBody>
      </p:sp>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Figure 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175" y="1040557"/>
            <a:ext cx="4949825" cy="4445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905000" y="228600"/>
            <a:ext cx="6781800" cy="990600"/>
          </a:xfrm>
          <a:prstGeom prst="rect">
            <a:avLst/>
          </a:prstGeom>
        </p:spPr>
        <p:txBody>
          <a:bodyPr vert="horz" lIns="91440" tIns="45720" rIns="91440" bIns="45720" rtlCol="0" anchor="ctr">
            <a:normAutofit fontScale="92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Design : Ex. ELISA Combination</a:t>
            </a:r>
            <a:r>
              <a:rPr lang="en-US" b="1" dirty="0" smtClean="0"/>
              <a:t> </a:t>
            </a:r>
            <a:endParaRPr lang="en-US" dirty="0"/>
          </a:p>
        </p:txBody>
      </p:sp>
    </p:spTree>
    <p:extLst>
      <p:ext uri="{BB962C8B-B14F-4D97-AF65-F5344CB8AC3E}">
        <p14:creationId xmlns:p14="http://schemas.microsoft.com/office/powerpoint/2010/main" val="364435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676762"/>
            <a:ext cx="5876925" cy="3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4724400"/>
            <a:ext cx="8229600" cy="1752600"/>
          </a:xfrm>
        </p:spPr>
        <p:txBody>
          <a:bodyPr>
            <a:normAutofit lnSpcReduction="10000"/>
          </a:bodyPr>
          <a:lstStyle/>
          <a:p>
            <a:pPr marL="0" indent="0" algn="just">
              <a:buNone/>
            </a:pPr>
            <a:r>
              <a:rPr lang="en-US" dirty="0" smtClean="0"/>
              <a:t>Then</a:t>
            </a:r>
            <a:r>
              <a:rPr lang="en-US" dirty="0"/>
              <a:t>, the database could be designed based on the documents of ELISA combinations. Combinations consist of antibody, antigen, detector, conjugate, capture antibody. They store in </a:t>
            </a:r>
            <a:r>
              <a:rPr lang="en-US" dirty="0" err="1"/>
              <a:t>ElementType</a:t>
            </a:r>
            <a:r>
              <a:rPr lang="en-US" dirty="0"/>
              <a:t> and will be checked in </a:t>
            </a:r>
            <a:r>
              <a:rPr lang="en-US" dirty="0" err="1"/>
              <a:t>CorrectCombinations</a:t>
            </a:r>
            <a:r>
              <a:rPr lang="en-US" dirty="0"/>
              <a:t> entity.</a:t>
            </a:r>
          </a:p>
        </p:txBody>
      </p:sp>
      <p:pic>
        <p:nvPicPr>
          <p:cNvPr id="4" name="Picture 2" descr="F:\09-57-51-Logo-its-biru-transparan - Cop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2286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err="1" smtClean="0"/>
              <a:t>Db</a:t>
            </a:r>
            <a:r>
              <a:rPr lang="en-US" b="1" dirty="0" smtClean="0"/>
              <a:t> Design</a:t>
            </a:r>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078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rmAutofit/>
          </a:bodyPr>
          <a:lstStyle/>
          <a:p>
            <a:pPr marL="0" indent="0" algn="just">
              <a:buNone/>
            </a:pPr>
            <a:r>
              <a:rPr lang="en-US" dirty="0"/>
              <a:t>After designing database, according to procedures of ELISA method and also correct combinations given, game flowchart was designed. </a:t>
            </a:r>
            <a:endParaRPr lang="en-US" dirty="0" smtClean="0"/>
          </a:p>
          <a:p>
            <a:pPr marL="0" indent="0" algn="just">
              <a:buNone/>
            </a:pPr>
            <a:r>
              <a:rPr lang="en-US" dirty="0" smtClean="0"/>
              <a:t>Basically</a:t>
            </a:r>
            <a:r>
              <a:rPr lang="en-US" dirty="0"/>
              <a:t>, every elements need to be incubated and washed. Then, every elements that put into the tube could not be the same as the previous ingredients. </a:t>
            </a:r>
            <a:endParaRPr lang="en-US" dirty="0" smtClean="0"/>
          </a:p>
          <a:p>
            <a:pPr marL="0" indent="0" algn="just">
              <a:buNone/>
            </a:pPr>
            <a:r>
              <a:rPr lang="en-US" dirty="0" smtClean="0"/>
              <a:t>For </a:t>
            </a:r>
            <a:r>
              <a:rPr lang="en-US" dirty="0"/>
              <a:t>example, first we would like to input Capture Antibody which is namely Pig-</a:t>
            </a:r>
            <a:r>
              <a:rPr lang="en-US" dirty="0" err="1"/>
              <a:t>antiAg</a:t>
            </a:r>
            <a:r>
              <a:rPr lang="en-US" dirty="0"/>
              <a:t>, then it should be incubated and washed, after that another element is chosen and it should be incubated and washed and it will be iterated until the correct combinations are made. </a:t>
            </a:r>
            <a:endParaRPr lang="en-US" dirty="0" smtClean="0"/>
          </a:p>
          <a:p>
            <a:pPr marL="0" indent="0" algn="just">
              <a:buNone/>
            </a:pPr>
            <a:r>
              <a:rPr lang="en-US" dirty="0" smtClean="0"/>
              <a:t>Error </a:t>
            </a:r>
            <a:r>
              <a:rPr lang="en-US" dirty="0"/>
              <a:t>prompt will be displayed once the users not following the ELISA rule.</a:t>
            </a:r>
          </a:p>
        </p:txBody>
      </p:sp>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2286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smtClean="0"/>
              <a:t>Design : Procedures</a:t>
            </a:r>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83697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2286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smtClean="0"/>
              <a:t>Design : </a:t>
            </a:r>
            <a:r>
              <a:rPr lang="en-US" b="1" dirty="0" err="1" smtClean="0"/>
              <a:t>FlowChart</a:t>
            </a:r>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90600"/>
            <a:ext cx="3810000" cy="578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9471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rmAutofit/>
          </a:bodyPr>
          <a:lstStyle/>
          <a:p>
            <a:pPr algn="just"/>
            <a:r>
              <a:rPr lang="en-US" dirty="0"/>
              <a:t>This game challenge users to design an ELISA to detect the two type of detections which are antigen detection and antibody detection. </a:t>
            </a:r>
            <a:endParaRPr lang="en-US" dirty="0" smtClean="0"/>
          </a:p>
          <a:p>
            <a:pPr algn="just"/>
            <a:r>
              <a:rPr lang="en-US" dirty="0" smtClean="0"/>
              <a:t>In </a:t>
            </a:r>
            <a:r>
              <a:rPr lang="en-US" dirty="0"/>
              <a:t>antigen detection menu, users are challenged to design ELISA for hepatitis B, dengue virus, ross river virus, influenza, HIV and Herpes virus simplex 1. </a:t>
            </a:r>
            <a:endParaRPr lang="en-US" dirty="0" smtClean="0"/>
          </a:p>
          <a:p>
            <a:pPr algn="just"/>
            <a:r>
              <a:rPr lang="en-US" dirty="0" smtClean="0"/>
              <a:t>Furthermore</a:t>
            </a:r>
            <a:r>
              <a:rPr lang="en-US" dirty="0"/>
              <a:t>, for antibody detection, users should design ELISA to detect an antibody against one of the following viruses. It includes chicken pox, measles, hepatitis A, rubella.</a:t>
            </a:r>
          </a:p>
        </p:txBody>
      </p:sp>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381000"/>
            <a:ext cx="67818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Implementation : Game </a:t>
            </a:r>
            <a:r>
              <a:rPr lang="en-US" dirty="0" err="1" smtClean="0"/>
              <a:t>Chalengges</a:t>
            </a:r>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6800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533400"/>
            <a:ext cx="6781800" cy="990600"/>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Implementation </a:t>
            </a:r>
            <a:r>
              <a:rPr lang="en-US" dirty="0" smtClean="0"/>
              <a:t>:</a:t>
            </a:r>
            <a:r>
              <a:rPr lang="en-US" dirty="0"/>
              <a:t> Main menu of ELISA game</a:t>
            </a:r>
            <a:endParaRPr lang="en-US" dirty="0" smtClean="0"/>
          </a:p>
          <a:p>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322" y="1371600"/>
            <a:ext cx="612587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6019800"/>
            <a:ext cx="8498568" cy="646331"/>
          </a:xfrm>
          <a:prstGeom prst="rect">
            <a:avLst/>
          </a:prstGeom>
          <a:noFill/>
        </p:spPr>
        <p:txBody>
          <a:bodyPr wrap="square" rtlCol="0">
            <a:spAutoFit/>
          </a:bodyPr>
          <a:lstStyle/>
          <a:p>
            <a:r>
              <a:rPr lang="en-US" dirty="0"/>
              <a:t>Main menu of ELISA </a:t>
            </a:r>
            <a:r>
              <a:rPr lang="en-US" dirty="0" smtClean="0"/>
              <a:t>game : kind </a:t>
            </a:r>
            <a:r>
              <a:rPr lang="en-US" dirty="0"/>
              <a:t>of simulation will be chosen whether antibody detection or antigen detection</a:t>
            </a:r>
          </a:p>
        </p:txBody>
      </p:sp>
    </p:spTree>
    <p:extLst>
      <p:ext uri="{BB962C8B-B14F-4D97-AF65-F5344CB8AC3E}">
        <p14:creationId xmlns:p14="http://schemas.microsoft.com/office/powerpoint/2010/main" val="2005831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533400"/>
            <a:ext cx="6781800" cy="990600"/>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Implementation : </a:t>
            </a:r>
            <a:r>
              <a:rPr lang="en-US" dirty="0"/>
              <a:t>Antigen </a:t>
            </a:r>
            <a:r>
              <a:rPr lang="en-US" dirty="0" smtClean="0"/>
              <a:t>Detection Menu </a:t>
            </a:r>
          </a:p>
          <a:p>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4800" y="6019800"/>
            <a:ext cx="8498568" cy="646331"/>
          </a:xfrm>
          <a:prstGeom prst="rect">
            <a:avLst/>
          </a:prstGeom>
          <a:noFill/>
        </p:spPr>
        <p:txBody>
          <a:bodyPr wrap="square" rtlCol="0">
            <a:spAutoFit/>
          </a:bodyPr>
          <a:lstStyle/>
          <a:p>
            <a:r>
              <a:rPr lang="en-US" dirty="0" smtClean="0"/>
              <a:t>Antigen </a:t>
            </a:r>
            <a:r>
              <a:rPr lang="en-US" dirty="0"/>
              <a:t>detection </a:t>
            </a:r>
            <a:r>
              <a:rPr lang="en-US" dirty="0" smtClean="0"/>
              <a:t>menu : </a:t>
            </a:r>
            <a:r>
              <a:rPr lang="en-US" dirty="0"/>
              <a:t>kind of virus will be detected using the antigen detection menu </a:t>
            </a:r>
            <a:r>
              <a:rPr lang="en-US" dirty="0" smtClean="0"/>
              <a:t>respectively</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280160"/>
            <a:ext cx="5551715" cy="466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0059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533400"/>
            <a:ext cx="6781800" cy="990600"/>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Implementation : </a:t>
            </a:r>
            <a:r>
              <a:rPr lang="en-US" dirty="0"/>
              <a:t>Antibody </a:t>
            </a:r>
            <a:r>
              <a:rPr lang="en-US" dirty="0" smtClean="0"/>
              <a:t>Detection Menu</a:t>
            </a:r>
          </a:p>
          <a:p>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4800" y="6019800"/>
            <a:ext cx="8498568" cy="646331"/>
          </a:xfrm>
          <a:prstGeom prst="rect">
            <a:avLst/>
          </a:prstGeom>
          <a:noFill/>
        </p:spPr>
        <p:txBody>
          <a:bodyPr wrap="square" rtlCol="0">
            <a:spAutoFit/>
          </a:bodyPr>
          <a:lstStyle/>
          <a:p>
            <a:r>
              <a:rPr lang="en-US" dirty="0"/>
              <a:t>Antibody detection menu</a:t>
            </a:r>
            <a:r>
              <a:rPr lang="en-US" dirty="0" smtClean="0"/>
              <a:t> : </a:t>
            </a:r>
            <a:r>
              <a:rPr lang="en-US" dirty="0"/>
              <a:t>kind of virus will be detected using the </a:t>
            </a:r>
            <a:r>
              <a:rPr lang="en-US" dirty="0" smtClean="0"/>
              <a:t>antibody </a:t>
            </a:r>
            <a:r>
              <a:rPr lang="en-US" dirty="0"/>
              <a:t>detection menu respectively</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8966" y="1371600"/>
            <a:ext cx="453043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006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533400"/>
            <a:ext cx="6781800" cy="990600"/>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Implementation </a:t>
            </a:r>
            <a:r>
              <a:rPr lang="en-US" dirty="0" smtClean="0"/>
              <a:t>: </a:t>
            </a:r>
            <a:r>
              <a:rPr lang="en-US" dirty="0"/>
              <a:t>Main </a:t>
            </a:r>
            <a:r>
              <a:rPr lang="en-US" dirty="0" smtClean="0"/>
              <a:t>Board of </a:t>
            </a:r>
            <a:r>
              <a:rPr lang="en-US" dirty="0"/>
              <a:t>ELISA </a:t>
            </a:r>
            <a:r>
              <a:rPr lang="en-US" dirty="0" smtClean="0"/>
              <a:t>Game</a:t>
            </a:r>
          </a:p>
          <a:p>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4800" y="5943600"/>
            <a:ext cx="8498568" cy="923330"/>
          </a:xfrm>
          <a:prstGeom prst="rect">
            <a:avLst/>
          </a:prstGeom>
          <a:noFill/>
        </p:spPr>
        <p:txBody>
          <a:bodyPr wrap="square" rtlCol="0">
            <a:spAutoFit/>
          </a:bodyPr>
          <a:lstStyle/>
          <a:p>
            <a:pPr algn="just"/>
            <a:r>
              <a:rPr lang="en-US" dirty="0"/>
              <a:t>Main </a:t>
            </a:r>
            <a:r>
              <a:rPr lang="en-US" dirty="0" smtClean="0"/>
              <a:t>board of </a:t>
            </a:r>
            <a:r>
              <a:rPr lang="en-US" dirty="0"/>
              <a:t>ELISA </a:t>
            </a:r>
            <a:r>
              <a:rPr lang="en-US" dirty="0" smtClean="0"/>
              <a:t>game </a:t>
            </a:r>
            <a:r>
              <a:rPr lang="en-US" dirty="0"/>
              <a:t>: is the main board of the game and the users can do drag and drop the substances into the tube. Elements are also categorized, so the users can easily choose them.</a:t>
            </a:r>
          </a:p>
        </p:txBody>
      </p:sp>
      <p:sp>
        <p:nvSpPr>
          <p:cNvPr id="3" name="AutoShape 2" descr="Figure 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Figure 8"/>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601579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042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533400"/>
            <a:ext cx="6781800" cy="990600"/>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Implementation </a:t>
            </a:r>
            <a:r>
              <a:rPr lang="en-US" dirty="0" smtClean="0"/>
              <a:t>: </a:t>
            </a:r>
            <a:r>
              <a:rPr lang="en-US" dirty="0"/>
              <a:t>Main </a:t>
            </a:r>
            <a:r>
              <a:rPr lang="en-US" dirty="0" smtClean="0"/>
              <a:t>Board of </a:t>
            </a:r>
            <a:r>
              <a:rPr lang="en-US" dirty="0"/>
              <a:t>ELISA </a:t>
            </a:r>
            <a:r>
              <a:rPr lang="en-US" dirty="0" smtClean="0"/>
              <a:t>Game</a:t>
            </a:r>
          </a:p>
          <a:p>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4800" y="5943600"/>
            <a:ext cx="8498568" cy="369332"/>
          </a:xfrm>
          <a:prstGeom prst="rect">
            <a:avLst/>
          </a:prstGeom>
          <a:noFill/>
        </p:spPr>
        <p:txBody>
          <a:bodyPr wrap="square" rtlCol="0">
            <a:spAutoFit/>
          </a:bodyPr>
          <a:lstStyle/>
          <a:p>
            <a:r>
              <a:rPr lang="en-US" dirty="0"/>
              <a:t>Main </a:t>
            </a:r>
            <a:r>
              <a:rPr lang="en-US" dirty="0" smtClean="0"/>
              <a:t>board of </a:t>
            </a:r>
            <a:r>
              <a:rPr lang="en-US" dirty="0"/>
              <a:t>ELISA </a:t>
            </a:r>
            <a:r>
              <a:rPr lang="en-US" dirty="0" smtClean="0"/>
              <a:t>game </a:t>
            </a:r>
            <a:r>
              <a:rPr lang="en-US" dirty="0"/>
              <a:t>: Users drag and drop the </a:t>
            </a:r>
            <a:r>
              <a:rPr lang="en-US" dirty="0" smtClean="0"/>
              <a:t>reagent.</a:t>
            </a:r>
            <a:endParaRPr lang="en-US" dirty="0"/>
          </a:p>
        </p:txBody>
      </p:sp>
      <p:sp>
        <p:nvSpPr>
          <p:cNvPr id="3" name="AutoShape 2" descr="Figure 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564" y="1295400"/>
            <a:ext cx="638223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658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56" y="1795463"/>
            <a:ext cx="8775343" cy="376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418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533400"/>
            <a:ext cx="6781800" cy="990600"/>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Implementation </a:t>
            </a:r>
            <a:r>
              <a:rPr lang="en-US" dirty="0" smtClean="0"/>
              <a:t>: </a:t>
            </a:r>
            <a:r>
              <a:rPr lang="en-US" dirty="0"/>
              <a:t>Main </a:t>
            </a:r>
            <a:r>
              <a:rPr lang="en-US" dirty="0" smtClean="0"/>
              <a:t>Board of </a:t>
            </a:r>
            <a:r>
              <a:rPr lang="en-US" dirty="0"/>
              <a:t>ELISA </a:t>
            </a:r>
            <a:r>
              <a:rPr lang="en-US" dirty="0" smtClean="0"/>
              <a:t>Game</a:t>
            </a:r>
          </a:p>
          <a:p>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4800" y="5943600"/>
            <a:ext cx="8498568" cy="369332"/>
          </a:xfrm>
          <a:prstGeom prst="rect">
            <a:avLst/>
          </a:prstGeom>
          <a:noFill/>
        </p:spPr>
        <p:txBody>
          <a:bodyPr wrap="square" rtlCol="0">
            <a:spAutoFit/>
          </a:bodyPr>
          <a:lstStyle/>
          <a:p>
            <a:r>
              <a:rPr lang="en-US" dirty="0"/>
              <a:t>Main </a:t>
            </a:r>
            <a:r>
              <a:rPr lang="en-US" dirty="0" smtClean="0"/>
              <a:t>board of </a:t>
            </a:r>
            <a:r>
              <a:rPr lang="en-US" dirty="0"/>
              <a:t>ELISA </a:t>
            </a:r>
            <a:r>
              <a:rPr lang="en-US" dirty="0" smtClean="0"/>
              <a:t>game </a:t>
            </a:r>
            <a:r>
              <a:rPr lang="en-US" dirty="0"/>
              <a:t>: Users made A </a:t>
            </a:r>
            <a:r>
              <a:rPr lang="en-US" dirty="0" err="1"/>
              <a:t>corest</a:t>
            </a:r>
            <a:r>
              <a:rPr lang="en-US" dirty="0"/>
              <a:t> combination of ELISA.</a:t>
            </a:r>
          </a:p>
        </p:txBody>
      </p:sp>
      <p:sp>
        <p:nvSpPr>
          <p:cNvPr id="3" name="AutoShape 2" descr="Figure 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003" y="1219200"/>
            <a:ext cx="619359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1230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57800"/>
          </a:xfrm>
        </p:spPr>
        <p:txBody>
          <a:bodyPr>
            <a:normAutofit fontScale="85000" lnSpcReduction="20000"/>
          </a:bodyPr>
          <a:lstStyle/>
          <a:p>
            <a:pPr algn="just"/>
            <a:r>
              <a:rPr lang="en-US" dirty="0"/>
              <a:t>The main target users are third year </a:t>
            </a:r>
            <a:r>
              <a:rPr lang="en-US" dirty="0" smtClean="0"/>
              <a:t>James Cook University science </a:t>
            </a:r>
            <a:r>
              <a:rPr lang="en-US" dirty="0"/>
              <a:t>students. </a:t>
            </a:r>
            <a:endParaRPr lang="en-US" dirty="0" smtClean="0"/>
          </a:p>
          <a:p>
            <a:pPr algn="just"/>
            <a:r>
              <a:rPr lang="en-US" dirty="0" smtClean="0"/>
              <a:t>The </a:t>
            </a:r>
            <a:r>
              <a:rPr lang="en-US" dirty="0"/>
              <a:t>students are assumed to be familiar with biological concepts and have an understanding of how they are applied in ELISA. </a:t>
            </a:r>
            <a:endParaRPr lang="en-US" dirty="0" smtClean="0"/>
          </a:p>
          <a:p>
            <a:pPr algn="just"/>
            <a:r>
              <a:rPr lang="en-US" dirty="0" smtClean="0"/>
              <a:t>The </a:t>
            </a:r>
            <a:r>
              <a:rPr lang="en-US" dirty="0"/>
              <a:t>other remaining target group is teachers, who will use the application to view student results produced from the ELISA game.</a:t>
            </a:r>
          </a:p>
          <a:p>
            <a:pPr algn="just"/>
            <a:endParaRPr lang="en-US" dirty="0" smtClean="0"/>
          </a:p>
          <a:p>
            <a:pPr algn="just"/>
            <a:r>
              <a:rPr lang="en-US" dirty="0" smtClean="0"/>
              <a:t>Characteristics </a:t>
            </a:r>
            <a:r>
              <a:rPr lang="en-US" dirty="0"/>
              <a:t>of users: </a:t>
            </a:r>
          </a:p>
          <a:p>
            <a:pPr lvl="0" algn="just"/>
            <a:r>
              <a:rPr lang="en-US" dirty="0"/>
              <a:t>Age: approximately 20 years (science students), and above 30 years (teachers/lecturers)</a:t>
            </a:r>
          </a:p>
          <a:p>
            <a:pPr lvl="0" algn="just"/>
            <a:r>
              <a:rPr lang="en-US" dirty="0"/>
              <a:t>Gender: Female and Male</a:t>
            </a:r>
          </a:p>
          <a:p>
            <a:pPr lvl="0" algn="just"/>
            <a:r>
              <a:rPr lang="en-US" dirty="0"/>
              <a:t>Educational background: Veterinary Science</a:t>
            </a:r>
          </a:p>
          <a:p>
            <a:pPr lvl="0" algn="just"/>
            <a:r>
              <a:rPr lang="en-US" dirty="0"/>
              <a:t>Language: English (as the main language in James Cook University, Australia)</a:t>
            </a:r>
          </a:p>
          <a:p>
            <a:pPr lvl="0" algn="just"/>
            <a:r>
              <a:rPr lang="en-US" dirty="0"/>
              <a:t>Computing skills: know the basic of computing</a:t>
            </a:r>
          </a:p>
          <a:p>
            <a:pPr lvl="0" algn="just"/>
            <a:r>
              <a:rPr lang="en-US" dirty="0"/>
              <a:t>Physical abilities and disabilities: perhaps there are disabled persons or </a:t>
            </a:r>
            <a:r>
              <a:rPr lang="en-US" dirty="0" err="1"/>
              <a:t>colour</a:t>
            </a:r>
            <a:r>
              <a:rPr lang="en-US" dirty="0"/>
              <a:t>-blind persons who are amongst the target users.</a:t>
            </a:r>
          </a:p>
          <a:p>
            <a:pPr algn="just"/>
            <a:r>
              <a:rPr lang="en-US" dirty="0"/>
              <a:t>Domain-related knowledge and skills: biology</a:t>
            </a:r>
          </a:p>
        </p:txBody>
      </p:sp>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3810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Testing : Target Users</a:t>
            </a:r>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98172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lnSpcReduction="10000"/>
          </a:bodyPr>
          <a:lstStyle/>
          <a:p>
            <a:pPr algn="just"/>
            <a:r>
              <a:rPr lang="en-US" dirty="0"/>
              <a:t>After implemented the game, usability testing were conducted among 42 third year veterinary science students</a:t>
            </a:r>
          </a:p>
          <a:p>
            <a:pPr algn="just"/>
            <a:r>
              <a:rPr lang="en-US" dirty="0" smtClean="0"/>
              <a:t>In </a:t>
            </a:r>
            <a:r>
              <a:rPr lang="en-US" dirty="0"/>
              <a:t>term of efficiency, the results are users were able to navigate the application and locate the game screen with ease. The minimum amount of steps taken to solve the problem was 8. The longest test took 5–10 minutes with a significant number of clicks to get a solution.</a:t>
            </a:r>
          </a:p>
          <a:p>
            <a:pPr algn="just"/>
            <a:r>
              <a:rPr lang="en-US" dirty="0"/>
              <a:t>In term of accuracy, 3 out of 7 tests took submitted 2 incorrect combinations. The remaining 4 out of 7 submitted only 1 incorrect combination. Overall, all users eventually submitted a good combination. In addition, 3 out of 7 users submitted 4 elements in the incorrect order, 2 out of 7 users only submitted 1 incorrect element. The remaining two users submitted 2 incorrect elements</a:t>
            </a:r>
          </a:p>
        </p:txBody>
      </p:sp>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3810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Testing : Result</a:t>
            </a:r>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77583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64200"/>
            <a:ext cx="8229600" cy="1219200"/>
          </a:xfrm>
        </p:spPr>
        <p:txBody>
          <a:bodyPr>
            <a:normAutofit/>
          </a:bodyPr>
          <a:lstStyle/>
          <a:p>
            <a:pPr marL="0" indent="0" algn="ctr">
              <a:buNone/>
            </a:pPr>
            <a:r>
              <a:rPr lang="en-US" dirty="0" smtClean="0"/>
              <a:t>Some questions </a:t>
            </a:r>
            <a:r>
              <a:rPr lang="en-US" dirty="0"/>
              <a:t>that were asked into the </a:t>
            </a:r>
            <a:r>
              <a:rPr lang="en-US" dirty="0" smtClean="0"/>
              <a:t>testers</a:t>
            </a:r>
            <a:endParaRPr lang="en-US" dirty="0"/>
          </a:p>
        </p:txBody>
      </p:sp>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3810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Testing : Questionnaire</a:t>
            </a:r>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1249680"/>
            <a:ext cx="8046720" cy="438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1827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algn="just"/>
            <a:r>
              <a:rPr lang="en-US" dirty="0" smtClean="0"/>
              <a:t>For the </a:t>
            </a:r>
            <a:r>
              <a:rPr lang="en-US" dirty="0"/>
              <a:t>last question about response, users stated they liked the application and felt it was an enjoyable experience. Furthermore, several were unsure how to solve the problem but eventually found a solution.</a:t>
            </a:r>
          </a:p>
          <a:p>
            <a:pPr algn="just"/>
            <a:r>
              <a:rPr lang="en-US" dirty="0"/>
              <a:t>Regarding to recall, users found the prototypes are easy to use. Once the users viewed the game they could remember elements and figure out how the ELISA test works.</a:t>
            </a:r>
          </a:p>
        </p:txBody>
      </p:sp>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3810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Testing : Result</a:t>
            </a:r>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1752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algn="just"/>
            <a:r>
              <a:rPr lang="en-US" dirty="0"/>
              <a:t>ELISA game found to be usable for third year veterinary science students. However, it has not been researched whether it is effective for learning ELISA compared to in a real laboratory. </a:t>
            </a:r>
            <a:endParaRPr lang="en-US" dirty="0" smtClean="0"/>
          </a:p>
          <a:p>
            <a:pPr algn="just"/>
            <a:r>
              <a:rPr lang="en-US" dirty="0" smtClean="0"/>
              <a:t>ELISA </a:t>
            </a:r>
            <a:r>
              <a:rPr lang="en-US" dirty="0"/>
              <a:t>game has not been tested among lecturers in veterinary science department. </a:t>
            </a:r>
            <a:endParaRPr lang="en-US" dirty="0" smtClean="0"/>
          </a:p>
          <a:p>
            <a:pPr algn="just"/>
            <a:r>
              <a:rPr lang="en-US" dirty="0" smtClean="0"/>
              <a:t>For </a:t>
            </a:r>
            <a:r>
              <a:rPr lang="en-US" dirty="0"/>
              <a:t>future works, it is considered that Flash Action Script is no longer current technology for game. It might be better to develop using other current game technologies, for example Unity 3D.</a:t>
            </a:r>
          </a:p>
        </p:txBody>
      </p:sp>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3810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Conclusion &amp; Future Works</a:t>
            </a:r>
            <a:endParaRPr lang="en-US" dirty="0"/>
          </a:p>
        </p:txBody>
      </p:sp>
      <p:sp>
        <p:nvSpPr>
          <p:cNvPr id="2" name="AutoShape 2" descr="https://ieeexplore.ieee.org/mediastore_new/IEEE/content/media/8259051/8265591/8265687/8265687-fig-3-source-larg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72870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https://ieeexplore.ieee.org/document/8265687</a:t>
            </a:r>
          </a:p>
        </p:txBody>
      </p:sp>
    </p:spTree>
    <p:extLst>
      <p:ext uri="{BB962C8B-B14F-4D97-AF65-F5344CB8AC3E}">
        <p14:creationId xmlns:p14="http://schemas.microsoft.com/office/powerpoint/2010/main" val="433664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19800"/>
          </a:xfrm>
        </p:spPr>
        <p:txBody>
          <a:bodyPr>
            <a:noAutofit/>
          </a:bodyPr>
          <a:lstStyle/>
          <a:p>
            <a:pPr algn="ctr"/>
            <a:r>
              <a:rPr lang="en-US" sz="2400" dirty="0" err="1"/>
              <a:t>Terima</a:t>
            </a:r>
            <a:r>
              <a:rPr lang="en-US" sz="2400" dirty="0"/>
              <a:t> </a:t>
            </a:r>
            <a:r>
              <a:rPr lang="en-US" sz="2400" dirty="0" err="1"/>
              <a:t>Kasih</a:t>
            </a:r>
            <a:r>
              <a:rPr lang="en-US" sz="2400" dirty="0"/>
              <a:t/>
            </a:r>
            <a:br>
              <a:rPr lang="en-US" sz="2400" dirty="0"/>
            </a:br>
            <a:r>
              <a:rPr lang="en-US" sz="2400" dirty="0" err="1"/>
              <a:t>Matur</a:t>
            </a:r>
            <a:r>
              <a:rPr lang="en-US" sz="2400" dirty="0"/>
              <a:t> </a:t>
            </a:r>
            <a:r>
              <a:rPr lang="en-US" sz="2400" dirty="0" err="1"/>
              <a:t>Nuwun</a:t>
            </a:r>
            <a:r>
              <a:rPr lang="en-US" sz="2400" dirty="0"/>
              <a:t/>
            </a:r>
            <a:br>
              <a:rPr lang="en-US" sz="2400" dirty="0"/>
            </a:br>
            <a:r>
              <a:rPr lang="en-US" sz="2400" dirty="0" err="1"/>
              <a:t>Hatur</a:t>
            </a:r>
            <a:r>
              <a:rPr lang="en-US" sz="2400" dirty="0"/>
              <a:t> </a:t>
            </a:r>
            <a:r>
              <a:rPr lang="en-US" sz="2400" dirty="0" err="1"/>
              <a:t>Nuhun</a:t>
            </a:r>
            <a:r>
              <a:rPr lang="en-US" sz="2400" dirty="0"/>
              <a:t/>
            </a:r>
            <a:br>
              <a:rPr lang="en-US" sz="2400" dirty="0"/>
            </a:br>
            <a:r>
              <a:rPr lang="en-US" sz="2400" dirty="0"/>
              <a:t>Thank You</a:t>
            </a:r>
            <a:br>
              <a:rPr lang="en-US" sz="2400" dirty="0"/>
            </a:br>
            <a:r>
              <a:rPr lang="en-US" sz="2400" dirty="0" err="1"/>
              <a:t>Shukraan</a:t>
            </a:r>
            <a:r>
              <a:rPr lang="en-US" sz="2400" dirty="0"/>
              <a:t> </a:t>
            </a:r>
            <a:r>
              <a:rPr lang="en-US" sz="2400" dirty="0" err="1"/>
              <a:t>Lak</a:t>
            </a:r>
            <a:r>
              <a:rPr lang="en-US" sz="2400" dirty="0"/>
              <a:t/>
            </a:r>
            <a:br>
              <a:rPr lang="en-US" sz="2400" dirty="0"/>
            </a:br>
            <a:r>
              <a:rPr lang="en-US" sz="2400" dirty="0" err="1"/>
              <a:t>Danke</a:t>
            </a:r>
            <a:r>
              <a:rPr lang="en-US" sz="2400" dirty="0"/>
              <a:t/>
            </a:r>
            <a:br>
              <a:rPr lang="en-US" sz="2400" dirty="0"/>
            </a:br>
            <a:r>
              <a:rPr lang="en-US" sz="2400" dirty="0" err="1"/>
              <a:t>XieXie</a:t>
            </a:r>
            <a:r>
              <a:rPr lang="en-US" sz="2400" dirty="0"/>
              <a:t/>
            </a:r>
            <a:br>
              <a:rPr lang="en-US" sz="2400" dirty="0"/>
            </a:br>
            <a:r>
              <a:rPr lang="en-US" sz="2400" dirty="0" err="1"/>
              <a:t>Dhanyavaad</a:t>
            </a:r>
            <a:r>
              <a:rPr lang="en-US" sz="2400" dirty="0"/>
              <a:t/>
            </a:r>
            <a:br>
              <a:rPr lang="en-US" sz="2400" dirty="0"/>
            </a:br>
            <a:r>
              <a:rPr lang="en-US" sz="2400" dirty="0"/>
              <a:t>Arigato</a:t>
            </a:r>
            <a:br>
              <a:rPr lang="en-US" sz="2400" dirty="0"/>
            </a:br>
            <a:r>
              <a:rPr lang="en-US" sz="2400" dirty="0" err="1"/>
              <a:t>Bedankt</a:t>
            </a:r>
            <a:r>
              <a:rPr lang="en-US" sz="2400" dirty="0"/>
              <a:t/>
            </a:r>
            <a:br>
              <a:rPr lang="en-US" sz="2400" dirty="0"/>
            </a:br>
            <a:r>
              <a:rPr lang="en-US" sz="2400" dirty="0"/>
              <a:t>Grazie</a:t>
            </a:r>
            <a:br>
              <a:rPr lang="en-US" sz="2400" dirty="0"/>
            </a:br>
            <a:r>
              <a:rPr lang="en-US" sz="2400" dirty="0" err="1"/>
              <a:t>Gomawo</a:t>
            </a:r>
            <a:r>
              <a:rPr lang="en-US" sz="2400" dirty="0"/>
              <a:t/>
            </a:r>
            <a:br>
              <a:rPr lang="en-US" sz="2400" dirty="0"/>
            </a:br>
            <a:r>
              <a:rPr lang="en-US" sz="2400" dirty="0"/>
              <a:t>Merci</a:t>
            </a:r>
            <a:br>
              <a:rPr lang="en-US" sz="2400" dirty="0"/>
            </a:br>
            <a:r>
              <a:rPr lang="en-US" sz="2400" dirty="0" err="1"/>
              <a:t>Blagodaryu</a:t>
            </a:r>
            <a:r>
              <a:rPr lang="en-US" sz="2400"/>
              <a:t> Vas</a:t>
            </a:r>
            <a:r>
              <a:rPr lang="en-US" sz="2400" dirty="0"/>
              <a:t/>
            </a:r>
            <a:br>
              <a:rPr lang="en-US" sz="2400" dirty="0"/>
            </a:br>
            <a:r>
              <a:rPr lang="en-US" sz="2400" dirty="0"/>
              <a:t>Gracias</a:t>
            </a:r>
            <a:br>
              <a:rPr lang="en-US" sz="2400" dirty="0"/>
            </a:br>
            <a:endParaRPr lang="en-US" sz="2400" dirty="0"/>
          </a:p>
        </p:txBody>
      </p:sp>
    </p:spTree>
    <p:extLst>
      <p:ext uri="{BB962C8B-B14F-4D97-AF65-F5344CB8AC3E}">
        <p14:creationId xmlns:p14="http://schemas.microsoft.com/office/powerpoint/2010/main" val="2901339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0"/>
            <a:ext cx="7010400" cy="990600"/>
          </a:xfrm>
        </p:spPr>
        <p:txBody>
          <a:bodyPr>
            <a:normAutofit fontScale="90000"/>
          </a:bodyPr>
          <a:lstStyle/>
          <a:p>
            <a:r>
              <a:rPr lang="en-US" dirty="0" err="1" smtClean="0"/>
              <a:t>Gamification</a:t>
            </a:r>
            <a:r>
              <a:rPr lang="en-US" dirty="0" smtClean="0"/>
              <a:t> For Learning Science :</a:t>
            </a:r>
            <a:r>
              <a:rPr lang="en-US" dirty="0"/>
              <a:t/>
            </a:r>
            <a:br>
              <a:rPr lang="en-US" dirty="0"/>
            </a:br>
            <a:r>
              <a:rPr lang="en-US" dirty="0"/>
              <a:t>ELIZA </a:t>
            </a:r>
            <a:r>
              <a:rPr lang="en-US" dirty="0" smtClean="0"/>
              <a:t>(Enzyme Linked </a:t>
            </a:r>
            <a:r>
              <a:rPr lang="en-US" dirty="0" err="1" smtClean="0"/>
              <a:t>Immuno</a:t>
            </a:r>
            <a:r>
              <a:rPr lang="en-US" dirty="0" smtClean="0"/>
              <a:t> Sorbent Assay) Game Study Case</a:t>
            </a:r>
            <a:endParaRPr lang="en-US" dirty="0"/>
          </a:p>
        </p:txBody>
      </p:sp>
      <p:pic>
        <p:nvPicPr>
          <p:cNvPr id="5"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1697667768"/>
              </p:ext>
            </p:extLst>
          </p:nvPr>
        </p:nvGraphicFramePr>
        <p:xfrm>
          <a:off x="609600" y="2367280"/>
          <a:ext cx="7924800" cy="40335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xmlns="" val="20000"/>
                    </a:ext>
                  </a:extLst>
                </a:gridCol>
                <a:gridCol w="6172200">
                  <a:extLst>
                    <a:ext uri="{9D8B030D-6E8A-4147-A177-3AD203B41FA5}">
                      <a16:colId xmlns:a16="http://schemas.microsoft.com/office/drawing/2014/main" xmlns="" val="20001"/>
                    </a:ext>
                  </a:extLst>
                </a:gridCol>
              </a:tblGrid>
              <a:tr h="370840">
                <a:tc>
                  <a:txBody>
                    <a:bodyPr/>
                    <a:lstStyle/>
                    <a:p>
                      <a:pPr>
                        <a:lnSpc>
                          <a:spcPct val="100000"/>
                        </a:lnSpc>
                      </a:pPr>
                      <a:r>
                        <a:rPr lang="en-US" sz="1800" b="1" strike="noStrike" spc="-1" dirty="0">
                          <a:solidFill>
                            <a:srgbClr val="FFFFFF"/>
                          </a:solidFill>
                          <a:latin typeface="Arial" panose="020B0604020202020204"/>
                        </a:rPr>
                        <a:t>Author</a:t>
                      </a:r>
                      <a:endParaRPr lang="en-US" sz="1800" b="0" strike="noStrike" spc="-1" dirty="0">
                        <a:latin typeface="Arial" panose="020B0604020202020204"/>
                      </a:endParaRPr>
                    </a:p>
                  </a:txBody>
                  <a:tcPr/>
                </a:tc>
                <a:tc>
                  <a:txBody>
                    <a:bodyPr/>
                    <a:lstStyle/>
                    <a:p>
                      <a:pPr>
                        <a:lnSpc>
                          <a:spcPct val="100000"/>
                        </a:lnSpc>
                      </a:pPr>
                      <a:r>
                        <a:rPr lang="en-US" sz="1800" b="1" strike="noStrike" spc="-1" dirty="0" err="1" smtClean="0">
                          <a:solidFill>
                            <a:srgbClr val="FFFFFF"/>
                          </a:solidFill>
                          <a:latin typeface="Arial" panose="020B0604020202020204"/>
                        </a:rPr>
                        <a:t>Arina</a:t>
                      </a:r>
                      <a:r>
                        <a:rPr lang="en-US" sz="1800" b="1" strike="noStrike" spc="-1" dirty="0" smtClean="0">
                          <a:solidFill>
                            <a:srgbClr val="FFFFFF"/>
                          </a:solidFill>
                          <a:latin typeface="Arial" panose="020B0604020202020204"/>
                        </a:rPr>
                        <a:t> </a:t>
                      </a:r>
                      <a:r>
                        <a:rPr lang="en-US" sz="1800" b="1" strike="noStrike" spc="-1" dirty="0" err="1" smtClean="0">
                          <a:solidFill>
                            <a:srgbClr val="FFFFFF"/>
                          </a:solidFill>
                          <a:latin typeface="Arial" panose="020B0604020202020204"/>
                        </a:rPr>
                        <a:t>Yunita</a:t>
                      </a:r>
                      <a:endParaRPr lang="en-US" sz="1800" b="1" strike="noStrike" spc="-1" dirty="0" smtClean="0">
                        <a:solidFill>
                          <a:srgbClr val="FFFFFF"/>
                        </a:solidFill>
                        <a:latin typeface="Arial" panose="020B0604020202020204"/>
                      </a:endParaRPr>
                    </a:p>
                    <a:p>
                      <a:pPr>
                        <a:lnSpc>
                          <a:spcPct val="100000"/>
                        </a:lnSpc>
                      </a:pPr>
                      <a:r>
                        <a:rPr lang="en-US" sz="1800" b="1" i="1" strike="noStrike" spc="-1" dirty="0" smtClean="0">
                          <a:solidFill>
                            <a:srgbClr val="FFFFFF"/>
                          </a:solidFill>
                          <a:latin typeface="Arial" panose="020B0604020202020204"/>
                        </a:rPr>
                        <a:t>(</a:t>
                      </a:r>
                      <a:r>
                        <a:rPr lang="en-US" sz="1800" b="1" i="1" strike="noStrike" spc="-1" dirty="0" err="1" smtClean="0">
                          <a:solidFill>
                            <a:srgbClr val="FFFFFF"/>
                          </a:solidFill>
                          <a:latin typeface="Arial" panose="020B0604020202020204"/>
                        </a:rPr>
                        <a:t>Dept</a:t>
                      </a:r>
                      <a:r>
                        <a:rPr lang="en-US" sz="1800" b="1" i="1" strike="noStrike" spc="-1" dirty="0" smtClean="0">
                          <a:solidFill>
                            <a:srgbClr val="FFFFFF"/>
                          </a:solidFill>
                          <a:latin typeface="Arial" panose="020B0604020202020204"/>
                        </a:rPr>
                        <a:t> of Computer Science, </a:t>
                      </a:r>
                      <a:r>
                        <a:rPr lang="en-US" sz="1800" b="1" i="1" strike="noStrike" spc="-1" dirty="0" err="1" smtClean="0">
                          <a:solidFill>
                            <a:srgbClr val="FFFFFF"/>
                          </a:solidFill>
                          <a:latin typeface="Arial" panose="020B0604020202020204"/>
                        </a:rPr>
                        <a:t>Universitas</a:t>
                      </a:r>
                      <a:r>
                        <a:rPr lang="en-US" sz="1800" b="1" i="1" strike="noStrike" spc="-1" dirty="0" smtClean="0">
                          <a:solidFill>
                            <a:srgbClr val="FFFFFF"/>
                          </a:solidFill>
                          <a:latin typeface="Arial" panose="020B0604020202020204"/>
                        </a:rPr>
                        <a:t> </a:t>
                      </a:r>
                      <a:r>
                        <a:rPr lang="en-US" sz="1800" b="1" i="1" strike="noStrike" spc="-1" dirty="0" err="1" smtClean="0">
                          <a:solidFill>
                            <a:srgbClr val="FFFFFF"/>
                          </a:solidFill>
                          <a:latin typeface="Arial" panose="020B0604020202020204"/>
                        </a:rPr>
                        <a:t>Pertamina</a:t>
                      </a:r>
                      <a:r>
                        <a:rPr lang="en-US" sz="1800" b="1" i="1" strike="noStrike" spc="-1" dirty="0" smtClean="0">
                          <a:solidFill>
                            <a:srgbClr val="FFFFFF"/>
                          </a:solidFill>
                          <a:latin typeface="Arial" panose="020B0604020202020204"/>
                        </a:rPr>
                        <a:t>, Jakarta, Indonesia)</a:t>
                      </a:r>
                    </a:p>
                    <a:p>
                      <a:pPr>
                        <a:lnSpc>
                          <a:spcPct val="100000"/>
                        </a:lnSpc>
                      </a:pPr>
                      <a:r>
                        <a:rPr lang="en-US" sz="1800" b="1" strike="noStrike" spc="-1" dirty="0" smtClean="0">
                          <a:solidFill>
                            <a:srgbClr val="FFFFFF"/>
                          </a:solidFill>
                          <a:latin typeface="Arial" panose="020B0604020202020204"/>
                        </a:rPr>
                        <a:t>Andrew Moore, Julian Andreas Galindo </a:t>
                      </a:r>
                      <a:r>
                        <a:rPr lang="en-US" sz="1800" b="1" strike="noStrike" spc="-1" dirty="0" err="1" smtClean="0">
                          <a:solidFill>
                            <a:srgbClr val="FFFFFF"/>
                          </a:solidFill>
                          <a:latin typeface="Arial" panose="020B0604020202020204"/>
                        </a:rPr>
                        <a:t>Losada</a:t>
                      </a:r>
                      <a:endParaRPr lang="en-US" sz="1800" b="0" strike="noStrike" spc="-1" dirty="0">
                        <a:latin typeface="Arial" panose="020B0604020202020204"/>
                      </a:endParaRPr>
                    </a:p>
                    <a:p>
                      <a:pPr>
                        <a:lnSpc>
                          <a:spcPct val="100000"/>
                        </a:lnSpc>
                      </a:pPr>
                      <a:r>
                        <a:rPr lang="en-US" sz="1800" b="1" strike="noStrike" spc="-1" dirty="0" smtClean="0">
                          <a:solidFill>
                            <a:srgbClr val="FFFFFF"/>
                          </a:solidFill>
                          <a:latin typeface="Arial" panose="020B0604020202020204"/>
                        </a:rPr>
                        <a:t>(</a:t>
                      </a:r>
                      <a:r>
                        <a:rPr lang="en-US" sz="1800" b="1" i="1" strike="noStrike" spc="-1" dirty="0" smtClean="0">
                          <a:solidFill>
                            <a:srgbClr val="FFFFFF"/>
                          </a:solidFill>
                          <a:latin typeface="Arial" panose="020B0604020202020204"/>
                        </a:rPr>
                        <a:t>School of Information Technology, James Cook</a:t>
                      </a:r>
                      <a:r>
                        <a:rPr lang="en-US" sz="1800" b="1" i="1" strike="noStrike" spc="-1" baseline="0" dirty="0" smtClean="0">
                          <a:solidFill>
                            <a:srgbClr val="FFFFFF"/>
                          </a:solidFill>
                          <a:latin typeface="Arial" panose="020B0604020202020204"/>
                        </a:rPr>
                        <a:t> University, Australia</a:t>
                      </a:r>
                      <a:r>
                        <a:rPr lang="en-US" sz="1800" b="1" i="1" strike="noStrike" spc="-1" dirty="0" smtClean="0">
                          <a:solidFill>
                            <a:srgbClr val="FFFFFF"/>
                          </a:solidFill>
                          <a:latin typeface="Arial" panose="020B0604020202020204"/>
                        </a:rPr>
                        <a:t>)</a:t>
                      </a:r>
                      <a:endParaRPr lang="en-US" sz="1800" b="0" strike="noStrike" spc="-1" dirty="0">
                        <a:latin typeface="Arial" panose="020B0604020202020204"/>
                      </a:endParaRPr>
                    </a:p>
                  </a:txBody>
                  <a:tcPr/>
                </a:tc>
                <a:extLst>
                  <a:ext uri="{0D108BD9-81ED-4DB2-BD59-A6C34878D82A}">
                    <a16:rowId xmlns:a16="http://schemas.microsoft.com/office/drawing/2014/main" xmlns="" val="10000"/>
                  </a:ext>
                </a:extLst>
              </a:tr>
              <a:tr h="370840">
                <a:tc>
                  <a:txBody>
                    <a:bodyPr/>
                    <a:lstStyle/>
                    <a:p>
                      <a:pPr>
                        <a:lnSpc>
                          <a:spcPct val="100000"/>
                        </a:lnSpc>
                      </a:pPr>
                      <a:r>
                        <a:rPr lang="en-US" sz="1800" b="0" strike="noStrike" spc="-1" dirty="0" smtClean="0">
                          <a:solidFill>
                            <a:srgbClr val="292934"/>
                          </a:solidFill>
                          <a:latin typeface="Arial" panose="020B0604020202020204"/>
                        </a:rPr>
                        <a:t>Conference</a:t>
                      </a:r>
                      <a:endParaRPr lang="en-US" sz="1800" b="0" strike="noStrike" spc="-1" dirty="0">
                        <a:latin typeface="Arial" panose="020B0604020202020204"/>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defRPr/>
                      </a:pPr>
                      <a:r>
                        <a:rPr lang="en-US" sz="1800" b="0" strike="noStrike" spc="-1" dirty="0" smtClean="0">
                          <a:solidFill>
                            <a:srgbClr val="292934"/>
                          </a:solidFill>
                          <a:latin typeface="Arial" panose="020B0604020202020204"/>
                          <a:ea typeface="+mn-ea"/>
                          <a:cs typeface="+mn-cs"/>
                        </a:rPr>
                        <a:t>ICTS 2017 : 11</a:t>
                      </a:r>
                      <a:r>
                        <a:rPr lang="en-US" sz="1800" b="0" strike="noStrike" spc="-1" baseline="30000" dirty="0" smtClean="0">
                          <a:solidFill>
                            <a:srgbClr val="292934"/>
                          </a:solidFill>
                          <a:latin typeface="Arial" panose="020B0604020202020204"/>
                          <a:ea typeface="+mn-ea"/>
                          <a:cs typeface="+mn-cs"/>
                        </a:rPr>
                        <a:t>th</a:t>
                      </a:r>
                      <a:r>
                        <a:rPr lang="en-US" sz="1800" b="0" strike="noStrike" spc="-1" baseline="0" dirty="0" smtClean="0">
                          <a:solidFill>
                            <a:srgbClr val="292934"/>
                          </a:solidFill>
                          <a:latin typeface="Arial" panose="020B0604020202020204"/>
                          <a:ea typeface="+mn-ea"/>
                          <a:cs typeface="+mn-cs"/>
                        </a:rPr>
                        <a:t> </a:t>
                      </a:r>
                      <a:r>
                        <a:rPr lang="en-US" sz="1800" b="0" strike="noStrike" spc="-1" dirty="0" smtClean="0">
                          <a:solidFill>
                            <a:srgbClr val="292934"/>
                          </a:solidFill>
                          <a:latin typeface="Arial" panose="020B0604020202020204"/>
                          <a:ea typeface="+mn-ea"/>
                          <a:cs typeface="+mn-cs"/>
                        </a:rPr>
                        <a:t>International Conference on Information &amp; Communication Technology and System</a:t>
                      </a:r>
                    </a:p>
                    <a:p>
                      <a:pPr marL="0" marR="0" indent="0" defTabSz="914400" eaLnBrk="1" fontAlgn="auto" latinLnBrk="0" hangingPunct="1">
                        <a:lnSpc>
                          <a:spcPct val="100000"/>
                        </a:lnSpc>
                        <a:spcBef>
                          <a:spcPts val="0"/>
                        </a:spcBef>
                        <a:spcAft>
                          <a:spcPts val="0"/>
                        </a:spcAft>
                        <a:buClrTx/>
                        <a:buSzTx/>
                        <a:buFontTx/>
                        <a:buNone/>
                        <a:defRPr/>
                      </a:pPr>
                      <a:r>
                        <a:rPr lang="en-US" sz="1800" b="0" strike="noStrike" spc="-1" dirty="0" smtClean="0">
                          <a:solidFill>
                            <a:srgbClr val="292934"/>
                          </a:solidFill>
                          <a:latin typeface="Arial" panose="020B0604020202020204"/>
                          <a:ea typeface="+mn-ea"/>
                          <a:cs typeface="+mn-cs"/>
                        </a:rPr>
                        <a:t>(</a:t>
                      </a:r>
                      <a:r>
                        <a:rPr lang="en-US" sz="1800" b="0" strike="noStrike" kern="1200" spc="-1" dirty="0" smtClean="0">
                          <a:solidFill>
                            <a:srgbClr val="292934"/>
                          </a:solidFill>
                          <a:latin typeface="+mn-lt"/>
                          <a:ea typeface="+mn-ea"/>
                          <a:cs typeface="+mn-cs"/>
                        </a:rPr>
                        <a:t>IEEE Conference)</a:t>
                      </a:r>
                      <a:endParaRPr lang="en-US" sz="1800" b="0" strike="noStrike" spc="-1" dirty="0" smtClean="0">
                        <a:solidFill>
                          <a:srgbClr val="292934"/>
                        </a:solidFill>
                        <a:latin typeface="Arial" panose="020B0604020202020204"/>
                        <a:ea typeface="+mn-ea"/>
                        <a:cs typeface="+mn-cs"/>
                      </a:endParaRPr>
                    </a:p>
                  </a:txBody>
                  <a:tcPr/>
                </a:tc>
                <a:extLst>
                  <a:ext uri="{0D108BD9-81ED-4DB2-BD59-A6C34878D82A}">
                    <a16:rowId xmlns:a16="http://schemas.microsoft.com/office/drawing/2014/main" xmlns="" val="10001"/>
                  </a:ext>
                </a:extLst>
              </a:tr>
              <a:tr h="370840">
                <a:tc>
                  <a:txBody>
                    <a:bodyPr/>
                    <a:lstStyle/>
                    <a:p>
                      <a:pPr>
                        <a:lnSpc>
                          <a:spcPct val="100000"/>
                        </a:lnSpc>
                      </a:pPr>
                      <a:r>
                        <a:rPr lang="en-US" sz="1800" b="0" strike="noStrike" kern="1200" spc="-1" dirty="0" smtClean="0">
                          <a:solidFill>
                            <a:srgbClr val="292934"/>
                          </a:solidFill>
                          <a:latin typeface="Arial" panose="020B0604020202020204"/>
                          <a:ea typeface="+mn-ea"/>
                          <a:cs typeface="+mn-cs"/>
                        </a:rPr>
                        <a:t>Organized by</a:t>
                      </a:r>
                      <a:endParaRPr lang="en-US" sz="1800" b="0" strike="noStrike" kern="1200" spc="-1" dirty="0">
                        <a:solidFill>
                          <a:srgbClr val="292934"/>
                        </a:solidFill>
                        <a:latin typeface="Arial" panose="020B0604020202020204"/>
                        <a:ea typeface="+mn-ea"/>
                        <a:cs typeface="+mn-cs"/>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defRPr/>
                      </a:pPr>
                      <a:r>
                        <a:rPr lang="en-US" sz="1800" b="0" strike="noStrike" kern="1200" spc="-1" dirty="0" smtClean="0">
                          <a:solidFill>
                            <a:srgbClr val="292934"/>
                          </a:solidFill>
                          <a:latin typeface="Arial" panose="020B0604020202020204"/>
                          <a:ea typeface="+mn-ea"/>
                          <a:cs typeface="+mn-cs"/>
                        </a:rPr>
                        <a:t>Informatics Department, </a:t>
                      </a:r>
                      <a:r>
                        <a:rPr lang="en-US" sz="1800" b="0" strike="noStrike" kern="1200" spc="-1" dirty="0" err="1" smtClean="0">
                          <a:solidFill>
                            <a:srgbClr val="292934"/>
                          </a:solidFill>
                          <a:latin typeface="Arial" panose="020B0604020202020204"/>
                          <a:ea typeface="+mn-ea"/>
                          <a:cs typeface="+mn-cs"/>
                        </a:rPr>
                        <a:t>Institut</a:t>
                      </a:r>
                      <a:r>
                        <a:rPr lang="en-US" sz="1800" b="0" strike="noStrike" kern="1200" spc="-1" dirty="0" smtClean="0">
                          <a:solidFill>
                            <a:srgbClr val="292934"/>
                          </a:solidFill>
                          <a:latin typeface="Arial" panose="020B0604020202020204"/>
                          <a:ea typeface="+mn-ea"/>
                          <a:cs typeface="+mn-cs"/>
                        </a:rPr>
                        <a:t> </a:t>
                      </a:r>
                      <a:r>
                        <a:rPr lang="en-US" sz="1800" b="0" strike="noStrike" kern="1200" spc="-1" dirty="0" err="1" smtClean="0">
                          <a:solidFill>
                            <a:srgbClr val="292934"/>
                          </a:solidFill>
                          <a:latin typeface="Arial" panose="020B0604020202020204"/>
                          <a:ea typeface="+mn-ea"/>
                          <a:cs typeface="+mn-cs"/>
                        </a:rPr>
                        <a:t>Teknologi</a:t>
                      </a:r>
                      <a:r>
                        <a:rPr lang="en-US" sz="1800" b="0" strike="noStrike" kern="1200" spc="-1" dirty="0" smtClean="0">
                          <a:solidFill>
                            <a:srgbClr val="292934"/>
                          </a:solidFill>
                          <a:latin typeface="Arial" panose="020B0604020202020204"/>
                          <a:ea typeface="+mn-ea"/>
                          <a:cs typeface="+mn-cs"/>
                        </a:rPr>
                        <a:t> </a:t>
                      </a:r>
                      <a:r>
                        <a:rPr lang="en-US" sz="1800" b="0" strike="noStrike" kern="1200" spc="-1" dirty="0" err="1" smtClean="0">
                          <a:solidFill>
                            <a:srgbClr val="292934"/>
                          </a:solidFill>
                          <a:latin typeface="Arial" panose="020B0604020202020204"/>
                          <a:ea typeface="+mn-ea"/>
                          <a:cs typeface="+mn-cs"/>
                        </a:rPr>
                        <a:t>Sepuluh</a:t>
                      </a:r>
                      <a:r>
                        <a:rPr lang="en-US" sz="1800" b="0" strike="noStrike" kern="1200" spc="-1" dirty="0" smtClean="0">
                          <a:solidFill>
                            <a:srgbClr val="292934"/>
                          </a:solidFill>
                          <a:latin typeface="Arial" panose="020B0604020202020204"/>
                          <a:ea typeface="+mn-ea"/>
                          <a:cs typeface="+mn-cs"/>
                        </a:rPr>
                        <a:t> </a:t>
                      </a:r>
                      <a:r>
                        <a:rPr lang="en-US" sz="1800" b="0" strike="noStrike" kern="1200" spc="-1" dirty="0" err="1" smtClean="0">
                          <a:solidFill>
                            <a:srgbClr val="292934"/>
                          </a:solidFill>
                          <a:latin typeface="Arial" panose="020B0604020202020204"/>
                          <a:ea typeface="+mn-ea"/>
                          <a:cs typeface="+mn-cs"/>
                        </a:rPr>
                        <a:t>Nopember</a:t>
                      </a:r>
                      <a:r>
                        <a:rPr lang="en-US" sz="1800" b="0" strike="noStrike" kern="1200" spc="-1" dirty="0" smtClean="0">
                          <a:solidFill>
                            <a:srgbClr val="292934"/>
                          </a:solidFill>
                          <a:latin typeface="Arial" panose="020B0604020202020204"/>
                          <a:ea typeface="+mn-ea"/>
                          <a:cs typeface="+mn-cs"/>
                        </a:rPr>
                        <a:t> (ITS) Surabaya</a:t>
                      </a:r>
                    </a:p>
                  </a:txBody>
                  <a:tcPr/>
                </a:tc>
              </a:tr>
              <a:tr h="370840">
                <a:tc>
                  <a:txBody>
                    <a:bodyPr/>
                    <a:lstStyle/>
                    <a:p>
                      <a:pPr>
                        <a:lnSpc>
                          <a:spcPct val="100000"/>
                        </a:lnSpc>
                      </a:pPr>
                      <a:r>
                        <a:rPr lang="en-US" sz="1800" b="0" strike="noStrike" kern="1200" spc="-1" dirty="0" smtClean="0">
                          <a:solidFill>
                            <a:srgbClr val="292934"/>
                          </a:solidFill>
                          <a:latin typeface="Arial" panose="020B0604020202020204"/>
                          <a:ea typeface="+mn-ea"/>
                          <a:cs typeface="+mn-cs"/>
                        </a:rPr>
                        <a:t>DOI</a:t>
                      </a:r>
                      <a:endParaRPr lang="en-US" sz="1800" b="0" strike="noStrike" kern="1200" spc="-1" dirty="0">
                        <a:solidFill>
                          <a:srgbClr val="292934"/>
                        </a:solidFill>
                        <a:latin typeface="Arial" panose="020B0604020202020204"/>
                        <a:ea typeface="+mn-ea"/>
                        <a:cs typeface="+mn-cs"/>
                      </a:endParaRPr>
                    </a:p>
                  </a:txBody>
                  <a:tcPr/>
                </a:tc>
                <a:tc>
                  <a:txBody>
                    <a:bodyPr/>
                    <a:lstStyle/>
                    <a:p>
                      <a:pPr>
                        <a:lnSpc>
                          <a:spcPct val="100000"/>
                        </a:lnSpc>
                      </a:pPr>
                      <a:r>
                        <a:rPr lang="en-US" sz="1800" b="0" strike="noStrike" kern="1200" spc="-1" dirty="0" smtClean="0">
                          <a:solidFill>
                            <a:srgbClr val="292934"/>
                          </a:solidFill>
                          <a:latin typeface="Arial" panose="020B0604020202020204"/>
                          <a:ea typeface="+mn-ea"/>
                          <a:cs typeface="+mn-cs"/>
                        </a:rPr>
                        <a:t>10.1109/ICTS.2017.8265687</a:t>
                      </a:r>
                      <a:endParaRPr lang="en-US" sz="1800" b="0" strike="noStrike" kern="1200" spc="-1" dirty="0">
                        <a:solidFill>
                          <a:srgbClr val="292934"/>
                        </a:solidFill>
                        <a:latin typeface="Arial" panose="020B0604020202020204"/>
                        <a:ea typeface="+mn-ea"/>
                        <a:cs typeface="+mn-cs"/>
                      </a:endParaRPr>
                    </a:p>
                  </a:txBody>
                  <a:tcPr/>
                </a:tc>
              </a:tr>
              <a:tr h="370840">
                <a:tc>
                  <a:txBody>
                    <a:bodyPr/>
                    <a:lstStyle/>
                    <a:p>
                      <a:pPr>
                        <a:lnSpc>
                          <a:spcPct val="100000"/>
                        </a:lnSpc>
                      </a:pPr>
                      <a:r>
                        <a:rPr lang="en-US" sz="1800" b="0" strike="noStrike" spc="-1">
                          <a:solidFill>
                            <a:srgbClr val="292934"/>
                          </a:solidFill>
                          <a:latin typeface="Arial" panose="020B0604020202020204"/>
                        </a:rPr>
                        <a:t>Year</a:t>
                      </a:r>
                      <a:endParaRPr lang="en-US" sz="1800" b="0" strike="noStrike" spc="-1">
                        <a:latin typeface="Arial" panose="020B0604020202020204"/>
                      </a:endParaRPr>
                    </a:p>
                  </a:txBody>
                  <a:tcPr/>
                </a:tc>
                <a:tc>
                  <a:txBody>
                    <a:bodyPr/>
                    <a:lstStyle/>
                    <a:p>
                      <a:pPr>
                        <a:lnSpc>
                          <a:spcPct val="100000"/>
                        </a:lnSpc>
                      </a:pPr>
                      <a:r>
                        <a:rPr lang="en-US" sz="1800" b="0" strike="noStrike" spc="-1" dirty="0" smtClean="0">
                          <a:solidFill>
                            <a:srgbClr val="292934"/>
                          </a:solidFill>
                          <a:latin typeface="Arial" panose="020B0604020202020204"/>
                        </a:rPr>
                        <a:t>2017</a:t>
                      </a:r>
                      <a:endParaRPr lang="en-US" sz="1800" b="0" strike="noStrike" spc="-1" dirty="0">
                        <a:latin typeface="Arial" panose="020B0604020202020204"/>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27779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85800"/>
            <a:ext cx="6781800" cy="990600"/>
          </a:xfrm>
        </p:spPr>
        <p:txBody>
          <a:bodyPr>
            <a:normAutofit/>
          </a:bodyPr>
          <a:lstStyle/>
          <a:p>
            <a:r>
              <a:rPr lang="en-US" b="1"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dirty="0"/>
              <a:t>Immunology is a science that studies the immune system of human and animal. </a:t>
            </a:r>
            <a:endParaRPr lang="en-US" dirty="0" smtClean="0"/>
          </a:p>
          <a:p>
            <a:pPr algn="just"/>
            <a:r>
              <a:rPr lang="en-US" dirty="0" smtClean="0"/>
              <a:t>It </a:t>
            </a:r>
            <a:r>
              <a:rPr lang="en-US" dirty="0"/>
              <a:t>is a discipline that in its development rooted in the prevention and treatment of infectious diseases. </a:t>
            </a:r>
            <a:endParaRPr lang="en-US" dirty="0" smtClean="0"/>
          </a:p>
          <a:p>
            <a:pPr algn="just"/>
            <a:r>
              <a:rPr lang="en-US" dirty="0" smtClean="0"/>
              <a:t>While </a:t>
            </a:r>
            <a:r>
              <a:rPr lang="en-US" dirty="0"/>
              <a:t>Serology is a science that studies the antibody antigen by </a:t>
            </a:r>
            <a:r>
              <a:rPr lang="en-US" dirty="0" err="1"/>
              <a:t>invitro</a:t>
            </a:r>
            <a:r>
              <a:rPr lang="en-US" dirty="0"/>
              <a:t>. Serologic examination is often performed as an attempt to make the diagnosis. </a:t>
            </a:r>
            <a:endParaRPr lang="en-US" dirty="0" smtClean="0"/>
          </a:p>
          <a:p>
            <a:pPr algn="just"/>
            <a:r>
              <a:rPr lang="en-US" dirty="0" smtClean="0"/>
              <a:t>Although </a:t>
            </a:r>
            <a:r>
              <a:rPr lang="en-US" dirty="0"/>
              <a:t>the current serologic examination is not limited to infectious diseases, but to support the diagnosis of infectious diseases is often conducted and it allows in vitro observation of antigen-antibody complex changes (Ag-</a:t>
            </a:r>
            <a:r>
              <a:rPr lang="en-US" dirty="0" err="1"/>
              <a:t>Ab</a:t>
            </a:r>
            <a:r>
              <a:rPr lang="en-US" dirty="0"/>
              <a:t>).</a:t>
            </a:r>
          </a:p>
        </p:txBody>
      </p:sp>
      <p:pic>
        <p:nvPicPr>
          <p:cNvPr id="5"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97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85800"/>
            <a:ext cx="6781800" cy="990600"/>
          </a:xfrm>
        </p:spPr>
        <p:txBody>
          <a:bodyPr>
            <a:normAutofit/>
          </a:bodyPr>
          <a:lstStyle/>
          <a:p>
            <a:r>
              <a:rPr lang="en-US" b="1"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dirty="0"/>
              <a:t>ELISA (Enzyme-linked </a:t>
            </a:r>
            <a:r>
              <a:rPr lang="en-US" dirty="0" err="1"/>
              <a:t>immunosorbent</a:t>
            </a:r>
            <a:r>
              <a:rPr lang="en-US" dirty="0"/>
              <a:t> assay) is a serological test commonly used in immunological laboratories. </a:t>
            </a:r>
            <a:endParaRPr lang="en-US" dirty="0" smtClean="0"/>
          </a:p>
          <a:p>
            <a:pPr algn="just"/>
            <a:r>
              <a:rPr lang="en-US" dirty="0" smtClean="0"/>
              <a:t>This </a:t>
            </a:r>
            <a:r>
              <a:rPr lang="en-US" dirty="0"/>
              <a:t>test has several advantages such as relatively simple, economical, and has a high enough sensitivity</a:t>
            </a:r>
            <a:r>
              <a:rPr lang="en-US" dirty="0" smtClean="0"/>
              <a:t>.</a:t>
            </a:r>
          </a:p>
          <a:p>
            <a:pPr algn="just"/>
            <a:r>
              <a:rPr lang="en-US" dirty="0" smtClean="0"/>
              <a:t> </a:t>
            </a:r>
            <a:r>
              <a:rPr lang="en-US" dirty="0"/>
              <a:t>ELISA was firstly introduced in 1971 by Peter </a:t>
            </a:r>
            <a:r>
              <a:rPr lang="en-US" dirty="0" err="1"/>
              <a:t>Perlmann</a:t>
            </a:r>
            <a:r>
              <a:rPr lang="en-US" dirty="0"/>
              <a:t> and Eva </a:t>
            </a:r>
            <a:r>
              <a:rPr lang="en-US" dirty="0" err="1"/>
              <a:t>Engvall</a:t>
            </a:r>
            <a:r>
              <a:rPr lang="en-US" dirty="0"/>
              <a:t> to </a:t>
            </a:r>
            <a:r>
              <a:rPr lang="en-US" dirty="0" smtClean="0"/>
              <a:t>analyze </a:t>
            </a:r>
            <a:r>
              <a:rPr lang="en-US" dirty="0"/>
              <a:t>the presence of antigenic interactions with antibodies in a sample using an enzyme as a reporter </a:t>
            </a:r>
            <a:endParaRPr lang="en-US" dirty="0" smtClean="0"/>
          </a:p>
        </p:txBody>
      </p:sp>
      <p:pic>
        <p:nvPicPr>
          <p:cNvPr id="5"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135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85800"/>
            <a:ext cx="6781800" cy="990600"/>
          </a:xfrm>
        </p:spPr>
        <p:txBody>
          <a:bodyPr>
            <a:normAutofit/>
          </a:bodyPr>
          <a:lstStyle/>
          <a:p>
            <a:r>
              <a:rPr lang="en-US" b="1"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dirty="0"/>
              <a:t>To conduct an ELISA test, there are several </a:t>
            </a:r>
            <a:r>
              <a:rPr lang="en-US" dirty="0" err="1"/>
              <a:t>equipments</a:t>
            </a:r>
            <a:r>
              <a:rPr lang="en-US" dirty="0"/>
              <a:t> that should be prepared, such as ELISA reader, washer machine, pipe and </a:t>
            </a:r>
            <a:r>
              <a:rPr lang="en-US" dirty="0" err="1"/>
              <a:t>microplate</a:t>
            </a:r>
            <a:r>
              <a:rPr lang="en-US" dirty="0"/>
              <a:t>. </a:t>
            </a:r>
            <a:endParaRPr lang="en-US" dirty="0" smtClean="0"/>
          </a:p>
          <a:p>
            <a:pPr algn="just"/>
            <a:r>
              <a:rPr lang="en-US" dirty="0" smtClean="0"/>
              <a:t>Those </a:t>
            </a:r>
            <a:r>
              <a:rPr lang="en-US" dirty="0" err="1"/>
              <a:t>equipments</a:t>
            </a:r>
            <a:r>
              <a:rPr lang="en-US" dirty="0"/>
              <a:t> are in a various range of price and it will be costly to conduct a real test for huge number of students. </a:t>
            </a:r>
            <a:endParaRPr lang="en-US" dirty="0" smtClean="0"/>
          </a:p>
          <a:p>
            <a:pPr algn="just"/>
            <a:r>
              <a:rPr lang="en-US" dirty="0" smtClean="0"/>
              <a:t>Therefore</a:t>
            </a:r>
            <a:r>
              <a:rPr lang="en-US" dirty="0"/>
              <a:t>, using a simulation game, students can learn the cost independently as well as it can decrease cost for laboratory practical</a:t>
            </a:r>
            <a:r>
              <a:rPr lang="en-US" dirty="0" smtClean="0"/>
              <a:t>.</a:t>
            </a:r>
          </a:p>
          <a:p>
            <a:pPr algn="just"/>
            <a:r>
              <a:rPr lang="en-US" dirty="0" smtClean="0"/>
              <a:t>Author claimed ELISA </a:t>
            </a:r>
            <a:r>
              <a:rPr lang="en-US" dirty="0"/>
              <a:t>game is </a:t>
            </a:r>
            <a:r>
              <a:rPr lang="en-US" dirty="0" smtClean="0"/>
              <a:t>a </a:t>
            </a:r>
            <a:r>
              <a:rPr lang="en-US" dirty="0"/>
              <a:t>simulation game because it is fantastical but not competitive.</a:t>
            </a:r>
            <a:endParaRPr lang="en-US" dirty="0" smtClean="0"/>
          </a:p>
        </p:txBody>
      </p:sp>
      <p:pic>
        <p:nvPicPr>
          <p:cNvPr id="5"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065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Games are usually associated with play and play is often associated with children, but a digital game has been found that can be effective and motivational for learning and it effects for both gender: males and </a:t>
            </a:r>
            <a:r>
              <a:rPr lang="en-US" dirty="0" smtClean="0"/>
              <a:t>females.</a:t>
            </a:r>
          </a:p>
          <a:p>
            <a:pPr algn="just"/>
            <a:r>
              <a:rPr lang="en-US" dirty="0"/>
              <a:t>Since it was found that games support learning in complex or boring </a:t>
            </a:r>
            <a:r>
              <a:rPr lang="en-US" dirty="0" smtClean="0"/>
              <a:t>contexts, </a:t>
            </a:r>
            <a:r>
              <a:rPr lang="en-US" dirty="0"/>
              <a:t>researchers have developed and research for effective games for helping education in various </a:t>
            </a:r>
            <a:r>
              <a:rPr lang="en-US" dirty="0" smtClean="0"/>
              <a:t>fields.</a:t>
            </a:r>
            <a:endParaRPr lang="en-US" dirty="0"/>
          </a:p>
        </p:txBody>
      </p:sp>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0" y="6858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smtClean="0"/>
              <a:t>Related Works</a:t>
            </a:r>
            <a:endParaRPr lang="en-US" dirty="0"/>
          </a:p>
        </p:txBody>
      </p:sp>
    </p:spTree>
    <p:extLst>
      <p:ext uri="{BB962C8B-B14F-4D97-AF65-F5344CB8AC3E}">
        <p14:creationId xmlns:p14="http://schemas.microsoft.com/office/powerpoint/2010/main" val="3116591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For example </a:t>
            </a:r>
            <a:r>
              <a:rPr lang="en-US" dirty="0"/>
              <a:t>a game for dental learning in higher education, a game of mathematical logic to help computer science students learn about logic and a game for civil engineering students. </a:t>
            </a:r>
          </a:p>
          <a:p>
            <a:pPr algn="just"/>
            <a:r>
              <a:rPr lang="en-US" dirty="0"/>
              <a:t>Those games were developed for higher education and found to be effective in their learning environment. </a:t>
            </a:r>
            <a:endParaRPr lang="en-US" dirty="0" smtClean="0"/>
          </a:p>
          <a:p>
            <a:pPr algn="just"/>
            <a:endParaRPr lang="en-US" dirty="0" smtClean="0"/>
          </a:p>
          <a:p>
            <a:pPr algn="just"/>
            <a:r>
              <a:rPr lang="en-US" dirty="0" smtClean="0"/>
              <a:t>Games </a:t>
            </a:r>
            <a:r>
              <a:rPr lang="en-US" dirty="0"/>
              <a:t>attempt to be challenging and engaging. For more than ten years, the term “serious game” has been introduced and intended not for entertaining, but for educating, military, health and also training and </a:t>
            </a:r>
            <a:r>
              <a:rPr lang="en-US" dirty="0" smtClean="0"/>
              <a:t>development.</a:t>
            </a:r>
            <a:endParaRPr lang="en-US" dirty="0"/>
          </a:p>
        </p:txBody>
      </p:sp>
      <p:pic>
        <p:nvPicPr>
          <p:cNvPr id="4" name="Picture 2" descr="F:\09-57-51-Logo-its-biru-transparan - Cop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905000" y="685800"/>
            <a:ext cx="6781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smtClean="0"/>
              <a:t>Related Works</a:t>
            </a:r>
            <a:endParaRPr lang="en-US" dirty="0"/>
          </a:p>
        </p:txBody>
      </p:sp>
    </p:spTree>
    <p:extLst>
      <p:ext uri="{BB962C8B-B14F-4D97-AF65-F5344CB8AC3E}">
        <p14:creationId xmlns:p14="http://schemas.microsoft.com/office/powerpoint/2010/main" val="100036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43050"/>
            <a:ext cx="49530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648200" y="4267200"/>
            <a:ext cx="4343400" cy="2311400"/>
          </a:xfrm>
        </p:spPr>
        <p:txBody>
          <a:bodyPr>
            <a:normAutofit/>
          </a:bodyPr>
          <a:lstStyle/>
          <a:p>
            <a:pPr marL="0" indent="0" algn="just">
              <a:buNone/>
            </a:pPr>
            <a:r>
              <a:rPr lang="en-US" dirty="0"/>
              <a:t>A simulation game called ELISA is designed using Flash Action Script 3.0 and it is embedded on a website built using Drupal CMS</a:t>
            </a:r>
            <a:r>
              <a:rPr lang="en-US" dirty="0" smtClean="0"/>
              <a:t>.</a:t>
            </a:r>
          </a:p>
        </p:txBody>
      </p:sp>
      <p:pic>
        <p:nvPicPr>
          <p:cNvPr id="4" name="Picture 2" descr="F:\09-57-51-Logo-its-biru-transparan - Cop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 y="365422"/>
            <a:ext cx="1554480" cy="64423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905000" y="228600"/>
            <a:ext cx="67818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Design : Flowchart of The Website</a:t>
            </a:r>
            <a:endParaRPr lang="en-US" dirty="0"/>
          </a:p>
        </p:txBody>
      </p:sp>
      <p:sp>
        <p:nvSpPr>
          <p:cNvPr id="2" name="AutoShape 2" descr="Figur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669783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ITS">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868</TotalTime>
  <Words>1428</Words>
  <Application>Microsoft Office PowerPoint</Application>
  <PresentationFormat>On-screen Show (4:3)</PresentationFormat>
  <Paragraphs>96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ThemeITS</vt:lpstr>
      <vt:lpstr>GAMIFICATION FOR LEARNING SCIENCE : ELIZA (enzyme linked immuno sorbent assay) game study case)</vt:lpstr>
      <vt:lpstr>PowerPoint Presentation</vt:lpstr>
      <vt:lpstr>Gamification For Learning Science : ELIZA (Enzyme Linked Immuno Sorbent Assay) Game Study Case</vt:lpstr>
      <vt:lpstr>Introduction</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Terima Kasih Matur Nuwun Hatur Nuhun Thank You Shukraan Lak Danke XieXie Dhanyavaad Arigato Bedankt Grazie Gomawo Merci Blagodaryu Vas Gracias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7</dc:creator>
  <cp:lastModifiedBy>WINDOWS 7</cp:lastModifiedBy>
  <cp:revision>92</cp:revision>
  <dcterms:created xsi:type="dcterms:W3CDTF">2018-11-30T10:30:08Z</dcterms:created>
  <dcterms:modified xsi:type="dcterms:W3CDTF">2019-03-14T00:42:56Z</dcterms:modified>
</cp:coreProperties>
</file>