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8" r:id="rId4"/>
    <p:sldId id="279" r:id="rId5"/>
    <p:sldId id="269" r:id="rId6"/>
    <p:sldId id="273" r:id="rId7"/>
    <p:sldId id="280" r:id="rId8"/>
    <p:sldId id="281" r:id="rId9"/>
    <p:sldId id="282" r:id="rId10"/>
    <p:sldId id="283" r:id="rId11"/>
    <p:sldId id="287" r:id="rId12"/>
    <p:sldId id="286" r:id="rId13"/>
    <p:sldId id="289" r:id="rId14"/>
    <p:sldId id="288" r:id="rId15"/>
    <p:sldId id="291" r:id="rId16"/>
    <p:sldId id="293" r:id="rId17"/>
    <p:sldId id="302" r:id="rId18"/>
    <p:sldId id="294" r:id="rId19"/>
    <p:sldId id="296" r:id="rId20"/>
    <p:sldId id="298" r:id="rId21"/>
    <p:sldId id="299" r:id="rId22"/>
    <p:sldId id="303" r:id="rId23"/>
    <p:sldId id="304" r:id="rId24"/>
    <p:sldId id="307" r:id="rId25"/>
    <p:sldId id="295" r:id="rId26"/>
    <p:sldId id="297" r:id="rId27"/>
    <p:sldId id="305" r:id="rId28"/>
    <p:sldId id="306" r:id="rId29"/>
    <p:sldId id="300" r:id="rId30"/>
    <p:sldId id="308" r:id="rId31"/>
    <p:sldId id="309" r:id="rId32"/>
    <p:sldId id="310" r:id="rId33"/>
    <p:sldId id="25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22"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3"/>
    </mc:Choice>
    <mc:Fallback>
      <c:style val="3"/>
    </mc:Fallback>
  </mc:AlternateContent>
  <c:chart>
    <c:autoTitleDeleted val="1"/>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Jenis Kelamin (%)</c:v>
                </c:pt>
              </c:strCache>
            </c:strRef>
          </c:tx>
          <c:explosion val="25"/>
          <c:dLbls>
            <c:showLegendKey val="0"/>
            <c:showVal val="1"/>
            <c:showCatName val="0"/>
            <c:showSerName val="0"/>
            <c:showPercent val="0"/>
            <c:showBubbleSize val="0"/>
            <c:showLeaderLines val="1"/>
          </c:dLbls>
          <c:cat>
            <c:strRef>
              <c:f>Sheet1!$A$2:$A$3</c:f>
              <c:strCache>
                <c:ptCount val="2"/>
                <c:pt idx="0">
                  <c:v>Male</c:v>
                </c:pt>
                <c:pt idx="1">
                  <c:v>Female</c:v>
                </c:pt>
              </c:strCache>
            </c:strRef>
          </c:cat>
          <c:val>
            <c:numRef>
              <c:f>Sheet1!$B$2:$B$3</c:f>
              <c:numCache>
                <c:formatCode>General</c:formatCode>
                <c:ptCount val="2"/>
                <c:pt idx="0">
                  <c:v>1</c:v>
                </c:pt>
                <c:pt idx="1">
                  <c:v>20</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invertIfNegative val="0"/>
          <c:dLbls>
            <c:showLegendKey val="0"/>
            <c:showVal val="1"/>
            <c:showCatName val="0"/>
            <c:showSerName val="0"/>
            <c:showPercent val="0"/>
            <c:showBubbleSize val="0"/>
            <c:showLeaderLines val="0"/>
          </c:dLbls>
          <c:cat>
            <c:numRef>
              <c:f>Sheet1!$A$2:$A$5</c:f>
              <c:numCache>
                <c:formatCode>General</c:formatCode>
                <c:ptCount val="4"/>
                <c:pt idx="0">
                  <c:v>95</c:v>
                </c:pt>
                <c:pt idx="1">
                  <c:v>90</c:v>
                </c:pt>
                <c:pt idx="2">
                  <c:v>85</c:v>
                </c:pt>
                <c:pt idx="3">
                  <c:v>80</c:v>
                </c:pt>
              </c:numCache>
            </c:numRef>
          </c:cat>
          <c:val>
            <c:numRef>
              <c:f>Sheet1!$B$2:$B$5</c:f>
              <c:numCache>
                <c:formatCode>General</c:formatCode>
                <c:ptCount val="4"/>
                <c:pt idx="0">
                  <c:v>11</c:v>
                </c:pt>
                <c:pt idx="1">
                  <c:v>6</c:v>
                </c:pt>
                <c:pt idx="2">
                  <c:v>3</c:v>
                </c:pt>
                <c:pt idx="3">
                  <c:v>1</c:v>
                </c:pt>
              </c:numCache>
            </c:numRef>
          </c:val>
        </c:ser>
        <c:dLbls>
          <c:showLegendKey val="0"/>
          <c:showVal val="0"/>
          <c:showCatName val="0"/>
          <c:showSerName val="0"/>
          <c:showPercent val="0"/>
          <c:showBubbleSize val="0"/>
        </c:dLbls>
        <c:gapWidth val="150"/>
        <c:axId val="36645120"/>
        <c:axId val="36683776"/>
      </c:barChart>
      <c:catAx>
        <c:axId val="36645120"/>
        <c:scaling>
          <c:orientation val="minMax"/>
        </c:scaling>
        <c:delete val="0"/>
        <c:axPos val="b"/>
        <c:numFmt formatCode="General" sourceLinked="1"/>
        <c:majorTickMark val="out"/>
        <c:minorTickMark val="none"/>
        <c:tickLblPos val="nextTo"/>
        <c:crossAx val="36683776"/>
        <c:crosses val="autoZero"/>
        <c:auto val="1"/>
        <c:lblAlgn val="ctr"/>
        <c:lblOffset val="100"/>
        <c:noMultiLvlLbl val="0"/>
      </c:catAx>
      <c:valAx>
        <c:axId val="36683776"/>
        <c:scaling>
          <c:orientation val="minMax"/>
        </c:scaling>
        <c:delete val="0"/>
        <c:axPos val="l"/>
        <c:majorGridlines/>
        <c:numFmt formatCode="General" sourceLinked="1"/>
        <c:majorTickMark val="out"/>
        <c:minorTickMark val="none"/>
        <c:tickLblPos val="nextTo"/>
        <c:crossAx val="36645120"/>
        <c:crosses val="autoZero"/>
        <c:crossBetween val="between"/>
      </c:valAx>
    </c:plotArea>
    <c:plotVisOnly val="1"/>
    <c:dispBlanksAs val="gap"/>
    <c:showDLblsOverMax val="0"/>
  </c:chart>
  <c:spPr>
    <a:ln cap="rnd"/>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invertIfNegative val="0"/>
          <c:dLbls>
            <c:showLegendKey val="0"/>
            <c:showVal val="1"/>
            <c:showCatName val="0"/>
            <c:showSerName val="0"/>
            <c:showPercent val="0"/>
            <c:showBubbleSize val="0"/>
            <c:showLeaderLines val="0"/>
          </c:dLbls>
          <c:cat>
            <c:numRef>
              <c:f>Sheet1!$A$2:$A$4</c:f>
              <c:numCache>
                <c:formatCode>General</c:formatCode>
                <c:ptCount val="3"/>
                <c:pt idx="0">
                  <c:v>95</c:v>
                </c:pt>
                <c:pt idx="1">
                  <c:v>90</c:v>
                </c:pt>
                <c:pt idx="2">
                  <c:v>85</c:v>
                </c:pt>
              </c:numCache>
            </c:numRef>
          </c:cat>
          <c:val>
            <c:numRef>
              <c:f>Sheet1!$B$2:$B$4</c:f>
              <c:numCache>
                <c:formatCode>General</c:formatCode>
                <c:ptCount val="3"/>
                <c:pt idx="0">
                  <c:v>9</c:v>
                </c:pt>
                <c:pt idx="1">
                  <c:v>10</c:v>
                </c:pt>
                <c:pt idx="2">
                  <c:v>2</c:v>
                </c:pt>
              </c:numCache>
            </c:numRef>
          </c:val>
        </c:ser>
        <c:dLbls>
          <c:showLegendKey val="0"/>
          <c:showVal val="0"/>
          <c:showCatName val="0"/>
          <c:showSerName val="0"/>
          <c:showPercent val="0"/>
          <c:showBubbleSize val="0"/>
        </c:dLbls>
        <c:gapWidth val="150"/>
        <c:axId val="36754560"/>
        <c:axId val="36756096"/>
      </c:barChart>
      <c:catAx>
        <c:axId val="36754560"/>
        <c:scaling>
          <c:orientation val="minMax"/>
        </c:scaling>
        <c:delete val="0"/>
        <c:axPos val="b"/>
        <c:numFmt formatCode="General" sourceLinked="1"/>
        <c:majorTickMark val="out"/>
        <c:minorTickMark val="none"/>
        <c:tickLblPos val="nextTo"/>
        <c:crossAx val="36756096"/>
        <c:crosses val="autoZero"/>
        <c:auto val="1"/>
        <c:lblAlgn val="ctr"/>
        <c:lblOffset val="100"/>
        <c:noMultiLvlLbl val="0"/>
      </c:catAx>
      <c:valAx>
        <c:axId val="36756096"/>
        <c:scaling>
          <c:orientation val="minMax"/>
        </c:scaling>
        <c:delete val="0"/>
        <c:axPos val="l"/>
        <c:majorGridlines/>
        <c:numFmt formatCode="General" sourceLinked="1"/>
        <c:majorTickMark val="out"/>
        <c:minorTickMark val="none"/>
        <c:tickLblPos val="nextTo"/>
        <c:crossAx val="36754560"/>
        <c:crosses val="autoZero"/>
        <c:crossBetween val="between"/>
      </c:valAx>
    </c:plotArea>
    <c:plotVisOnly val="1"/>
    <c:dispBlanksAs val="gap"/>
    <c:showDLblsOverMax val="0"/>
  </c:chart>
  <c:spPr>
    <a:ln cap="rnd"/>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invertIfNegative val="0"/>
          <c:dLbls>
            <c:showLegendKey val="0"/>
            <c:showVal val="1"/>
            <c:showCatName val="0"/>
            <c:showSerName val="0"/>
            <c:showPercent val="0"/>
            <c:showBubbleSize val="0"/>
            <c:showLeaderLines val="0"/>
          </c:dLbls>
          <c:cat>
            <c:numRef>
              <c:f>Sheet1!$A$2:$A$6</c:f>
              <c:numCache>
                <c:formatCode>General</c:formatCode>
                <c:ptCount val="5"/>
                <c:pt idx="0">
                  <c:v>95</c:v>
                </c:pt>
                <c:pt idx="1">
                  <c:v>90</c:v>
                </c:pt>
                <c:pt idx="2">
                  <c:v>85</c:v>
                </c:pt>
                <c:pt idx="3">
                  <c:v>80</c:v>
                </c:pt>
                <c:pt idx="4">
                  <c:v>75</c:v>
                </c:pt>
              </c:numCache>
            </c:numRef>
          </c:cat>
          <c:val>
            <c:numRef>
              <c:f>Sheet1!$B$2:$B$6</c:f>
              <c:numCache>
                <c:formatCode>General</c:formatCode>
                <c:ptCount val="5"/>
                <c:pt idx="0">
                  <c:v>11</c:v>
                </c:pt>
                <c:pt idx="1">
                  <c:v>4</c:v>
                </c:pt>
                <c:pt idx="2">
                  <c:v>3</c:v>
                </c:pt>
                <c:pt idx="3">
                  <c:v>2</c:v>
                </c:pt>
                <c:pt idx="4">
                  <c:v>1</c:v>
                </c:pt>
              </c:numCache>
            </c:numRef>
          </c:val>
        </c:ser>
        <c:dLbls>
          <c:showLegendKey val="0"/>
          <c:showVal val="0"/>
          <c:showCatName val="0"/>
          <c:showSerName val="0"/>
          <c:showPercent val="0"/>
          <c:showBubbleSize val="0"/>
        </c:dLbls>
        <c:gapWidth val="150"/>
        <c:axId val="36794368"/>
        <c:axId val="36795904"/>
      </c:barChart>
      <c:catAx>
        <c:axId val="36794368"/>
        <c:scaling>
          <c:orientation val="minMax"/>
        </c:scaling>
        <c:delete val="0"/>
        <c:axPos val="b"/>
        <c:numFmt formatCode="General" sourceLinked="1"/>
        <c:majorTickMark val="out"/>
        <c:minorTickMark val="none"/>
        <c:tickLblPos val="nextTo"/>
        <c:crossAx val="36795904"/>
        <c:crosses val="autoZero"/>
        <c:auto val="1"/>
        <c:lblAlgn val="ctr"/>
        <c:lblOffset val="100"/>
        <c:noMultiLvlLbl val="0"/>
      </c:catAx>
      <c:valAx>
        <c:axId val="36795904"/>
        <c:scaling>
          <c:orientation val="minMax"/>
        </c:scaling>
        <c:delete val="0"/>
        <c:axPos val="l"/>
        <c:majorGridlines/>
        <c:numFmt formatCode="General" sourceLinked="1"/>
        <c:majorTickMark val="out"/>
        <c:minorTickMark val="none"/>
        <c:tickLblPos val="nextTo"/>
        <c:crossAx val="36794368"/>
        <c:crosses val="autoZero"/>
        <c:crossBetween val="between"/>
      </c:valAx>
    </c:plotArea>
    <c:plotVisOnly val="1"/>
    <c:dispBlanksAs val="gap"/>
    <c:showDLblsOverMax val="0"/>
  </c:chart>
  <c:spPr>
    <a:ln cap="rnd"/>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1AF17A-A331-4E0A-AB8A-94A54789787A}"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788BC-639D-4360-A9C6-FD81E83995C1}"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AF17A-A331-4E0A-AB8A-94A54789787A}"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788BC-639D-4360-A9C6-FD81E83995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1AF17A-A331-4E0A-AB8A-94A54789787A}"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788BC-639D-4360-A9C6-FD81E83995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AF17A-A331-4E0A-AB8A-94A54789787A}"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788BC-639D-4360-A9C6-FD81E83995C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1AF17A-A331-4E0A-AB8A-94A54789787A}"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788BC-639D-4360-A9C6-FD81E83995C1}"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1AF17A-A331-4E0A-AB8A-94A54789787A}"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788BC-639D-4360-A9C6-FD81E83995C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1AF17A-A331-4E0A-AB8A-94A54789787A}" type="datetimeFigureOut">
              <a:rPr lang="en-US" smtClean="0"/>
              <a:t>5/22/2019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3788BC-639D-4360-A9C6-FD81E83995C1}"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1AF17A-A331-4E0A-AB8A-94A54789787A}" type="datetimeFigureOut">
              <a:rPr lang="en-US" smtClean="0"/>
              <a:t>5/22/2019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3788BC-639D-4360-A9C6-FD81E83995C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AF17A-A331-4E0A-AB8A-94A54789787A}" type="datetimeFigureOut">
              <a:rPr lang="en-US" smtClean="0"/>
              <a:t>5/22/2019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3788BC-639D-4360-A9C6-FD81E83995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AF17A-A331-4E0A-AB8A-94A54789787A}"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788BC-639D-4360-A9C6-FD81E83995C1}"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AF17A-A331-4E0A-AB8A-94A54789787A}"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788BC-639D-4360-A9C6-FD81E83995C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1AF17A-A331-4E0A-AB8A-94A54789787A}" type="datetimeFigureOut">
              <a:rPr lang="en-US" smtClean="0"/>
              <a:t>5/22/2019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03788BC-639D-4360-A9C6-FD81E83995C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1775"/>
            <a:ext cx="7848600" cy="1927225"/>
          </a:xfrm>
        </p:spPr>
        <p:txBody>
          <a:bodyPr/>
          <a:lstStyle/>
          <a:p>
            <a:pPr algn="ctr"/>
            <a:r>
              <a:rPr lang="en-US" sz="3600" b="1" dirty="0" smtClean="0"/>
              <a:t>FINAL PROJECT</a:t>
            </a:r>
            <a:br>
              <a:rPr lang="en-US" sz="3600" b="1" dirty="0" smtClean="0"/>
            </a:br>
            <a:r>
              <a:rPr lang="en-US" sz="3600" b="1" dirty="0" err="1" smtClean="0"/>
              <a:t>Instrumentasi</a:t>
            </a:r>
            <a:endParaRPr lang="en-US" sz="3600" b="1" dirty="0"/>
          </a:p>
        </p:txBody>
      </p:sp>
      <p:sp>
        <p:nvSpPr>
          <p:cNvPr id="3" name="Subtitle 2"/>
          <p:cNvSpPr>
            <a:spLocks noGrp="1"/>
          </p:cNvSpPr>
          <p:nvPr>
            <p:ph type="subTitle" idx="1"/>
          </p:nvPr>
        </p:nvSpPr>
        <p:spPr>
          <a:xfrm>
            <a:off x="685800" y="3962400"/>
            <a:ext cx="7848600" cy="533400"/>
          </a:xfrm>
        </p:spPr>
        <p:txBody>
          <a:bodyPr>
            <a:normAutofit/>
          </a:bodyPr>
          <a:lstStyle/>
          <a:p>
            <a:pPr algn="ctr"/>
            <a:r>
              <a:rPr lang="en-US" dirty="0"/>
              <a:t>Muhammad Noor 	( 05111850010003 </a:t>
            </a:r>
            <a:r>
              <a:rPr lang="en-US" dirty="0" smtClean="0"/>
              <a:t>)</a:t>
            </a:r>
          </a:p>
        </p:txBody>
      </p:sp>
      <p:pic>
        <p:nvPicPr>
          <p:cNvPr id="5"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779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76600"/>
            <a:ext cx="8229600" cy="838200"/>
          </a:xfrm>
        </p:spPr>
        <p:txBody>
          <a:bodyPr>
            <a:normAutofit/>
          </a:bodyPr>
          <a:lstStyle/>
          <a:p>
            <a:pPr algn="just"/>
            <a:r>
              <a:rPr lang="en-US" dirty="0"/>
              <a:t>The computer lives will be decreased if the player </a:t>
            </a:r>
            <a:r>
              <a:rPr lang="en-US" dirty="0" smtClean="0"/>
              <a:t>answers </a:t>
            </a:r>
            <a:r>
              <a:rPr lang="en-US" dirty="0"/>
              <a:t>correctly</a:t>
            </a:r>
            <a:r>
              <a:rPr lang="en-US" dirty="0" smtClean="0"/>
              <a:t>.</a:t>
            </a:r>
            <a:endParaRPr lang="en-US" dirty="0"/>
          </a:p>
        </p:txBody>
      </p:sp>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C. </a:t>
            </a:r>
            <a:r>
              <a:rPr lang="en-US" dirty="0"/>
              <a:t>Rule for </a:t>
            </a:r>
            <a:r>
              <a:rPr lang="en-US" dirty="0" smtClean="0"/>
              <a:t>Interaction (Cont.)</a:t>
            </a:r>
            <a:endParaRPr lang="en-US" dirty="0"/>
          </a:p>
        </p:txBody>
      </p:sp>
      <p:pic>
        <p:nvPicPr>
          <p:cNvPr id="7" name="Picture 6"/>
          <p:cNvPicPr/>
          <p:nvPr/>
        </p:nvPicPr>
        <p:blipFill>
          <a:blip r:embed="rId3"/>
          <a:stretch>
            <a:fillRect/>
          </a:stretch>
        </p:blipFill>
        <p:spPr>
          <a:xfrm>
            <a:off x="1905000" y="1524000"/>
            <a:ext cx="5486400" cy="1371600"/>
          </a:xfrm>
          <a:prstGeom prst="rect">
            <a:avLst/>
          </a:prstGeom>
        </p:spPr>
      </p:pic>
      <p:pic>
        <p:nvPicPr>
          <p:cNvPr id="6" name="Picture 5"/>
          <p:cNvPicPr/>
          <p:nvPr/>
        </p:nvPicPr>
        <p:blipFill>
          <a:blip r:embed="rId4"/>
          <a:stretch>
            <a:fillRect/>
          </a:stretch>
        </p:blipFill>
        <p:spPr>
          <a:xfrm>
            <a:off x="1905000" y="4089400"/>
            <a:ext cx="5486400" cy="1371600"/>
          </a:xfrm>
          <a:prstGeom prst="rect">
            <a:avLst/>
          </a:prstGeom>
        </p:spPr>
      </p:pic>
      <p:sp>
        <p:nvSpPr>
          <p:cNvPr id="10" name="Content Placeholder 2"/>
          <p:cNvSpPr txBox="1">
            <a:spLocks/>
          </p:cNvSpPr>
          <p:nvPr/>
        </p:nvSpPr>
        <p:spPr>
          <a:xfrm>
            <a:off x="457200" y="5638800"/>
            <a:ext cx="8229600" cy="838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r>
              <a:rPr lang="en-US" dirty="0" smtClean="0"/>
              <a:t>Player lives decreased if the player chooses the wrong answer.</a:t>
            </a:r>
          </a:p>
        </p:txBody>
      </p:sp>
    </p:spTree>
    <p:extLst>
      <p:ext uri="{BB962C8B-B14F-4D97-AF65-F5344CB8AC3E}">
        <p14:creationId xmlns:p14="http://schemas.microsoft.com/office/powerpoint/2010/main" val="3401748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D. Artifacts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200192132"/>
              </p:ext>
            </p:extLst>
          </p:nvPr>
        </p:nvGraphicFramePr>
        <p:xfrm>
          <a:off x="533400" y="1397000"/>
          <a:ext cx="8153400" cy="5125720"/>
        </p:xfrm>
        <a:graphic>
          <a:graphicData uri="http://schemas.openxmlformats.org/drawingml/2006/table">
            <a:tbl>
              <a:tblPr firstRow="1" bandRow="1">
                <a:tableStyleId>{5C22544A-7EE6-4342-B048-85BDC9FD1C3A}</a:tableStyleId>
              </a:tblPr>
              <a:tblGrid>
                <a:gridCol w="4076700"/>
                <a:gridCol w="4076700"/>
              </a:tblGrid>
              <a:tr h="370840">
                <a:tc>
                  <a:txBody>
                    <a:bodyPr/>
                    <a:lstStyle/>
                    <a:p>
                      <a:pPr algn="ctr"/>
                      <a:r>
                        <a:rPr lang="en-US" dirty="0" err="1" smtClean="0"/>
                        <a:t>Atrifact</a:t>
                      </a:r>
                      <a:endParaRPr lang="en-US" dirty="0"/>
                    </a:p>
                  </a:txBody>
                  <a:tcPr/>
                </a:tc>
                <a:tc>
                  <a:txBody>
                    <a:bodyPr/>
                    <a:lstStyle/>
                    <a:p>
                      <a:pPr algn="ctr"/>
                      <a:r>
                        <a:rPr lang="en-US" dirty="0" smtClean="0"/>
                        <a:t>Symbol</a:t>
                      </a:r>
                      <a:endParaRPr lang="en-US" dirty="0"/>
                    </a:p>
                  </a:txBody>
                  <a:tcPr/>
                </a:tc>
              </a:tr>
              <a:tr h="370840">
                <a:tc>
                  <a:txBody>
                    <a:bodyPr/>
                    <a:lstStyle/>
                    <a:p>
                      <a:endParaRPr lang="en-US" dirty="0" smtClean="0"/>
                    </a:p>
                    <a:p>
                      <a:r>
                        <a:rPr lang="en-US" dirty="0" smtClean="0"/>
                        <a:t>Player’s Live</a:t>
                      </a:r>
                    </a:p>
                    <a:p>
                      <a:endParaRPr lang="en-US" dirty="0"/>
                    </a:p>
                  </a:txBody>
                  <a:tcPr/>
                </a:tc>
                <a:tc>
                  <a:txBody>
                    <a:bodyPr/>
                    <a:lstStyle/>
                    <a:p>
                      <a:endParaRPr lang="en-US" dirty="0"/>
                    </a:p>
                  </a:txBody>
                  <a:tcPr/>
                </a:tc>
              </a:tr>
              <a:tr h="370840">
                <a:tc>
                  <a:txBody>
                    <a:bodyPr/>
                    <a:lstStyle/>
                    <a:p>
                      <a:endParaRPr lang="en-US" dirty="0" smtClean="0"/>
                    </a:p>
                    <a:p>
                      <a:r>
                        <a:rPr lang="en-US" dirty="0" smtClean="0"/>
                        <a:t>Computer’s Live</a:t>
                      </a:r>
                    </a:p>
                    <a:p>
                      <a:endParaRPr lang="en-US" dirty="0"/>
                    </a:p>
                  </a:txBody>
                  <a:tcPr/>
                </a:tc>
                <a:tc>
                  <a:txBody>
                    <a:bodyPr/>
                    <a:lstStyle/>
                    <a:p>
                      <a:endParaRPr lang="en-US" dirty="0"/>
                    </a:p>
                  </a:txBody>
                  <a:tcPr/>
                </a:tc>
              </a:tr>
              <a:tr h="370840">
                <a:tc>
                  <a:txBody>
                    <a:bodyPr/>
                    <a:lstStyle/>
                    <a:p>
                      <a:endParaRPr lang="en-US" dirty="0" smtClean="0"/>
                    </a:p>
                    <a:p>
                      <a:r>
                        <a:rPr lang="en-US" dirty="0" smtClean="0"/>
                        <a:t>Question</a:t>
                      </a:r>
                    </a:p>
                    <a:p>
                      <a:endParaRPr lang="en-US" dirty="0" smtClean="0"/>
                    </a:p>
                    <a:p>
                      <a:endParaRPr lang="en-US" dirty="0" smtClean="0"/>
                    </a:p>
                    <a:p>
                      <a:endParaRPr lang="en-US" dirty="0" smtClean="0"/>
                    </a:p>
                    <a:p>
                      <a:endParaRPr lang="en-US" dirty="0" smtClean="0"/>
                    </a:p>
                    <a:p>
                      <a:endParaRPr lang="en-US" dirty="0"/>
                    </a:p>
                  </a:txBody>
                  <a:tcPr/>
                </a:tc>
                <a:tc>
                  <a:txBody>
                    <a:bodyPr/>
                    <a:lstStyle/>
                    <a:p>
                      <a:endParaRPr lang="en-US" dirty="0"/>
                    </a:p>
                  </a:txBody>
                  <a:tcPr/>
                </a:tc>
              </a:tr>
              <a:tr h="370840">
                <a:tc>
                  <a:txBody>
                    <a:bodyPr/>
                    <a:lstStyle/>
                    <a:p>
                      <a:endParaRPr lang="en-US" dirty="0" smtClean="0"/>
                    </a:p>
                    <a:p>
                      <a:r>
                        <a:rPr lang="en-US" dirty="0" smtClean="0"/>
                        <a:t>Answer</a:t>
                      </a:r>
                    </a:p>
                    <a:p>
                      <a:endParaRPr lang="en-US" dirty="0"/>
                    </a:p>
                  </a:txBody>
                  <a:tcPr/>
                </a:tc>
                <a:tc>
                  <a:txBody>
                    <a:bodyPr/>
                    <a:lstStyle/>
                    <a:p>
                      <a:endParaRPr lang="en-US" dirty="0"/>
                    </a:p>
                  </a:txBody>
                  <a:tcPr/>
                </a:tc>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5031" y="2775858"/>
            <a:ext cx="3566160" cy="74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p:nvPr/>
        </p:nvPicPr>
        <p:blipFill>
          <a:blip r:embed="rId4"/>
          <a:stretch>
            <a:fillRect/>
          </a:stretch>
        </p:blipFill>
        <p:spPr>
          <a:xfrm>
            <a:off x="4855031" y="1908630"/>
            <a:ext cx="3566160" cy="640080"/>
          </a:xfrm>
          <a:prstGeom prst="rect">
            <a:avLst/>
          </a:prstGeom>
        </p:spPr>
      </p:pic>
      <p:pic>
        <p:nvPicPr>
          <p:cNvPr id="12" name="Picture 11"/>
          <p:cNvPicPr/>
          <p:nvPr/>
        </p:nvPicPr>
        <p:blipFill rotWithShape="1">
          <a:blip r:embed="rId5"/>
          <a:srcRect l="17037" t="33392" r="16296" b="19326"/>
          <a:stretch/>
        </p:blipFill>
        <p:spPr bwMode="auto">
          <a:xfrm>
            <a:off x="4877526" y="3733800"/>
            <a:ext cx="3566160" cy="1828800"/>
          </a:xfrm>
          <a:prstGeom prst="rect">
            <a:avLst/>
          </a:prstGeom>
          <a:ln>
            <a:noFill/>
          </a:ln>
          <a:extLst>
            <a:ext uri="{53640926-AAD7-44D8-BBD7-CCE9431645EC}">
              <a14:shadowObscured xmlns:a14="http://schemas.microsoft.com/office/drawing/2010/main"/>
            </a:ext>
          </a:extLst>
        </p:spPr>
      </p:pic>
      <p:pic>
        <p:nvPicPr>
          <p:cNvPr id="13" name="Picture 12"/>
          <p:cNvPicPr/>
          <p:nvPr/>
        </p:nvPicPr>
        <p:blipFill rotWithShape="1">
          <a:blip r:embed="rId5"/>
          <a:srcRect l="17037" t="79821" r="16296" b="3897"/>
          <a:stretch/>
        </p:blipFill>
        <p:spPr bwMode="auto">
          <a:xfrm>
            <a:off x="4902198" y="5718627"/>
            <a:ext cx="3566160" cy="7315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15542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0"/>
            <a:ext cx="8229600" cy="1143000"/>
          </a:xfrm>
        </p:spPr>
        <p:txBody>
          <a:bodyPr>
            <a:normAutofit lnSpcReduction="10000"/>
          </a:bodyPr>
          <a:lstStyle/>
          <a:p>
            <a:pPr algn="just"/>
            <a:r>
              <a:rPr lang="en-US" dirty="0" smtClean="0"/>
              <a:t>Result if </a:t>
            </a:r>
            <a:r>
              <a:rPr lang="en-US" dirty="0"/>
              <a:t>the </a:t>
            </a:r>
            <a:r>
              <a:rPr lang="en-US" dirty="0" smtClean="0"/>
              <a:t>player completed </a:t>
            </a:r>
            <a:r>
              <a:rPr lang="en-US" dirty="0"/>
              <a:t>the </a:t>
            </a:r>
            <a:r>
              <a:rPr lang="en-US" dirty="0" smtClean="0"/>
              <a:t>game. Player </a:t>
            </a:r>
            <a:r>
              <a:rPr lang="en-US" dirty="0"/>
              <a:t>got information about the number of correct answers and the number of wrong answers and the final </a:t>
            </a:r>
            <a:r>
              <a:rPr lang="en-US" dirty="0" smtClean="0"/>
              <a:t>score.</a:t>
            </a:r>
            <a:endParaRPr lang="en-US" dirty="0"/>
          </a:p>
        </p:txBody>
      </p:sp>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E</a:t>
            </a:r>
            <a:r>
              <a:rPr lang="en-US" dirty="0" smtClean="0"/>
              <a:t>. Goal</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p:nvPr/>
        </p:nvPicPr>
        <p:blipFill>
          <a:blip r:embed="rId3"/>
          <a:stretch>
            <a:fillRect/>
          </a:stretch>
        </p:blipFill>
        <p:spPr>
          <a:xfrm>
            <a:off x="2606674" y="1371600"/>
            <a:ext cx="3260726" cy="3773714"/>
          </a:xfrm>
          <a:prstGeom prst="rect">
            <a:avLst/>
          </a:prstGeom>
        </p:spPr>
      </p:pic>
    </p:spTree>
    <p:extLst>
      <p:ext uri="{BB962C8B-B14F-4D97-AF65-F5344CB8AC3E}">
        <p14:creationId xmlns:p14="http://schemas.microsoft.com/office/powerpoint/2010/main" val="4246906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305800" cy="5867400"/>
          </a:xfrm>
        </p:spPr>
        <p:txBody>
          <a:bodyPr/>
          <a:lstStyle/>
          <a:p>
            <a:pPr algn="ctr"/>
            <a:r>
              <a:rPr lang="en-US" dirty="0" smtClean="0"/>
              <a:t>Gameplay</a:t>
            </a:r>
            <a:br>
              <a:rPr lang="en-US" dirty="0" smtClean="0"/>
            </a:br>
            <a:r>
              <a:rPr lang="en-US" dirty="0" smtClean="0"/>
              <a:t>- Game’s Rules</a:t>
            </a:r>
            <a:br>
              <a:rPr lang="en-US" dirty="0" smtClean="0"/>
            </a:br>
            <a:r>
              <a:rPr lang="en-US" dirty="0" smtClean="0"/>
              <a:t>- Plot</a:t>
            </a:r>
            <a:br>
              <a:rPr lang="en-US" dirty="0" smtClean="0"/>
            </a:br>
            <a:r>
              <a:rPr lang="en-US" dirty="0" smtClean="0"/>
              <a:t> - Objectives</a:t>
            </a:r>
            <a:br>
              <a:rPr lang="en-US" dirty="0" smtClean="0"/>
            </a:br>
            <a:r>
              <a:rPr lang="en-US" dirty="0" smtClean="0"/>
              <a:t>- Challenges</a:t>
            </a:r>
            <a:br>
              <a:rPr lang="en-US" dirty="0" smtClean="0"/>
            </a:br>
            <a:r>
              <a:rPr lang="en-US" dirty="0" smtClean="0"/>
              <a:t>- Game Mechanics</a:t>
            </a:r>
            <a:endParaRPr lang="en-US" dirty="0"/>
          </a:p>
        </p:txBody>
      </p:sp>
      <p:pic>
        <p:nvPicPr>
          <p:cNvPr id="5"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96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648200"/>
          </a:xfrm>
        </p:spPr>
        <p:txBody>
          <a:bodyPr>
            <a:normAutofit/>
          </a:bodyPr>
          <a:lstStyle/>
          <a:p>
            <a:pPr marL="0" indent="0" algn="just">
              <a:buNone/>
            </a:pPr>
            <a:r>
              <a:rPr lang="en-US" dirty="0" smtClean="0"/>
              <a:t>A. Game’s Rules</a:t>
            </a:r>
          </a:p>
          <a:p>
            <a:pPr algn="just"/>
            <a:r>
              <a:rPr lang="en-US" dirty="0" smtClean="0"/>
              <a:t>The player </a:t>
            </a:r>
            <a:r>
              <a:rPr lang="en-US" dirty="0"/>
              <a:t>wins if he is able to answer 10 questions </a:t>
            </a:r>
            <a:r>
              <a:rPr lang="en-US" dirty="0" smtClean="0"/>
              <a:t>correctly (computer live 0)</a:t>
            </a:r>
          </a:p>
          <a:p>
            <a:pPr algn="just"/>
            <a:r>
              <a:rPr lang="en-US" dirty="0" smtClean="0"/>
              <a:t>The player </a:t>
            </a:r>
            <a:r>
              <a:rPr lang="en-US" dirty="0"/>
              <a:t>loses when giving 10 wrong </a:t>
            </a:r>
            <a:r>
              <a:rPr lang="en-US" dirty="0" smtClean="0"/>
              <a:t>answers (player live 0)</a:t>
            </a:r>
          </a:p>
          <a:p>
            <a:pPr marL="0" indent="0" algn="just">
              <a:buNone/>
            </a:pPr>
            <a:r>
              <a:rPr lang="en-US" dirty="0" smtClean="0"/>
              <a:t>B. Plot</a:t>
            </a:r>
          </a:p>
          <a:p>
            <a:pPr lvl="0"/>
            <a:r>
              <a:rPr lang="en-US" dirty="0"/>
              <a:t>The player must complete 3 material (picture, function, and principle) </a:t>
            </a:r>
          </a:p>
          <a:p>
            <a:pPr lvl="0"/>
            <a:r>
              <a:rPr lang="en-US" dirty="0"/>
              <a:t>Player against the computer by answering questions</a:t>
            </a:r>
          </a:p>
          <a:p>
            <a:pPr lvl="0"/>
            <a:r>
              <a:rPr lang="en-US" dirty="0"/>
              <a:t>Player reduce computer life by answering questions </a:t>
            </a:r>
            <a:r>
              <a:rPr lang="en-US" dirty="0" smtClean="0"/>
              <a:t>correctly</a:t>
            </a:r>
          </a:p>
          <a:p>
            <a:pPr algn="just"/>
            <a:endParaRPr lang="en-US" dirty="0" smtClean="0"/>
          </a:p>
        </p:txBody>
      </p:sp>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Game’s Rules &amp; Plot</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3047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Objectives </a:t>
            </a:r>
            <a:r>
              <a:rPr lang="en-US" dirty="0"/>
              <a:t>&amp; Challenges</a:t>
            </a:r>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p:cNvSpPr>
            <a:spLocks noGrp="1"/>
          </p:cNvSpPr>
          <p:nvPr>
            <p:ph idx="1"/>
          </p:nvPr>
        </p:nvSpPr>
        <p:spPr/>
        <p:txBody>
          <a:bodyPr/>
          <a:lstStyle/>
          <a:p>
            <a:pPr marL="0" indent="0">
              <a:buNone/>
            </a:pPr>
            <a:r>
              <a:rPr lang="en-US" dirty="0"/>
              <a:t>C. Objectives</a:t>
            </a:r>
          </a:p>
          <a:p>
            <a:pPr lvl="0"/>
            <a:r>
              <a:rPr lang="en-US" dirty="0"/>
              <a:t>Choose the right answer to defeat the computer</a:t>
            </a:r>
          </a:p>
          <a:p>
            <a:pPr lvl="0"/>
            <a:r>
              <a:rPr lang="en-US" dirty="0"/>
              <a:t>Get a high score with giving the wrong answer as little as possible</a:t>
            </a:r>
          </a:p>
          <a:p>
            <a:pPr marL="0" indent="0">
              <a:buNone/>
            </a:pPr>
            <a:r>
              <a:rPr lang="en-US" dirty="0"/>
              <a:t>D. Challenges</a:t>
            </a:r>
          </a:p>
          <a:p>
            <a:pPr lvl="0"/>
            <a:r>
              <a:rPr lang="en-US" dirty="0"/>
              <a:t>Random question</a:t>
            </a:r>
          </a:p>
          <a:p>
            <a:pPr lvl="0"/>
            <a:r>
              <a:rPr lang="en-US" dirty="0"/>
              <a:t>The player only has 10 lives which means the player only has 10 chances to choose the wrong answer</a:t>
            </a:r>
          </a:p>
          <a:p>
            <a:pPr lvl="0"/>
            <a:r>
              <a:rPr lang="en-US" dirty="0"/>
              <a:t>The computer has 10 lives which means the player must provide 10 correct answers to defeat the </a:t>
            </a:r>
            <a:r>
              <a:rPr lang="en-US" dirty="0" smtClean="0"/>
              <a:t>computer</a:t>
            </a:r>
            <a:endParaRPr lang="en-US" dirty="0"/>
          </a:p>
        </p:txBody>
      </p:sp>
    </p:spTree>
    <p:extLst>
      <p:ext uri="{BB962C8B-B14F-4D97-AF65-F5344CB8AC3E}">
        <p14:creationId xmlns:p14="http://schemas.microsoft.com/office/powerpoint/2010/main" val="609987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Game Mechanics</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p:cNvSpPr>
            <a:spLocks noGrp="1"/>
          </p:cNvSpPr>
          <p:nvPr>
            <p:ph idx="1"/>
          </p:nvPr>
        </p:nvSpPr>
        <p:spPr/>
        <p:txBody>
          <a:bodyPr/>
          <a:lstStyle/>
          <a:p>
            <a:pPr marL="0" indent="0">
              <a:buNone/>
            </a:pPr>
            <a:r>
              <a:rPr lang="en-US" dirty="0"/>
              <a:t>E. Game Mechanics</a:t>
            </a:r>
          </a:p>
          <a:p>
            <a:pPr marL="0" indent="0">
              <a:buNone/>
            </a:pPr>
            <a:endParaRPr lang="en-US" dirty="0" smtClean="0"/>
          </a:p>
          <a:p>
            <a:pPr marL="0" indent="0">
              <a:buNone/>
            </a:pPr>
            <a:r>
              <a:rPr lang="en-US" dirty="0" smtClean="0"/>
              <a:t>1</a:t>
            </a:r>
            <a:r>
              <a:rPr lang="en-US" dirty="0"/>
              <a:t>. Mobility</a:t>
            </a:r>
          </a:p>
          <a:p>
            <a:pPr lvl="0"/>
            <a:r>
              <a:rPr lang="en-US" dirty="0"/>
              <a:t>A player choosing 1 of 3 material in the map to start the game</a:t>
            </a:r>
          </a:p>
          <a:p>
            <a:pPr lvl="0"/>
            <a:r>
              <a:rPr lang="en-US" dirty="0"/>
              <a:t>The player can move to the next random question by choosing 1 of 4 option button at the bottom of the picture question</a:t>
            </a:r>
          </a:p>
          <a:p>
            <a:pPr marL="0" indent="0">
              <a:buNone/>
            </a:pPr>
            <a:r>
              <a:rPr lang="en-US" dirty="0"/>
              <a:t>2. Question</a:t>
            </a:r>
          </a:p>
          <a:p>
            <a:pPr lvl="0"/>
            <a:r>
              <a:rPr lang="en-US" dirty="0"/>
              <a:t>Each material consists of several questions.</a:t>
            </a:r>
          </a:p>
          <a:p>
            <a:pPr lvl="0"/>
            <a:r>
              <a:rPr lang="x-none"/>
              <a:t>Each question consists of </a:t>
            </a:r>
            <a:r>
              <a:rPr lang="en-US" dirty="0"/>
              <a:t>4</a:t>
            </a:r>
            <a:r>
              <a:rPr lang="x-none"/>
              <a:t> answer choices </a:t>
            </a:r>
            <a:r>
              <a:rPr lang="en-US" dirty="0"/>
              <a:t>button</a:t>
            </a:r>
            <a:r>
              <a:rPr lang="x-none" smtClean="0"/>
              <a:t>.</a:t>
            </a:r>
            <a:endParaRPr lang="en-US" dirty="0"/>
          </a:p>
        </p:txBody>
      </p:sp>
    </p:spTree>
    <p:extLst>
      <p:ext uri="{BB962C8B-B14F-4D97-AF65-F5344CB8AC3E}">
        <p14:creationId xmlns:p14="http://schemas.microsoft.com/office/powerpoint/2010/main" val="2172094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Game Mechanics (Cont.)</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p:cNvSpPr>
            <a:spLocks noGrp="1"/>
          </p:cNvSpPr>
          <p:nvPr>
            <p:ph idx="1"/>
          </p:nvPr>
        </p:nvSpPr>
        <p:spPr/>
        <p:txBody>
          <a:bodyPr/>
          <a:lstStyle/>
          <a:p>
            <a:pPr marL="0" indent="0">
              <a:buNone/>
            </a:pPr>
            <a:r>
              <a:rPr lang="en-US" dirty="0"/>
              <a:t>3. Scoring</a:t>
            </a:r>
          </a:p>
          <a:p>
            <a:pPr lvl="0"/>
            <a:r>
              <a:rPr lang="en-US" dirty="0"/>
              <a:t>To provide an assessment of student achievement, this application processes data obtained from the work of player and then calculates using the table </a:t>
            </a:r>
            <a:r>
              <a:rPr lang="en-US" dirty="0" smtClean="0"/>
              <a: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70232006"/>
              </p:ext>
            </p:extLst>
          </p:nvPr>
        </p:nvGraphicFramePr>
        <p:xfrm>
          <a:off x="762000" y="3414904"/>
          <a:ext cx="2971800" cy="2985895"/>
        </p:xfrm>
        <a:graphic>
          <a:graphicData uri="http://schemas.openxmlformats.org/drawingml/2006/table">
            <a:tbl>
              <a:tblPr firstRow="1" firstCol="1" bandRow="1">
                <a:tableStyleId>{5C22544A-7EE6-4342-B048-85BDC9FD1C3A}</a:tableStyleId>
              </a:tblPr>
              <a:tblGrid>
                <a:gridCol w="1025440"/>
                <a:gridCol w="955760"/>
                <a:gridCol w="990600"/>
              </a:tblGrid>
              <a:tr h="271445">
                <a:tc>
                  <a:txBody>
                    <a:bodyPr/>
                    <a:lstStyle/>
                    <a:p>
                      <a:pPr algn="ctr">
                        <a:lnSpc>
                          <a:spcPct val="115000"/>
                        </a:lnSpc>
                        <a:spcAft>
                          <a:spcPts val="0"/>
                        </a:spcAft>
                      </a:pPr>
                      <a:r>
                        <a:rPr lang="en-US" sz="1000" dirty="0">
                          <a:effectLst/>
                        </a:rPr>
                        <a:t>True</a:t>
                      </a:r>
                      <a:endParaRPr lang="en-US"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False</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Score</a:t>
                      </a:r>
                      <a:endParaRPr lang="en-US" sz="1100">
                        <a:effectLst/>
                        <a:latin typeface="Calibri"/>
                        <a:ea typeface="Calibri"/>
                        <a:cs typeface="Times New Roman"/>
                      </a:endParaRPr>
                    </a:p>
                  </a:txBody>
                  <a:tcPr marL="68580" marR="68580" marT="0" marB="0"/>
                </a:tc>
              </a:tr>
              <a:tr h="271445">
                <a:tc>
                  <a:txBody>
                    <a:bodyPr/>
                    <a:lstStyle/>
                    <a:p>
                      <a:pPr algn="ctr">
                        <a:lnSpc>
                          <a:spcPct val="115000"/>
                        </a:lnSpc>
                        <a:spcAft>
                          <a:spcPts val="0"/>
                        </a:spcAft>
                      </a:pPr>
                      <a:r>
                        <a:rPr lang="en-US" sz="1000" dirty="0">
                          <a:effectLst/>
                        </a:rPr>
                        <a:t>10</a:t>
                      </a:r>
                      <a:endParaRPr lang="en-US"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100,00</a:t>
                      </a:r>
                      <a:endParaRPr lang="en-US" sz="1100">
                        <a:effectLst/>
                        <a:latin typeface="Calibri"/>
                        <a:ea typeface="Calibri"/>
                        <a:cs typeface="Times New Roman"/>
                      </a:endParaRPr>
                    </a:p>
                  </a:txBody>
                  <a:tcPr marL="68580" marR="68580" marT="0" marB="0"/>
                </a:tc>
              </a:tr>
              <a:tr h="271445">
                <a:tc>
                  <a:txBody>
                    <a:bodyPr/>
                    <a:lstStyle/>
                    <a:p>
                      <a:pPr algn="ctr">
                        <a:lnSpc>
                          <a:spcPct val="115000"/>
                        </a:lnSpc>
                        <a:spcAft>
                          <a:spcPts val="0"/>
                        </a:spcAft>
                      </a:pPr>
                      <a:r>
                        <a:rPr lang="en-US" sz="1000" dirty="0">
                          <a:effectLst/>
                        </a:rPr>
                        <a:t>10</a:t>
                      </a:r>
                      <a:endParaRPr lang="en-US"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dirty="0">
                          <a:effectLst/>
                        </a:rPr>
                        <a:t>1</a:t>
                      </a:r>
                      <a:endParaRPr lang="en-US"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95,00</a:t>
                      </a:r>
                      <a:endParaRPr lang="en-US" sz="1100">
                        <a:effectLst/>
                        <a:latin typeface="Calibri"/>
                        <a:ea typeface="Calibri"/>
                        <a:cs typeface="Times New Roman"/>
                      </a:endParaRPr>
                    </a:p>
                  </a:txBody>
                  <a:tcPr marL="68580" marR="68580" marT="0" marB="0"/>
                </a:tc>
              </a:tr>
              <a:tr h="271445">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dirty="0">
                          <a:effectLst/>
                        </a:rPr>
                        <a:t>2</a:t>
                      </a:r>
                      <a:endParaRPr lang="en-US"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90,00</a:t>
                      </a:r>
                      <a:endParaRPr lang="en-US" sz="1100">
                        <a:effectLst/>
                        <a:latin typeface="Calibri"/>
                        <a:ea typeface="Calibri"/>
                        <a:cs typeface="Times New Roman"/>
                      </a:endParaRPr>
                    </a:p>
                  </a:txBody>
                  <a:tcPr marL="68580" marR="68580" marT="0" marB="0"/>
                </a:tc>
              </a:tr>
              <a:tr h="271445">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dirty="0">
                          <a:effectLst/>
                        </a:rPr>
                        <a:t>3</a:t>
                      </a:r>
                      <a:endParaRPr lang="en-US"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85,00</a:t>
                      </a:r>
                      <a:endParaRPr lang="en-US" sz="1100">
                        <a:effectLst/>
                        <a:latin typeface="Calibri"/>
                        <a:ea typeface="Calibri"/>
                        <a:cs typeface="Times New Roman"/>
                      </a:endParaRPr>
                    </a:p>
                  </a:txBody>
                  <a:tcPr marL="68580" marR="68580" marT="0" marB="0"/>
                </a:tc>
              </a:tr>
              <a:tr h="271445">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dirty="0">
                          <a:effectLst/>
                        </a:rPr>
                        <a:t>4</a:t>
                      </a:r>
                      <a:endParaRPr lang="en-US"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80,00</a:t>
                      </a:r>
                      <a:endParaRPr lang="en-US" sz="1100">
                        <a:effectLst/>
                        <a:latin typeface="Calibri"/>
                        <a:ea typeface="Calibri"/>
                        <a:cs typeface="Times New Roman"/>
                      </a:endParaRPr>
                    </a:p>
                  </a:txBody>
                  <a:tcPr marL="68580" marR="68580" marT="0" marB="0"/>
                </a:tc>
              </a:tr>
              <a:tr h="271445">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dirty="0">
                          <a:effectLst/>
                        </a:rPr>
                        <a:t>5</a:t>
                      </a:r>
                      <a:endParaRPr lang="en-US"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dirty="0">
                          <a:effectLst/>
                        </a:rPr>
                        <a:t>75,00</a:t>
                      </a:r>
                      <a:endParaRPr lang="en-US" sz="1100" dirty="0">
                        <a:effectLst/>
                        <a:latin typeface="Calibri"/>
                        <a:ea typeface="Calibri"/>
                        <a:cs typeface="Times New Roman"/>
                      </a:endParaRPr>
                    </a:p>
                  </a:txBody>
                  <a:tcPr marL="68580" marR="68580" marT="0" marB="0"/>
                </a:tc>
              </a:tr>
              <a:tr h="271445">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6</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dirty="0">
                          <a:effectLst/>
                        </a:rPr>
                        <a:t>70,00</a:t>
                      </a:r>
                      <a:endParaRPr lang="en-US" sz="1100" dirty="0">
                        <a:effectLst/>
                        <a:latin typeface="Calibri"/>
                        <a:ea typeface="Calibri"/>
                        <a:cs typeface="Times New Roman"/>
                      </a:endParaRPr>
                    </a:p>
                  </a:txBody>
                  <a:tcPr marL="68580" marR="68580" marT="0" marB="0"/>
                </a:tc>
              </a:tr>
              <a:tr h="271445">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7</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dirty="0">
                          <a:effectLst/>
                        </a:rPr>
                        <a:t>65,00</a:t>
                      </a:r>
                      <a:endParaRPr lang="en-US" sz="1100" dirty="0">
                        <a:effectLst/>
                        <a:latin typeface="Calibri"/>
                        <a:ea typeface="Calibri"/>
                        <a:cs typeface="Times New Roman"/>
                      </a:endParaRPr>
                    </a:p>
                  </a:txBody>
                  <a:tcPr marL="68580" marR="68580" marT="0" marB="0"/>
                </a:tc>
              </a:tr>
              <a:tr h="271445">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dirty="0">
                          <a:effectLst/>
                        </a:rPr>
                        <a:t>8</a:t>
                      </a:r>
                      <a:endParaRPr lang="en-US"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dirty="0">
                          <a:effectLst/>
                        </a:rPr>
                        <a:t>60,00</a:t>
                      </a:r>
                      <a:endParaRPr lang="en-US" sz="1100" dirty="0">
                        <a:effectLst/>
                        <a:latin typeface="Calibri"/>
                        <a:ea typeface="Calibri"/>
                        <a:cs typeface="Times New Roman"/>
                      </a:endParaRPr>
                    </a:p>
                  </a:txBody>
                  <a:tcPr marL="68580" marR="68580" marT="0" marB="0"/>
                </a:tc>
              </a:tr>
              <a:tr h="271445">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9</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dirty="0">
                          <a:effectLst/>
                        </a:rPr>
                        <a:t>55,00</a:t>
                      </a:r>
                      <a:endParaRPr lang="en-US" sz="1100" dirty="0">
                        <a:effectLst/>
                        <a:latin typeface="Calibri"/>
                        <a:ea typeface="Calibri"/>
                        <a:cs typeface="Times New Roman"/>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89906696"/>
              </p:ext>
            </p:extLst>
          </p:nvPr>
        </p:nvGraphicFramePr>
        <p:xfrm>
          <a:off x="4293870" y="3429000"/>
          <a:ext cx="3173730" cy="2971804"/>
        </p:xfrm>
        <a:graphic>
          <a:graphicData uri="http://schemas.openxmlformats.org/drawingml/2006/table">
            <a:tbl>
              <a:tblPr firstRow="1" firstCol="1" bandRow="1">
                <a:tableStyleId>{5C22544A-7EE6-4342-B048-85BDC9FD1C3A}</a:tableStyleId>
              </a:tblPr>
              <a:tblGrid>
                <a:gridCol w="1095118"/>
                <a:gridCol w="1020702"/>
                <a:gridCol w="1057910"/>
              </a:tblGrid>
              <a:tr h="270164">
                <a:tc>
                  <a:txBody>
                    <a:bodyPr/>
                    <a:lstStyle/>
                    <a:p>
                      <a:pPr algn="ctr">
                        <a:lnSpc>
                          <a:spcPct val="115000"/>
                        </a:lnSpc>
                        <a:spcAft>
                          <a:spcPts val="0"/>
                        </a:spcAft>
                      </a:pPr>
                      <a:r>
                        <a:rPr lang="en-US" sz="1000" dirty="0">
                          <a:effectLst/>
                        </a:rPr>
                        <a:t>True</a:t>
                      </a:r>
                      <a:endParaRPr lang="en-US"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False</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Score</a:t>
                      </a:r>
                      <a:endParaRPr lang="en-US" sz="1100">
                        <a:effectLst/>
                        <a:latin typeface="Calibri"/>
                        <a:ea typeface="Calibri"/>
                        <a:cs typeface="Times New Roman"/>
                      </a:endParaRPr>
                    </a:p>
                  </a:txBody>
                  <a:tcPr marL="68580" marR="68580" marT="0" marB="0"/>
                </a:tc>
              </a:tr>
              <a:tr h="270164">
                <a:tc>
                  <a:txBody>
                    <a:bodyPr/>
                    <a:lstStyle/>
                    <a:p>
                      <a:pPr algn="ctr">
                        <a:lnSpc>
                          <a:spcPct val="115000"/>
                        </a:lnSpc>
                        <a:spcAft>
                          <a:spcPts val="0"/>
                        </a:spcAft>
                      </a:pPr>
                      <a:r>
                        <a:rPr lang="en-US" sz="1000" dirty="0">
                          <a:effectLst/>
                        </a:rPr>
                        <a:t>9</a:t>
                      </a:r>
                      <a:endParaRPr lang="en-US"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50,00</a:t>
                      </a:r>
                      <a:endParaRPr lang="en-US" sz="1100">
                        <a:effectLst/>
                        <a:latin typeface="Calibri"/>
                        <a:ea typeface="Calibri"/>
                        <a:cs typeface="Times New Roman"/>
                      </a:endParaRPr>
                    </a:p>
                  </a:txBody>
                  <a:tcPr marL="68580" marR="68580" marT="0" marB="0"/>
                </a:tc>
              </a:tr>
              <a:tr h="270164">
                <a:tc>
                  <a:txBody>
                    <a:bodyPr/>
                    <a:lstStyle/>
                    <a:p>
                      <a:pPr algn="ctr">
                        <a:lnSpc>
                          <a:spcPct val="115000"/>
                        </a:lnSpc>
                        <a:spcAft>
                          <a:spcPts val="0"/>
                        </a:spcAft>
                      </a:pPr>
                      <a:r>
                        <a:rPr lang="en-US" sz="1000">
                          <a:effectLst/>
                        </a:rPr>
                        <a:t>8</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45,00</a:t>
                      </a:r>
                      <a:endParaRPr lang="en-US" sz="1100">
                        <a:effectLst/>
                        <a:latin typeface="Calibri"/>
                        <a:ea typeface="Calibri"/>
                        <a:cs typeface="Times New Roman"/>
                      </a:endParaRPr>
                    </a:p>
                  </a:txBody>
                  <a:tcPr marL="68580" marR="68580" marT="0" marB="0"/>
                </a:tc>
              </a:tr>
              <a:tr h="270164">
                <a:tc>
                  <a:txBody>
                    <a:bodyPr/>
                    <a:lstStyle/>
                    <a:p>
                      <a:pPr algn="ctr">
                        <a:lnSpc>
                          <a:spcPct val="115000"/>
                        </a:lnSpc>
                        <a:spcAft>
                          <a:spcPts val="0"/>
                        </a:spcAft>
                      </a:pPr>
                      <a:r>
                        <a:rPr lang="en-US" sz="1000">
                          <a:effectLst/>
                        </a:rPr>
                        <a:t>7</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40,00</a:t>
                      </a:r>
                      <a:endParaRPr lang="en-US" sz="1100">
                        <a:effectLst/>
                        <a:latin typeface="Calibri"/>
                        <a:ea typeface="Calibri"/>
                        <a:cs typeface="Times New Roman"/>
                      </a:endParaRPr>
                    </a:p>
                  </a:txBody>
                  <a:tcPr marL="68580" marR="68580" marT="0" marB="0"/>
                </a:tc>
              </a:tr>
              <a:tr h="270164">
                <a:tc>
                  <a:txBody>
                    <a:bodyPr/>
                    <a:lstStyle/>
                    <a:p>
                      <a:pPr algn="ctr">
                        <a:lnSpc>
                          <a:spcPct val="115000"/>
                        </a:lnSpc>
                        <a:spcAft>
                          <a:spcPts val="0"/>
                        </a:spcAft>
                      </a:pPr>
                      <a:r>
                        <a:rPr lang="en-US" sz="1000">
                          <a:effectLst/>
                        </a:rPr>
                        <a:t>6</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35,00</a:t>
                      </a:r>
                      <a:endParaRPr lang="en-US" sz="1100">
                        <a:effectLst/>
                        <a:latin typeface="Calibri"/>
                        <a:ea typeface="Calibri"/>
                        <a:cs typeface="Times New Roman"/>
                      </a:endParaRPr>
                    </a:p>
                  </a:txBody>
                  <a:tcPr marL="68580" marR="68580" marT="0" marB="0"/>
                </a:tc>
              </a:tr>
              <a:tr h="270164">
                <a:tc>
                  <a:txBody>
                    <a:bodyPr/>
                    <a:lstStyle/>
                    <a:p>
                      <a:pPr algn="ctr">
                        <a:lnSpc>
                          <a:spcPct val="115000"/>
                        </a:lnSpc>
                        <a:spcAft>
                          <a:spcPts val="0"/>
                        </a:spcAft>
                      </a:pPr>
                      <a:r>
                        <a:rPr lang="en-US" sz="1000">
                          <a:effectLst/>
                        </a:rPr>
                        <a:t>5</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30,00</a:t>
                      </a:r>
                      <a:endParaRPr lang="en-US" sz="1100">
                        <a:effectLst/>
                        <a:latin typeface="Calibri"/>
                        <a:ea typeface="Calibri"/>
                        <a:cs typeface="Times New Roman"/>
                      </a:endParaRPr>
                    </a:p>
                  </a:txBody>
                  <a:tcPr marL="68580" marR="68580" marT="0" marB="0"/>
                </a:tc>
              </a:tr>
              <a:tr h="270164">
                <a:tc>
                  <a:txBody>
                    <a:bodyPr/>
                    <a:lstStyle/>
                    <a:p>
                      <a:pPr algn="ctr">
                        <a:lnSpc>
                          <a:spcPct val="115000"/>
                        </a:lnSpc>
                        <a:spcAft>
                          <a:spcPts val="0"/>
                        </a:spcAft>
                      </a:pPr>
                      <a:r>
                        <a:rPr lang="en-US" sz="1000">
                          <a:effectLst/>
                        </a:rPr>
                        <a:t>4</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25,00</a:t>
                      </a:r>
                      <a:endParaRPr lang="en-US" sz="1100">
                        <a:effectLst/>
                        <a:latin typeface="Calibri"/>
                        <a:ea typeface="Calibri"/>
                        <a:cs typeface="Times New Roman"/>
                      </a:endParaRPr>
                    </a:p>
                  </a:txBody>
                  <a:tcPr marL="68580" marR="68580" marT="0" marB="0"/>
                </a:tc>
              </a:tr>
              <a:tr h="270164">
                <a:tc>
                  <a:txBody>
                    <a:bodyPr/>
                    <a:lstStyle/>
                    <a:p>
                      <a:pPr algn="ctr">
                        <a:lnSpc>
                          <a:spcPct val="115000"/>
                        </a:lnSpc>
                        <a:spcAft>
                          <a:spcPts val="0"/>
                        </a:spcAft>
                      </a:pPr>
                      <a:r>
                        <a:rPr lang="en-US" sz="1000">
                          <a:effectLst/>
                        </a:rPr>
                        <a:t>3</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20,00</a:t>
                      </a:r>
                      <a:endParaRPr lang="en-US" sz="1100">
                        <a:effectLst/>
                        <a:latin typeface="Calibri"/>
                        <a:ea typeface="Calibri"/>
                        <a:cs typeface="Times New Roman"/>
                      </a:endParaRPr>
                    </a:p>
                  </a:txBody>
                  <a:tcPr marL="68580" marR="68580" marT="0" marB="0"/>
                </a:tc>
              </a:tr>
              <a:tr h="270164">
                <a:tc>
                  <a:txBody>
                    <a:bodyPr/>
                    <a:lstStyle/>
                    <a:p>
                      <a:pPr algn="ctr">
                        <a:lnSpc>
                          <a:spcPct val="115000"/>
                        </a:lnSpc>
                        <a:spcAft>
                          <a:spcPts val="0"/>
                        </a:spcAft>
                      </a:pPr>
                      <a:r>
                        <a:rPr lang="en-US" sz="1000">
                          <a:effectLst/>
                        </a:rPr>
                        <a:t>2</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15,00</a:t>
                      </a:r>
                      <a:endParaRPr lang="en-US" sz="1100">
                        <a:effectLst/>
                        <a:latin typeface="Calibri"/>
                        <a:ea typeface="Calibri"/>
                        <a:cs typeface="Times New Roman"/>
                      </a:endParaRPr>
                    </a:p>
                  </a:txBody>
                  <a:tcPr marL="68580" marR="68580" marT="0" marB="0"/>
                </a:tc>
              </a:tr>
              <a:tr h="270164">
                <a:tc>
                  <a:txBody>
                    <a:bodyPr/>
                    <a:lstStyle/>
                    <a:p>
                      <a:pPr algn="ctr">
                        <a:lnSpc>
                          <a:spcPct val="115000"/>
                        </a:lnSpc>
                        <a:spcAft>
                          <a:spcPts val="0"/>
                        </a:spcAft>
                      </a:pPr>
                      <a:r>
                        <a:rPr lang="en-US" sz="1000">
                          <a:effectLst/>
                        </a:rPr>
                        <a:t>1</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10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a:effectLst/>
                        </a:rPr>
                        <a:t>10,00</a:t>
                      </a:r>
                      <a:endParaRPr lang="en-US" sz="1100">
                        <a:effectLst/>
                        <a:latin typeface="Calibri"/>
                        <a:ea typeface="Calibri"/>
                        <a:cs typeface="Times New Roman"/>
                      </a:endParaRPr>
                    </a:p>
                  </a:txBody>
                  <a:tcPr marL="68580" marR="68580" marT="0" marB="0"/>
                </a:tc>
              </a:tr>
              <a:tr h="270164">
                <a:tc>
                  <a:txBody>
                    <a:bodyPr/>
                    <a:lstStyle/>
                    <a:p>
                      <a:pPr algn="ctr">
                        <a:lnSpc>
                          <a:spcPct val="115000"/>
                        </a:lnSpc>
                        <a:spcAft>
                          <a:spcPts val="0"/>
                        </a:spcAft>
                      </a:pPr>
                      <a:r>
                        <a:rPr lang="en-US" sz="1000">
                          <a:effectLst/>
                        </a:rPr>
                        <a:t>0</a:t>
                      </a:r>
                      <a:endParaRPr lang="en-US"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dirty="0">
                          <a:effectLst/>
                        </a:rPr>
                        <a:t>10</a:t>
                      </a:r>
                      <a:endParaRPr lang="en-US"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000" dirty="0">
                          <a:effectLst/>
                        </a:rPr>
                        <a:t>00,00</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913825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305800" cy="5867400"/>
          </a:xfrm>
        </p:spPr>
        <p:txBody>
          <a:bodyPr/>
          <a:lstStyle/>
          <a:p>
            <a:pPr algn="ctr"/>
            <a:r>
              <a:rPr lang="en-US" dirty="0" smtClean="0"/>
              <a:t>Implementation and Testing</a:t>
            </a:r>
            <a:br>
              <a:rPr lang="en-US" dirty="0" smtClean="0"/>
            </a:br>
            <a:r>
              <a:rPr lang="en-US" dirty="0" smtClean="0"/>
              <a:t>- Participants</a:t>
            </a:r>
            <a:br>
              <a:rPr lang="en-US" dirty="0" smtClean="0"/>
            </a:br>
            <a:r>
              <a:rPr lang="en-US" dirty="0" smtClean="0"/>
              <a:t>- Testing Method</a:t>
            </a:r>
            <a:br>
              <a:rPr lang="en-US" dirty="0" smtClean="0"/>
            </a:br>
            <a:r>
              <a:rPr lang="en-US" dirty="0" smtClean="0"/>
              <a:t> - Evaluation Models</a:t>
            </a:r>
            <a:endParaRPr lang="en-US" dirty="0"/>
          </a:p>
        </p:txBody>
      </p:sp>
      <p:pic>
        <p:nvPicPr>
          <p:cNvPr id="5"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809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A</a:t>
            </a:r>
            <a:r>
              <a:rPr lang="en-US" dirty="0" smtClean="0"/>
              <a:t>. Participants</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p:cNvSpPr>
            <a:spLocks noGrp="1"/>
          </p:cNvSpPr>
          <p:nvPr>
            <p:ph idx="1"/>
          </p:nvPr>
        </p:nvSpPr>
        <p:spPr/>
        <p:txBody>
          <a:bodyPr/>
          <a:lstStyle/>
          <a:p>
            <a:pPr lvl="0"/>
            <a:r>
              <a:rPr lang="en-US" dirty="0"/>
              <a:t>Participants form 4</a:t>
            </a:r>
            <a:r>
              <a:rPr lang="en-US" baseline="30000" dirty="0"/>
              <a:t>th</a:t>
            </a:r>
            <a:r>
              <a:rPr lang="en-US" dirty="0"/>
              <a:t>-semester diploma IV at health polytechnic of Banjarmasin.</a:t>
            </a:r>
          </a:p>
          <a:p>
            <a:pPr lvl="0"/>
            <a:r>
              <a:rPr lang="en-US" dirty="0"/>
              <a:t>Participants consisting of 1 </a:t>
            </a:r>
            <a:r>
              <a:rPr lang="en-US" dirty="0" smtClean="0"/>
              <a:t>male and </a:t>
            </a:r>
            <a:r>
              <a:rPr lang="en-US" dirty="0"/>
              <a:t>20 </a:t>
            </a:r>
            <a:r>
              <a:rPr lang="en-US" dirty="0" smtClean="0"/>
              <a:t>females</a:t>
            </a:r>
            <a:endParaRPr lang="en-US" dirty="0"/>
          </a:p>
        </p:txBody>
      </p:sp>
      <p:graphicFrame>
        <p:nvGraphicFramePr>
          <p:cNvPr id="6" name="Chart 5"/>
          <p:cNvGraphicFramePr/>
          <p:nvPr>
            <p:extLst>
              <p:ext uri="{D42A27DB-BD31-4B8C-83A1-F6EECF244321}">
                <p14:modId xmlns:p14="http://schemas.microsoft.com/office/powerpoint/2010/main" val="3076362260"/>
              </p:ext>
            </p:extLst>
          </p:nvPr>
        </p:nvGraphicFramePr>
        <p:xfrm>
          <a:off x="1143000" y="3048000"/>
          <a:ext cx="5943600" cy="2971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4196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305800" cy="5867400"/>
          </a:xfrm>
        </p:spPr>
        <p:txBody>
          <a:bodyPr/>
          <a:lstStyle/>
          <a:p>
            <a:pPr algn="ctr"/>
            <a:r>
              <a:rPr lang="en-US" dirty="0" smtClean="0"/>
              <a:t>Basic </a:t>
            </a:r>
            <a:r>
              <a:rPr lang="en-US" dirty="0" err="1" smtClean="0"/>
              <a:t>Componen</a:t>
            </a:r>
            <a:r>
              <a:rPr lang="en-US" dirty="0" smtClean="0"/>
              <a:t/>
            </a:r>
            <a:br>
              <a:rPr lang="en-US" dirty="0" smtClean="0"/>
            </a:br>
            <a:r>
              <a:rPr lang="en-US" dirty="0" smtClean="0"/>
              <a:t>- Game Space</a:t>
            </a:r>
            <a:br>
              <a:rPr lang="en-US" dirty="0" smtClean="0"/>
            </a:br>
            <a:r>
              <a:rPr lang="en-US" dirty="0" smtClean="0"/>
              <a:t>- Boundaries</a:t>
            </a:r>
            <a:br>
              <a:rPr lang="en-US" dirty="0" smtClean="0"/>
            </a:br>
            <a:r>
              <a:rPr lang="en-US" dirty="0" smtClean="0"/>
              <a:t>- Rule of Interaction</a:t>
            </a:r>
            <a:br>
              <a:rPr lang="en-US" dirty="0" smtClean="0"/>
            </a:br>
            <a:r>
              <a:rPr lang="en-US" dirty="0" smtClean="0"/>
              <a:t>- Artifacts</a:t>
            </a:r>
            <a:br>
              <a:rPr lang="en-US" dirty="0" smtClean="0"/>
            </a:br>
            <a:r>
              <a:rPr lang="en-US" dirty="0" smtClean="0"/>
              <a:t>- Goal</a:t>
            </a:r>
            <a:endParaRPr lang="en-US" dirty="0"/>
          </a:p>
        </p:txBody>
      </p:sp>
      <p:pic>
        <p:nvPicPr>
          <p:cNvPr id="5"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343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B</a:t>
            </a:r>
            <a:r>
              <a:rPr lang="en-US" dirty="0" smtClean="0"/>
              <a:t>. Testing Method</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p:cNvSpPr>
            <a:spLocks noGrp="1"/>
          </p:cNvSpPr>
          <p:nvPr>
            <p:ph idx="1"/>
          </p:nvPr>
        </p:nvSpPr>
        <p:spPr/>
        <p:txBody>
          <a:bodyPr/>
          <a:lstStyle/>
          <a:p>
            <a:pPr lvl="0"/>
            <a:r>
              <a:rPr lang="en-US" dirty="0"/>
              <a:t>The application is run on a website. Application is distributed via internet networks.</a:t>
            </a:r>
          </a:p>
          <a:p>
            <a:pPr lvl="0"/>
            <a:r>
              <a:rPr lang="en-US" dirty="0"/>
              <a:t>Participants use the application through their computer that is connected to the server via the internet.</a:t>
            </a:r>
          </a:p>
          <a:p>
            <a:pPr lvl="0"/>
            <a:r>
              <a:rPr lang="en-US" dirty="0"/>
              <a:t>http://</a:t>
            </a:r>
            <a:r>
              <a:rPr lang="en-US" dirty="0" smtClean="0"/>
              <a:t>www.poltekkes-banjarmasin.ac.id/instrumentasi</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5058" y="3672840"/>
            <a:ext cx="5926342" cy="3017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625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C</a:t>
            </a:r>
            <a:r>
              <a:rPr lang="en-US" dirty="0" smtClean="0"/>
              <a:t>. Evaluation Model</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p:cNvSpPr>
            <a:spLocks noGrp="1"/>
          </p:cNvSpPr>
          <p:nvPr>
            <p:ph idx="1"/>
          </p:nvPr>
        </p:nvSpPr>
        <p:spPr/>
        <p:txBody>
          <a:bodyPr>
            <a:normAutofit/>
          </a:bodyPr>
          <a:lstStyle/>
          <a:p>
            <a:pPr lvl="0"/>
            <a:r>
              <a:rPr lang="en-US" dirty="0"/>
              <a:t>In order to get feedback on the application, an evaluation is needed that explores how this application can have a positive impact on the participants. </a:t>
            </a:r>
          </a:p>
          <a:p>
            <a:pPr lvl="0"/>
            <a:r>
              <a:rPr lang="en-US" dirty="0"/>
              <a:t>There are 3 main things that are evaluated: </a:t>
            </a:r>
          </a:p>
          <a:p>
            <a:pPr lvl="0"/>
            <a:r>
              <a:rPr lang="en-US" dirty="0"/>
              <a:t>1. Stress levels of participants when playing the game evaluation</a:t>
            </a:r>
          </a:p>
          <a:p>
            <a:pPr lvl="0"/>
            <a:r>
              <a:rPr lang="en-US" dirty="0"/>
              <a:t>2. Experience following a game-based learning evaluation</a:t>
            </a:r>
          </a:p>
          <a:p>
            <a:pPr lvl="0"/>
            <a:r>
              <a:rPr lang="en-US" dirty="0"/>
              <a:t>3. Experience following learning evaluation using random questions. </a:t>
            </a:r>
          </a:p>
          <a:p>
            <a:pPr lvl="0"/>
            <a:r>
              <a:rPr lang="en-US" dirty="0"/>
              <a:t>Each main things are described in 4 specific questions that are answered with a statement that strongly agrees, agrees, disagrees, strongly disagrees</a:t>
            </a:r>
            <a:r>
              <a:rPr lang="en-US" dirty="0" smtClean="0"/>
              <a:t>.</a:t>
            </a:r>
            <a:endParaRPr lang="en-US" dirty="0"/>
          </a:p>
        </p:txBody>
      </p:sp>
    </p:spTree>
    <p:extLst>
      <p:ext uri="{BB962C8B-B14F-4D97-AF65-F5344CB8AC3E}">
        <p14:creationId xmlns:p14="http://schemas.microsoft.com/office/powerpoint/2010/main" val="4050465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C</a:t>
            </a:r>
            <a:r>
              <a:rPr lang="en-US" dirty="0" smtClean="0"/>
              <a:t>. Evaluation Model (Cont.)</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Content Placeholder 5"/>
          <p:cNvPicPr>
            <a:picLocks noGrp="1"/>
          </p:cNvPicPr>
          <p:nvPr>
            <p:ph idx="1"/>
          </p:nvPr>
        </p:nvPicPr>
        <p:blipFill>
          <a:blip r:embed="rId3"/>
          <a:stretch>
            <a:fillRect/>
          </a:stretch>
        </p:blipFill>
        <p:spPr>
          <a:xfrm>
            <a:off x="914400" y="2305050"/>
            <a:ext cx="7315200" cy="3467100"/>
          </a:xfrm>
          <a:prstGeom prst="rect">
            <a:avLst/>
          </a:prstGeom>
        </p:spPr>
      </p:pic>
    </p:spTree>
    <p:extLst>
      <p:ext uri="{BB962C8B-B14F-4D97-AF65-F5344CB8AC3E}">
        <p14:creationId xmlns:p14="http://schemas.microsoft.com/office/powerpoint/2010/main" val="2954959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C</a:t>
            </a:r>
            <a:r>
              <a:rPr lang="en-US" dirty="0" smtClean="0"/>
              <a:t>. Evaluation Model (Cont.)</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p:nvPr/>
        </p:nvPicPr>
        <p:blipFill>
          <a:blip r:embed="rId3"/>
          <a:stretch>
            <a:fillRect/>
          </a:stretch>
        </p:blipFill>
        <p:spPr>
          <a:xfrm>
            <a:off x="1905000" y="1469570"/>
            <a:ext cx="5410200" cy="5159830"/>
          </a:xfrm>
          <a:prstGeom prst="rect">
            <a:avLst/>
          </a:prstGeom>
        </p:spPr>
      </p:pic>
    </p:spTree>
    <p:extLst>
      <p:ext uri="{BB962C8B-B14F-4D97-AF65-F5344CB8AC3E}">
        <p14:creationId xmlns:p14="http://schemas.microsoft.com/office/powerpoint/2010/main" val="1970606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C</a:t>
            </a:r>
            <a:r>
              <a:rPr lang="en-US" dirty="0" smtClean="0"/>
              <a:t>. Evaluation Model (Cont.)</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3"/>
          <p:cNvSpPr>
            <a:spLocks noGrp="1"/>
          </p:cNvSpPr>
          <p:nvPr>
            <p:ph idx="1"/>
          </p:nvPr>
        </p:nvSpPr>
        <p:spPr>
          <a:xfrm>
            <a:off x="457200" y="1600200"/>
            <a:ext cx="8229600" cy="4876800"/>
          </a:xfrm>
        </p:spPr>
        <p:txBody>
          <a:bodyPr/>
          <a:lstStyle/>
          <a:p>
            <a:pPr marL="0" indent="0">
              <a:buNone/>
            </a:pPr>
            <a:r>
              <a:rPr lang="en-US" dirty="0" smtClean="0"/>
              <a:t>Scoring </a:t>
            </a:r>
            <a:r>
              <a:rPr lang="en-US" dirty="0" err="1" smtClean="0"/>
              <a:t>Likert</a:t>
            </a:r>
            <a:endParaRPr lang="en-US" dirty="0" smtClean="0"/>
          </a:p>
          <a:p>
            <a:r>
              <a:rPr lang="en-US" dirty="0" smtClean="0"/>
              <a:t>Max Score (Y) = Total Respondent * Max Score </a:t>
            </a:r>
            <a:r>
              <a:rPr lang="en-US" dirty="0" err="1" smtClean="0"/>
              <a:t>Likert</a:t>
            </a:r>
            <a:endParaRPr lang="en-US" dirty="0" smtClean="0"/>
          </a:p>
          <a:p>
            <a:r>
              <a:rPr lang="en-US" dirty="0" smtClean="0"/>
              <a:t>Min Score (X) </a:t>
            </a:r>
            <a:r>
              <a:rPr lang="en-US" dirty="0"/>
              <a:t>= Total Respondent * </a:t>
            </a:r>
            <a:r>
              <a:rPr lang="en-US" dirty="0" smtClean="0"/>
              <a:t>Min Score </a:t>
            </a:r>
            <a:r>
              <a:rPr lang="en-US" dirty="0" err="1"/>
              <a:t>Likert</a:t>
            </a:r>
            <a:endParaRPr lang="en-US" dirty="0" smtClean="0"/>
          </a:p>
          <a:p>
            <a:r>
              <a:rPr lang="en-US" dirty="0" smtClean="0"/>
              <a:t>Total Score = Sum (Total </a:t>
            </a:r>
            <a:r>
              <a:rPr lang="en-US" dirty="0" err="1" smtClean="0"/>
              <a:t>Responden</a:t>
            </a:r>
            <a:r>
              <a:rPr lang="en-US" dirty="0" smtClean="0"/>
              <a:t> * Score </a:t>
            </a:r>
            <a:r>
              <a:rPr lang="en-US" dirty="0" err="1" smtClean="0"/>
              <a:t>Likert</a:t>
            </a:r>
            <a:r>
              <a:rPr lang="en-US" dirty="0" smtClean="0"/>
              <a:t>)</a:t>
            </a:r>
          </a:p>
          <a:p>
            <a:r>
              <a:rPr lang="en-US" dirty="0" smtClean="0"/>
              <a:t>Index (%) = Total Score / Y * 100</a:t>
            </a:r>
          </a:p>
          <a:p>
            <a:pPr marL="0" indent="0">
              <a:buNone/>
            </a:pPr>
            <a:r>
              <a:rPr lang="en-US" dirty="0" smtClean="0"/>
              <a:t>Interpretation</a:t>
            </a:r>
          </a:p>
          <a:p>
            <a:r>
              <a:rPr lang="en-US" dirty="0" smtClean="0"/>
              <a:t>0 % - 24.99 % = Strongly Disagrees</a:t>
            </a:r>
          </a:p>
          <a:p>
            <a:r>
              <a:rPr lang="en-US" dirty="0" smtClean="0"/>
              <a:t>25 % - 49.99 % = Disagrees</a:t>
            </a:r>
          </a:p>
          <a:p>
            <a:r>
              <a:rPr lang="en-US" dirty="0" smtClean="0"/>
              <a:t>50% - 74.99 % = Agrees</a:t>
            </a:r>
          </a:p>
          <a:p>
            <a:r>
              <a:rPr lang="en-US" dirty="0" smtClean="0"/>
              <a:t>75 % - 100 % - Strongly Agrees</a:t>
            </a:r>
            <a:endParaRPr lang="en-US" dirty="0"/>
          </a:p>
        </p:txBody>
      </p:sp>
    </p:spTree>
    <p:extLst>
      <p:ext uri="{BB962C8B-B14F-4D97-AF65-F5344CB8AC3E}">
        <p14:creationId xmlns:p14="http://schemas.microsoft.com/office/powerpoint/2010/main" val="1137834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305800" cy="5867400"/>
          </a:xfrm>
        </p:spPr>
        <p:txBody>
          <a:bodyPr/>
          <a:lstStyle/>
          <a:p>
            <a:pPr algn="ctr"/>
            <a:r>
              <a:rPr lang="en-US" dirty="0" smtClean="0"/>
              <a:t>Result and Evaluation</a:t>
            </a:r>
            <a:br>
              <a:rPr lang="en-US" dirty="0" smtClean="0"/>
            </a:br>
            <a:r>
              <a:rPr lang="en-US" dirty="0" smtClean="0"/>
              <a:t>- Result</a:t>
            </a:r>
            <a:br>
              <a:rPr lang="en-US" dirty="0" smtClean="0"/>
            </a:br>
            <a:r>
              <a:rPr lang="en-US" dirty="0" smtClean="0"/>
              <a:t>- Evaluation</a:t>
            </a:r>
            <a:endParaRPr lang="en-US" dirty="0"/>
          </a:p>
        </p:txBody>
      </p:sp>
      <p:pic>
        <p:nvPicPr>
          <p:cNvPr id="5"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3918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A</a:t>
            </a:r>
            <a:r>
              <a:rPr lang="en-US" dirty="0" smtClean="0"/>
              <a:t>. Result</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p:cNvSpPr>
            <a:spLocks noGrp="1"/>
          </p:cNvSpPr>
          <p:nvPr>
            <p:ph idx="1"/>
          </p:nvPr>
        </p:nvSpPr>
        <p:spPr>
          <a:xfrm>
            <a:off x="457200" y="5638800"/>
            <a:ext cx="8229600" cy="838200"/>
          </a:xfrm>
        </p:spPr>
        <p:txBody>
          <a:bodyPr/>
          <a:lstStyle/>
          <a:p>
            <a:r>
              <a:rPr lang="en-US" dirty="0"/>
              <a:t>I</a:t>
            </a:r>
            <a:r>
              <a:rPr lang="en-US" dirty="0" smtClean="0"/>
              <a:t>nstrument </a:t>
            </a:r>
            <a:r>
              <a:rPr lang="en-US" dirty="0"/>
              <a:t>picture material</a:t>
            </a:r>
          </a:p>
        </p:txBody>
      </p:sp>
      <p:graphicFrame>
        <p:nvGraphicFramePr>
          <p:cNvPr id="7" name="Chart 6"/>
          <p:cNvGraphicFramePr/>
          <p:nvPr>
            <p:extLst>
              <p:ext uri="{D42A27DB-BD31-4B8C-83A1-F6EECF244321}">
                <p14:modId xmlns:p14="http://schemas.microsoft.com/office/powerpoint/2010/main" val="566804899"/>
              </p:ext>
            </p:extLst>
          </p:nvPr>
        </p:nvGraphicFramePr>
        <p:xfrm>
          <a:off x="1295400" y="1676400"/>
          <a:ext cx="5410200" cy="32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715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A</a:t>
            </a:r>
            <a:r>
              <a:rPr lang="en-US" dirty="0" smtClean="0"/>
              <a:t>. Result</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p:cNvSpPr>
            <a:spLocks noGrp="1"/>
          </p:cNvSpPr>
          <p:nvPr>
            <p:ph idx="1"/>
          </p:nvPr>
        </p:nvSpPr>
        <p:spPr>
          <a:xfrm>
            <a:off x="457200" y="5638800"/>
            <a:ext cx="8229600" cy="838200"/>
          </a:xfrm>
        </p:spPr>
        <p:txBody>
          <a:bodyPr/>
          <a:lstStyle/>
          <a:p>
            <a:r>
              <a:rPr lang="en-US" dirty="0" smtClean="0"/>
              <a:t>Instrument function </a:t>
            </a:r>
            <a:r>
              <a:rPr lang="en-US" dirty="0"/>
              <a:t>material</a:t>
            </a:r>
          </a:p>
        </p:txBody>
      </p:sp>
      <p:graphicFrame>
        <p:nvGraphicFramePr>
          <p:cNvPr id="10" name="Chart 9"/>
          <p:cNvGraphicFramePr/>
          <p:nvPr>
            <p:extLst>
              <p:ext uri="{D42A27DB-BD31-4B8C-83A1-F6EECF244321}">
                <p14:modId xmlns:p14="http://schemas.microsoft.com/office/powerpoint/2010/main" val="1862539838"/>
              </p:ext>
            </p:extLst>
          </p:nvPr>
        </p:nvGraphicFramePr>
        <p:xfrm>
          <a:off x="1676400" y="1542142"/>
          <a:ext cx="5486400" cy="35632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392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A</a:t>
            </a:r>
            <a:r>
              <a:rPr lang="en-US" dirty="0" smtClean="0"/>
              <a:t>. Result</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p:cNvSpPr>
            <a:spLocks noGrp="1"/>
          </p:cNvSpPr>
          <p:nvPr>
            <p:ph idx="1"/>
          </p:nvPr>
        </p:nvSpPr>
        <p:spPr>
          <a:xfrm>
            <a:off x="457200" y="5638800"/>
            <a:ext cx="8229600" cy="838200"/>
          </a:xfrm>
        </p:spPr>
        <p:txBody>
          <a:bodyPr/>
          <a:lstStyle/>
          <a:p>
            <a:r>
              <a:rPr lang="en-US" dirty="0" smtClean="0"/>
              <a:t>Instrument work </a:t>
            </a:r>
            <a:r>
              <a:rPr lang="en-US" dirty="0"/>
              <a:t>principle material</a:t>
            </a:r>
          </a:p>
        </p:txBody>
      </p:sp>
      <p:graphicFrame>
        <p:nvGraphicFramePr>
          <p:cNvPr id="7" name="Chart 6"/>
          <p:cNvGraphicFramePr/>
          <p:nvPr>
            <p:extLst>
              <p:ext uri="{D42A27DB-BD31-4B8C-83A1-F6EECF244321}">
                <p14:modId xmlns:p14="http://schemas.microsoft.com/office/powerpoint/2010/main" val="116861529"/>
              </p:ext>
            </p:extLst>
          </p:nvPr>
        </p:nvGraphicFramePr>
        <p:xfrm>
          <a:off x="1295400" y="1524000"/>
          <a:ext cx="5867400" cy="3581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93518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B. Evaluation</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2815468"/>
              </p:ext>
            </p:extLst>
          </p:nvPr>
        </p:nvGraphicFramePr>
        <p:xfrm>
          <a:off x="457200" y="2291080"/>
          <a:ext cx="8229600" cy="3337560"/>
        </p:xfrm>
        <a:graphic>
          <a:graphicData uri="http://schemas.openxmlformats.org/drawingml/2006/table">
            <a:tbl>
              <a:tblPr firstRow="1" bandRow="1">
                <a:tableStyleId>{5C22544A-7EE6-4342-B048-85BDC9FD1C3A}</a:tableStyleId>
              </a:tblPr>
              <a:tblGrid>
                <a:gridCol w="533400"/>
                <a:gridCol w="4343400"/>
                <a:gridCol w="1676400"/>
                <a:gridCol w="1676400"/>
              </a:tblGrid>
              <a:tr h="370840">
                <a:tc>
                  <a:txBody>
                    <a:bodyPr/>
                    <a:lstStyle/>
                    <a:p>
                      <a:pPr algn="ctr"/>
                      <a:r>
                        <a:rPr lang="en-US" dirty="0" smtClean="0"/>
                        <a:t>No</a:t>
                      </a:r>
                      <a:endParaRPr lang="en-US" dirty="0"/>
                    </a:p>
                  </a:txBody>
                  <a:tcPr/>
                </a:tc>
                <a:tc>
                  <a:txBody>
                    <a:bodyPr/>
                    <a:lstStyle/>
                    <a:p>
                      <a:pPr algn="ctr"/>
                      <a:r>
                        <a:rPr lang="en-US" dirty="0" smtClean="0"/>
                        <a:t>Question</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370840">
                <a:tc>
                  <a:txBody>
                    <a:bodyPr/>
                    <a:lstStyle/>
                    <a:p>
                      <a:pPr algn="ctr"/>
                      <a:r>
                        <a:rPr lang="en-US" dirty="0" smtClean="0"/>
                        <a:t>1</a:t>
                      </a:r>
                      <a:endParaRPr lang="en-US" dirty="0"/>
                    </a:p>
                  </a:txBody>
                  <a:tcPr/>
                </a:tc>
                <a:tc>
                  <a:txBody>
                    <a:bodyPr/>
                    <a:lstStyle/>
                    <a:p>
                      <a:r>
                        <a:rPr lang="en-US" dirty="0" smtClean="0"/>
                        <a:t>I don't feel a dizzy / headache</a:t>
                      </a:r>
                    </a:p>
                  </a:txBody>
                  <a:tcPr/>
                </a:tc>
                <a:tc>
                  <a:txBody>
                    <a:bodyPr/>
                    <a:lstStyle/>
                    <a:p>
                      <a:pPr algn="ctr"/>
                      <a:r>
                        <a:rPr lang="en-US" dirty="0" smtClean="0"/>
                        <a:t>71</a:t>
                      </a:r>
                      <a:endParaRPr lang="en-US" dirty="0"/>
                    </a:p>
                  </a:txBody>
                  <a:tcPr/>
                </a:tc>
                <a:tc>
                  <a:txBody>
                    <a:bodyPr/>
                    <a:lstStyle/>
                    <a:p>
                      <a:pPr algn="ctr"/>
                      <a:r>
                        <a:rPr lang="en-US" dirty="0" smtClean="0"/>
                        <a:t>84.52</a:t>
                      </a:r>
                      <a:endParaRPr lang="en-US" dirty="0"/>
                    </a:p>
                  </a:txBody>
                  <a:tcPr/>
                </a:tc>
              </a:tr>
              <a:tr h="370840">
                <a:tc>
                  <a:txBody>
                    <a:bodyPr/>
                    <a:lstStyle/>
                    <a:p>
                      <a:pPr algn="ctr"/>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don't feel nervous</a:t>
                      </a:r>
                    </a:p>
                  </a:txBody>
                  <a:tcPr/>
                </a:tc>
                <a:tc>
                  <a:txBody>
                    <a:bodyPr/>
                    <a:lstStyle/>
                    <a:p>
                      <a:pPr algn="ctr"/>
                      <a:r>
                        <a:rPr lang="en-US" dirty="0" smtClean="0"/>
                        <a:t>73</a:t>
                      </a:r>
                      <a:endParaRPr lang="en-US" dirty="0"/>
                    </a:p>
                  </a:txBody>
                  <a:tcPr/>
                </a:tc>
                <a:tc>
                  <a:txBody>
                    <a:bodyPr/>
                    <a:lstStyle/>
                    <a:p>
                      <a:pPr algn="ctr"/>
                      <a:r>
                        <a:rPr lang="en-US" dirty="0" smtClean="0"/>
                        <a:t>86.90</a:t>
                      </a:r>
                      <a:endParaRPr lang="en-US" dirty="0"/>
                    </a:p>
                  </a:txBody>
                  <a:tcPr/>
                </a:tc>
              </a:tr>
              <a:tr h="370840">
                <a:tc>
                  <a:txBody>
                    <a:bodyPr/>
                    <a:lstStyle/>
                    <a:p>
                      <a:pPr algn="ctr"/>
                      <a:r>
                        <a:rPr lang="en-US" dirty="0" smtClean="0"/>
                        <a:t>3</a:t>
                      </a:r>
                      <a:endParaRPr lang="en-US" dirty="0"/>
                    </a:p>
                  </a:txBody>
                  <a:tcPr/>
                </a:tc>
                <a:tc>
                  <a:txBody>
                    <a:bodyPr/>
                    <a:lstStyle/>
                    <a:p>
                      <a:r>
                        <a:rPr lang="en-US" dirty="0" smtClean="0"/>
                        <a:t>I don't feel anxious</a:t>
                      </a:r>
                      <a:endParaRPr lang="en-US" dirty="0"/>
                    </a:p>
                  </a:txBody>
                  <a:tcPr/>
                </a:tc>
                <a:tc>
                  <a:txBody>
                    <a:bodyPr/>
                    <a:lstStyle/>
                    <a:p>
                      <a:pPr algn="ctr"/>
                      <a:r>
                        <a:rPr lang="en-US" dirty="0" smtClean="0"/>
                        <a:t>73</a:t>
                      </a:r>
                      <a:endParaRPr lang="en-US" dirty="0"/>
                    </a:p>
                  </a:txBody>
                  <a:tcPr/>
                </a:tc>
                <a:tc>
                  <a:txBody>
                    <a:bodyPr/>
                    <a:lstStyle/>
                    <a:p>
                      <a:pPr algn="ctr"/>
                      <a:r>
                        <a:rPr lang="en-US" dirty="0" smtClean="0"/>
                        <a:t>86.90</a:t>
                      </a:r>
                      <a:endParaRPr lang="en-US" dirty="0"/>
                    </a:p>
                  </a:txBody>
                  <a:tcPr/>
                </a:tc>
              </a:tr>
              <a:tr h="370840">
                <a:tc>
                  <a:txBody>
                    <a:bodyPr/>
                    <a:lstStyle/>
                    <a:p>
                      <a:pPr algn="ctr"/>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don't feel the test is a burden</a:t>
                      </a:r>
                    </a:p>
                  </a:txBody>
                  <a:tcPr/>
                </a:tc>
                <a:tc>
                  <a:txBody>
                    <a:bodyPr/>
                    <a:lstStyle/>
                    <a:p>
                      <a:pPr algn="ctr"/>
                      <a:r>
                        <a:rPr lang="en-US" dirty="0" smtClean="0"/>
                        <a:t>65</a:t>
                      </a:r>
                      <a:endParaRPr lang="en-US" dirty="0"/>
                    </a:p>
                  </a:txBody>
                  <a:tcPr/>
                </a:tc>
                <a:tc>
                  <a:txBody>
                    <a:bodyPr/>
                    <a:lstStyle/>
                    <a:p>
                      <a:pPr algn="ctr"/>
                      <a:r>
                        <a:rPr lang="en-US" dirty="0" smtClean="0"/>
                        <a:t>77.38</a:t>
                      </a:r>
                      <a:endParaRPr lang="en-US" dirty="0"/>
                    </a:p>
                  </a:txBody>
                  <a:tcPr/>
                </a:tc>
              </a:tr>
              <a:tr h="370840">
                <a:tc>
                  <a:txBody>
                    <a:bodyPr/>
                    <a:lstStyle/>
                    <a:p>
                      <a:pPr algn="ctr"/>
                      <a:r>
                        <a:rPr lang="en-US"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don't feel uptight</a:t>
                      </a:r>
                    </a:p>
                  </a:txBody>
                  <a:tcPr/>
                </a:tc>
                <a:tc>
                  <a:txBody>
                    <a:bodyPr/>
                    <a:lstStyle/>
                    <a:p>
                      <a:pPr algn="ctr"/>
                      <a:r>
                        <a:rPr lang="en-US" dirty="0" smtClean="0"/>
                        <a:t>69</a:t>
                      </a:r>
                      <a:endParaRPr lang="en-US" dirty="0"/>
                    </a:p>
                  </a:txBody>
                  <a:tcPr/>
                </a:tc>
                <a:tc>
                  <a:txBody>
                    <a:bodyPr/>
                    <a:lstStyle/>
                    <a:p>
                      <a:pPr algn="ctr"/>
                      <a:r>
                        <a:rPr lang="en-US" dirty="0" smtClean="0"/>
                        <a:t>82.14</a:t>
                      </a:r>
                      <a:endParaRPr lang="en-US" dirty="0"/>
                    </a:p>
                  </a:txBody>
                  <a:tcPr/>
                </a:tc>
              </a:tr>
              <a:tr h="370840">
                <a:tc>
                  <a:txBody>
                    <a:bodyPr/>
                    <a:lstStyle/>
                    <a:p>
                      <a:endParaRPr lang="en-US" dirty="0"/>
                    </a:p>
                  </a:txBody>
                  <a:tcPr/>
                </a:tc>
                <a:tc>
                  <a:txBody>
                    <a:bodyPr/>
                    <a:lstStyle/>
                    <a:p>
                      <a:pPr algn="ctr"/>
                      <a:r>
                        <a:rPr lang="en-US" dirty="0" smtClean="0"/>
                        <a:t>Sum</a:t>
                      </a:r>
                      <a:endParaRPr lang="en-US" dirty="0"/>
                    </a:p>
                  </a:txBody>
                  <a:tcPr/>
                </a:tc>
                <a:tc>
                  <a:txBody>
                    <a:bodyPr/>
                    <a:lstStyle/>
                    <a:p>
                      <a:pPr algn="ctr"/>
                      <a:r>
                        <a:rPr lang="en-US" dirty="0" smtClean="0"/>
                        <a:t>351</a:t>
                      </a:r>
                      <a:endParaRPr lang="en-US" dirty="0"/>
                    </a:p>
                  </a:txBody>
                  <a:tcPr/>
                </a:tc>
                <a:tc>
                  <a:txBody>
                    <a:bodyPr/>
                    <a:lstStyle/>
                    <a:p>
                      <a:pPr algn="ctr"/>
                      <a:r>
                        <a:rPr lang="en-US" dirty="0" smtClean="0"/>
                        <a:t>417.84</a:t>
                      </a:r>
                    </a:p>
                  </a:txBody>
                  <a:tcPr/>
                </a:tc>
              </a:tr>
              <a:tr h="370840">
                <a:tc>
                  <a:txBody>
                    <a:bodyPr/>
                    <a:lstStyle/>
                    <a:p>
                      <a:endParaRPr lang="en-US" dirty="0"/>
                    </a:p>
                  </a:txBody>
                  <a:tcPr/>
                </a:tc>
                <a:tc>
                  <a:txBody>
                    <a:bodyPr/>
                    <a:lstStyle/>
                    <a:p>
                      <a:pPr algn="ctr"/>
                      <a:r>
                        <a:rPr lang="en-US" dirty="0" smtClean="0"/>
                        <a:t>Mean</a:t>
                      </a:r>
                      <a:endParaRPr lang="en-US" dirty="0"/>
                    </a:p>
                  </a:txBody>
                  <a:tcPr/>
                </a:tc>
                <a:tc>
                  <a:txBody>
                    <a:bodyPr/>
                    <a:lstStyle/>
                    <a:p>
                      <a:pPr algn="ctr"/>
                      <a:r>
                        <a:rPr lang="en-US" dirty="0" smtClean="0"/>
                        <a:t>70.20</a:t>
                      </a:r>
                      <a:endParaRPr lang="en-US" dirty="0"/>
                    </a:p>
                  </a:txBody>
                  <a:tcPr/>
                </a:tc>
                <a:tc>
                  <a:txBody>
                    <a:bodyPr/>
                    <a:lstStyle/>
                    <a:p>
                      <a:pPr algn="ctr"/>
                      <a:r>
                        <a:rPr lang="en-US" dirty="0" smtClean="0"/>
                        <a:t>83.568</a:t>
                      </a:r>
                      <a:endParaRPr lang="en-US" dirty="0"/>
                    </a:p>
                  </a:txBody>
                  <a:tcPr/>
                </a:tc>
              </a:tr>
              <a:tr h="370840">
                <a:tc>
                  <a:txBody>
                    <a:bodyPr/>
                    <a:lstStyle/>
                    <a:p>
                      <a:endParaRPr lang="en-US" dirty="0"/>
                    </a:p>
                  </a:txBody>
                  <a:tcPr/>
                </a:tc>
                <a:tc>
                  <a:txBody>
                    <a:bodyPr/>
                    <a:lstStyle/>
                    <a:p>
                      <a:pPr algn="ctr"/>
                      <a:r>
                        <a:rPr lang="en-US" dirty="0" smtClean="0"/>
                        <a:t>Conclusion</a:t>
                      </a:r>
                      <a:endParaRPr lang="en-US" dirty="0"/>
                    </a:p>
                  </a:txBody>
                  <a:tcPr/>
                </a:tc>
                <a:tc gridSpan="2">
                  <a:txBody>
                    <a:bodyPr/>
                    <a:lstStyle/>
                    <a:p>
                      <a:pPr algn="ctr"/>
                      <a:r>
                        <a:rPr lang="en-US" dirty="0" smtClean="0"/>
                        <a:t>Strongly Agrees</a:t>
                      </a:r>
                      <a:endParaRPr lang="en-US" dirty="0"/>
                    </a:p>
                  </a:txBody>
                  <a:tcPr/>
                </a:tc>
                <a:tc hMerge="1">
                  <a:txBody>
                    <a:bodyPr/>
                    <a:lstStyle/>
                    <a:p>
                      <a:pPr algn="ctr"/>
                      <a:endParaRPr lang="en-US" dirty="0"/>
                    </a:p>
                  </a:txBody>
                  <a:tcPr/>
                </a:tc>
              </a:tr>
            </a:tbl>
          </a:graphicData>
        </a:graphic>
      </p:graphicFrame>
      <p:sp>
        <p:nvSpPr>
          <p:cNvPr id="5" name="TextBox 4"/>
          <p:cNvSpPr txBox="1"/>
          <p:nvPr/>
        </p:nvSpPr>
        <p:spPr>
          <a:xfrm>
            <a:off x="533400" y="1676400"/>
            <a:ext cx="1454244" cy="369332"/>
          </a:xfrm>
          <a:prstGeom prst="rect">
            <a:avLst/>
          </a:prstGeom>
          <a:noFill/>
        </p:spPr>
        <p:txBody>
          <a:bodyPr wrap="none" rtlCol="0">
            <a:spAutoFit/>
          </a:bodyPr>
          <a:lstStyle/>
          <a:p>
            <a:r>
              <a:rPr lang="en-US" dirty="0" smtClean="0"/>
              <a:t>Stress Level</a:t>
            </a:r>
            <a:endParaRPr lang="en-US" dirty="0"/>
          </a:p>
        </p:txBody>
      </p:sp>
    </p:spTree>
    <p:extLst>
      <p:ext uri="{BB962C8B-B14F-4D97-AF65-F5344CB8AC3E}">
        <p14:creationId xmlns:p14="http://schemas.microsoft.com/office/powerpoint/2010/main" val="315198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33400"/>
            <a:ext cx="6781800" cy="990600"/>
          </a:xfrm>
        </p:spPr>
        <p:txBody>
          <a:bodyPr/>
          <a:lstStyle/>
          <a:p>
            <a:r>
              <a:rPr lang="en-US" dirty="0" smtClean="0"/>
              <a:t>A. Game Space</a:t>
            </a:r>
            <a:endParaRPr lang="en-US" dirty="0"/>
          </a:p>
        </p:txBody>
      </p:sp>
      <p:sp>
        <p:nvSpPr>
          <p:cNvPr id="3" name="Content Placeholder 2"/>
          <p:cNvSpPr>
            <a:spLocks noGrp="1"/>
          </p:cNvSpPr>
          <p:nvPr>
            <p:ph idx="1"/>
          </p:nvPr>
        </p:nvSpPr>
        <p:spPr>
          <a:xfrm>
            <a:off x="457200" y="5638800"/>
            <a:ext cx="8229600" cy="838200"/>
          </a:xfrm>
        </p:spPr>
        <p:txBody>
          <a:bodyPr>
            <a:normAutofit/>
          </a:bodyPr>
          <a:lstStyle/>
          <a:p>
            <a:pPr algn="just"/>
            <a:r>
              <a:rPr lang="en-US" dirty="0"/>
              <a:t>A full-screen web-page that shows the board games, question, and </a:t>
            </a:r>
            <a:r>
              <a:rPr lang="en-US" dirty="0" smtClean="0"/>
              <a:t>answer button</a:t>
            </a:r>
            <a:r>
              <a:rPr lang="en-US" dirty="0"/>
              <a:t>.</a:t>
            </a:r>
          </a:p>
        </p:txBody>
      </p:sp>
      <p:pic>
        <p:nvPicPr>
          <p:cNvPr id="5"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p:nvPr/>
        </p:nvPicPr>
        <p:blipFill>
          <a:blip r:embed="rId3"/>
          <a:stretch>
            <a:fillRect/>
          </a:stretch>
        </p:blipFill>
        <p:spPr>
          <a:xfrm>
            <a:off x="2057400" y="1447800"/>
            <a:ext cx="4572000" cy="4114800"/>
          </a:xfrm>
          <a:prstGeom prst="rect">
            <a:avLst/>
          </a:prstGeom>
        </p:spPr>
      </p:pic>
    </p:spTree>
    <p:extLst>
      <p:ext uri="{BB962C8B-B14F-4D97-AF65-F5344CB8AC3E}">
        <p14:creationId xmlns:p14="http://schemas.microsoft.com/office/powerpoint/2010/main" val="1277798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B. Evaluation</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274460292"/>
              </p:ext>
            </p:extLst>
          </p:nvPr>
        </p:nvGraphicFramePr>
        <p:xfrm>
          <a:off x="457200" y="1981200"/>
          <a:ext cx="8229600" cy="3962400"/>
        </p:xfrm>
        <a:graphic>
          <a:graphicData uri="http://schemas.openxmlformats.org/drawingml/2006/table">
            <a:tbl>
              <a:tblPr firstRow="1" bandRow="1">
                <a:tableStyleId>{5C22544A-7EE6-4342-B048-85BDC9FD1C3A}</a:tableStyleId>
              </a:tblPr>
              <a:tblGrid>
                <a:gridCol w="533400"/>
                <a:gridCol w="5867400"/>
                <a:gridCol w="838200"/>
                <a:gridCol w="990600"/>
              </a:tblGrid>
              <a:tr h="370840">
                <a:tc>
                  <a:txBody>
                    <a:bodyPr/>
                    <a:lstStyle/>
                    <a:p>
                      <a:pPr algn="ctr"/>
                      <a:r>
                        <a:rPr lang="en-US" sz="1600" dirty="0" smtClean="0"/>
                        <a:t>No</a:t>
                      </a:r>
                      <a:endParaRPr lang="en-US" sz="1600" dirty="0"/>
                    </a:p>
                  </a:txBody>
                  <a:tcPr/>
                </a:tc>
                <a:tc>
                  <a:txBody>
                    <a:bodyPr/>
                    <a:lstStyle/>
                    <a:p>
                      <a:pPr algn="ctr"/>
                      <a:r>
                        <a:rPr lang="en-US" sz="1600" smtClean="0"/>
                        <a:t>Question</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r>
              <a:tr h="370840">
                <a:tc>
                  <a:txBody>
                    <a:bodyPr/>
                    <a:lstStyle/>
                    <a:p>
                      <a:pPr algn="ctr"/>
                      <a:r>
                        <a:rPr lang="en-US" sz="1600" dirty="0" smtClean="0"/>
                        <a:t>1</a:t>
                      </a:r>
                      <a:endParaRPr lang="en-US" sz="1600" dirty="0"/>
                    </a:p>
                  </a:txBody>
                  <a:tcPr/>
                </a:tc>
                <a:tc>
                  <a:txBody>
                    <a:bodyPr/>
                    <a:lstStyle/>
                    <a:p>
                      <a:r>
                        <a:rPr lang="en-US" sz="1600" dirty="0" smtClean="0"/>
                        <a:t>I feel enjoy following the game-based learning evaluation</a:t>
                      </a:r>
                      <a:endParaRPr lang="en-US" sz="1600" dirty="0"/>
                    </a:p>
                  </a:txBody>
                  <a:tcPr/>
                </a:tc>
                <a:tc>
                  <a:txBody>
                    <a:bodyPr/>
                    <a:lstStyle/>
                    <a:p>
                      <a:pPr algn="ctr"/>
                      <a:r>
                        <a:rPr lang="en-US" sz="1600" dirty="0" smtClean="0"/>
                        <a:t>68</a:t>
                      </a:r>
                      <a:endParaRPr lang="en-US" sz="1600" dirty="0"/>
                    </a:p>
                  </a:txBody>
                  <a:tcPr/>
                </a:tc>
                <a:tc>
                  <a:txBody>
                    <a:bodyPr/>
                    <a:lstStyle/>
                    <a:p>
                      <a:pPr algn="ctr"/>
                      <a:r>
                        <a:rPr lang="en-US" sz="1600" dirty="0" smtClean="0"/>
                        <a:t>80.95</a:t>
                      </a:r>
                      <a:endParaRPr lang="en-US" sz="1600" dirty="0"/>
                    </a:p>
                  </a:txBody>
                  <a:tcPr/>
                </a:tc>
              </a:tr>
              <a:tr h="370840">
                <a:tc>
                  <a:txBody>
                    <a:bodyPr/>
                    <a:lstStyle/>
                    <a:p>
                      <a:pPr algn="ctr"/>
                      <a:r>
                        <a:rPr lang="en-US" sz="1600" dirty="0" smtClean="0"/>
                        <a:t>2</a:t>
                      </a:r>
                      <a:endParaRPr lang="en-US" sz="1600" dirty="0"/>
                    </a:p>
                  </a:txBody>
                  <a:tcPr/>
                </a:tc>
                <a:tc>
                  <a:txBody>
                    <a:bodyPr/>
                    <a:lstStyle/>
                    <a:p>
                      <a:r>
                        <a:rPr lang="en-US" sz="1600" dirty="0" smtClean="0"/>
                        <a:t>I feel more confident in following game-based learning evaluations than </a:t>
                      </a:r>
                      <a:r>
                        <a:rPr lang="en-US" sz="1600" dirty="0" smtClean="0"/>
                        <a:t>paper-based</a:t>
                      </a:r>
                      <a:r>
                        <a:rPr lang="en-US" sz="1600" baseline="0" dirty="0" smtClean="0"/>
                        <a:t> </a:t>
                      </a:r>
                      <a:r>
                        <a:rPr lang="en-US" sz="1600" dirty="0" smtClean="0"/>
                        <a:t>evaluation</a:t>
                      </a:r>
                      <a:endParaRPr lang="en-US" sz="1600" dirty="0"/>
                    </a:p>
                  </a:txBody>
                  <a:tcPr/>
                </a:tc>
                <a:tc>
                  <a:txBody>
                    <a:bodyPr/>
                    <a:lstStyle/>
                    <a:p>
                      <a:pPr algn="ctr"/>
                      <a:r>
                        <a:rPr lang="en-US" sz="1600" dirty="0" smtClean="0"/>
                        <a:t>65</a:t>
                      </a:r>
                      <a:endParaRPr lang="en-US" sz="1600" dirty="0"/>
                    </a:p>
                  </a:txBody>
                  <a:tcPr/>
                </a:tc>
                <a:tc>
                  <a:txBody>
                    <a:bodyPr/>
                    <a:lstStyle/>
                    <a:p>
                      <a:pPr algn="ctr"/>
                      <a:r>
                        <a:rPr lang="en-US" sz="1600" dirty="0" smtClean="0"/>
                        <a:t>77.38</a:t>
                      </a:r>
                      <a:endParaRPr lang="en-US" sz="1600" dirty="0"/>
                    </a:p>
                  </a:txBody>
                  <a:tcPr/>
                </a:tc>
              </a:tr>
              <a:tr h="370840">
                <a:tc>
                  <a:txBody>
                    <a:bodyPr/>
                    <a:lstStyle/>
                    <a:p>
                      <a:pPr algn="ctr"/>
                      <a:r>
                        <a:rPr lang="en-US" sz="1600" dirty="0" smtClean="0"/>
                        <a:t>3</a:t>
                      </a:r>
                      <a:endParaRPr lang="en-US" sz="1600" dirty="0"/>
                    </a:p>
                  </a:txBody>
                  <a:tcPr/>
                </a:tc>
                <a:tc>
                  <a:txBody>
                    <a:bodyPr/>
                    <a:lstStyle/>
                    <a:p>
                      <a:r>
                        <a:rPr lang="en-US" sz="1600" dirty="0" smtClean="0"/>
                        <a:t>I feel tension following evaluation of distracted learning with the game</a:t>
                      </a:r>
                      <a:endParaRPr lang="en-US" sz="1600" dirty="0"/>
                    </a:p>
                  </a:txBody>
                  <a:tcPr/>
                </a:tc>
                <a:tc>
                  <a:txBody>
                    <a:bodyPr/>
                    <a:lstStyle/>
                    <a:p>
                      <a:pPr algn="ctr"/>
                      <a:r>
                        <a:rPr lang="en-US" sz="1600" dirty="0" smtClean="0"/>
                        <a:t>65</a:t>
                      </a:r>
                      <a:endParaRPr lang="en-US" sz="1600" dirty="0"/>
                    </a:p>
                  </a:txBody>
                  <a:tcPr/>
                </a:tc>
                <a:tc>
                  <a:txBody>
                    <a:bodyPr/>
                    <a:lstStyle/>
                    <a:p>
                      <a:pPr algn="ctr"/>
                      <a:r>
                        <a:rPr lang="en-US" sz="1600" dirty="0" smtClean="0"/>
                        <a:t>77.38</a:t>
                      </a:r>
                      <a:endParaRPr lang="en-US" sz="1600" dirty="0"/>
                    </a:p>
                  </a:txBody>
                  <a:tcPr/>
                </a:tc>
              </a:tr>
              <a:tr h="370840">
                <a:tc>
                  <a:txBody>
                    <a:bodyPr/>
                    <a:lstStyle/>
                    <a:p>
                      <a:pPr algn="ctr"/>
                      <a:r>
                        <a:rPr lang="en-US" sz="1600" dirty="0" smtClean="0"/>
                        <a:t>4</a:t>
                      </a:r>
                      <a:endParaRPr lang="en-US" sz="1600" dirty="0"/>
                    </a:p>
                  </a:txBody>
                  <a:tcPr/>
                </a:tc>
                <a:tc>
                  <a:txBody>
                    <a:bodyPr/>
                    <a:lstStyle/>
                    <a:p>
                      <a:r>
                        <a:rPr lang="en-US" sz="1600" dirty="0" smtClean="0"/>
                        <a:t>I feel challenged to finish the game quickly</a:t>
                      </a:r>
                      <a:endParaRPr lang="en-US" sz="1600" dirty="0"/>
                    </a:p>
                  </a:txBody>
                  <a:tcPr/>
                </a:tc>
                <a:tc>
                  <a:txBody>
                    <a:bodyPr/>
                    <a:lstStyle/>
                    <a:p>
                      <a:pPr algn="ctr"/>
                      <a:r>
                        <a:rPr lang="en-US" sz="1600" dirty="0" smtClean="0"/>
                        <a:t>68</a:t>
                      </a:r>
                      <a:endParaRPr lang="en-US" sz="1600" dirty="0"/>
                    </a:p>
                  </a:txBody>
                  <a:tcPr/>
                </a:tc>
                <a:tc>
                  <a:txBody>
                    <a:bodyPr/>
                    <a:lstStyle/>
                    <a:p>
                      <a:pPr algn="ctr"/>
                      <a:r>
                        <a:rPr lang="en-US" sz="1600" dirty="0" smtClean="0"/>
                        <a:t>80.95</a:t>
                      </a:r>
                      <a:endParaRPr lang="en-US" sz="1600" dirty="0"/>
                    </a:p>
                  </a:txBody>
                  <a:tcPr/>
                </a:tc>
              </a:tr>
              <a:tr h="370840">
                <a:tc>
                  <a:txBody>
                    <a:bodyPr/>
                    <a:lstStyle/>
                    <a:p>
                      <a:pPr algn="ctr"/>
                      <a:r>
                        <a:rPr lang="en-US" sz="1600" dirty="0" smtClean="0"/>
                        <a:t>5</a:t>
                      </a:r>
                      <a:endParaRPr lang="en-US" sz="1600" dirty="0"/>
                    </a:p>
                  </a:txBody>
                  <a:tcPr/>
                </a:tc>
                <a:tc>
                  <a:txBody>
                    <a:bodyPr/>
                    <a:lstStyle/>
                    <a:p>
                      <a:r>
                        <a:rPr lang="en-US" sz="1600" dirty="0" smtClean="0"/>
                        <a:t>I feel that game-based evaluation is better than paper-based</a:t>
                      </a:r>
                      <a:r>
                        <a:rPr lang="en-US" sz="1600" baseline="0" dirty="0" smtClean="0"/>
                        <a:t> </a:t>
                      </a:r>
                      <a:r>
                        <a:rPr lang="en-US" sz="1600" dirty="0" smtClean="0"/>
                        <a:t>evaluation</a:t>
                      </a:r>
                      <a:endParaRPr lang="en-US" sz="1600" dirty="0"/>
                    </a:p>
                  </a:txBody>
                  <a:tcPr/>
                </a:tc>
                <a:tc>
                  <a:txBody>
                    <a:bodyPr/>
                    <a:lstStyle/>
                    <a:p>
                      <a:pPr algn="ctr"/>
                      <a:r>
                        <a:rPr lang="en-US" sz="1600" dirty="0" smtClean="0"/>
                        <a:t>66</a:t>
                      </a:r>
                      <a:endParaRPr lang="en-US" sz="1600" dirty="0"/>
                    </a:p>
                  </a:txBody>
                  <a:tcPr/>
                </a:tc>
                <a:tc>
                  <a:txBody>
                    <a:bodyPr/>
                    <a:lstStyle/>
                    <a:p>
                      <a:pPr algn="ctr"/>
                      <a:r>
                        <a:rPr lang="en-US" sz="1600" dirty="0" smtClean="0"/>
                        <a:t>78.57</a:t>
                      </a:r>
                      <a:endParaRPr lang="en-US" sz="1600" dirty="0"/>
                    </a:p>
                  </a:txBody>
                  <a:tcPr/>
                </a:tc>
              </a:tr>
              <a:tr h="370840">
                <a:tc>
                  <a:txBody>
                    <a:bodyPr/>
                    <a:lstStyle/>
                    <a:p>
                      <a:endParaRPr lang="en-US" sz="1600" dirty="0"/>
                    </a:p>
                  </a:txBody>
                  <a:tcPr/>
                </a:tc>
                <a:tc>
                  <a:txBody>
                    <a:bodyPr/>
                    <a:lstStyle/>
                    <a:p>
                      <a:pPr algn="ctr"/>
                      <a:r>
                        <a:rPr lang="en-US" sz="1600" dirty="0" smtClean="0"/>
                        <a:t>Sum</a:t>
                      </a:r>
                      <a:endParaRPr lang="en-US" sz="1600" dirty="0"/>
                    </a:p>
                  </a:txBody>
                  <a:tcPr/>
                </a:tc>
                <a:tc>
                  <a:txBody>
                    <a:bodyPr/>
                    <a:lstStyle/>
                    <a:p>
                      <a:pPr algn="ctr"/>
                      <a:r>
                        <a:rPr lang="en-US" sz="1600" dirty="0" smtClean="0"/>
                        <a:t>332</a:t>
                      </a:r>
                      <a:endParaRPr lang="en-US" sz="1600" dirty="0"/>
                    </a:p>
                  </a:txBody>
                  <a:tcPr/>
                </a:tc>
                <a:tc>
                  <a:txBody>
                    <a:bodyPr/>
                    <a:lstStyle/>
                    <a:p>
                      <a:pPr algn="ctr"/>
                      <a:r>
                        <a:rPr lang="en-US" sz="1600" dirty="0" smtClean="0"/>
                        <a:t>395.23</a:t>
                      </a:r>
                    </a:p>
                  </a:txBody>
                  <a:tcPr/>
                </a:tc>
              </a:tr>
              <a:tr h="370840">
                <a:tc>
                  <a:txBody>
                    <a:bodyPr/>
                    <a:lstStyle/>
                    <a:p>
                      <a:endParaRPr lang="en-US" sz="1600" dirty="0"/>
                    </a:p>
                  </a:txBody>
                  <a:tcPr/>
                </a:tc>
                <a:tc>
                  <a:txBody>
                    <a:bodyPr/>
                    <a:lstStyle/>
                    <a:p>
                      <a:pPr algn="ctr"/>
                      <a:r>
                        <a:rPr lang="en-US" sz="1600" smtClean="0"/>
                        <a:t>Mean</a:t>
                      </a:r>
                      <a:endParaRPr lang="en-US" sz="1600" dirty="0"/>
                    </a:p>
                  </a:txBody>
                  <a:tcPr/>
                </a:tc>
                <a:tc>
                  <a:txBody>
                    <a:bodyPr/>
                    <a:lstStyle/>
                    <a:p>
                      <a:pPr algn="ctr"/>
                      <a:r>
                        <a:rPr lang="en-US" sz="1600" dirty="0" smtClean="0"/>
                        <a:t>66.4</a:t>
                      </a:r>
                      <a:endParaRPr lang="en-US" sz="1600" dirty="0"/>
                    </a:p>
                  </a:txBody>
                  <a:tcPr/>
                </a:tc>
                <a:tc>
                  <a:txBody>
                    <a:bodyPr/>
                    <a:lstStyle/>
                    <a:p>
                      <a:pPr algn="ctr"/>
                      <a:r>
                        <a:rPr lang="en-US" sz="1600" dirty="0" smtClean="0"/>
                        <a:t>79.046</a:t>
                      </a:r>
                      <a:endParaRPr lang="en-US" sz="1600" dirty="0"/>
                    </a:p>
                  </a:txBody>
                  <a:tcPr/>
                </a:tc>
              </a:tr>
              <a:tr h="370840">
                <a:tc>
                  <a:txBody>
                    <a:bodyPr/>
                    <a:lstStyle/>
                    <a:p>
                      <a:endParaRPr lang="en-US" sz="1600" dirty="0"/>
                    </a:p>
                  </a:txBody>
                  <a:tcPr/>
                </a:tc>
                <a:tc>
                  <a:txBody>
                    <a:bodyPr/>
                    <a:lstStyle/>
                    <a:p>
                      <a:pPr algn="ctr"/>
                      <a:r>
                        <a:rPr lang="en-US" sz="1600" smtClean="0"/>
                        <a:t>Conclusion</a:t>
                      </a:r>
                      <a:endParaRPr lang="en-US" sz="1600" dirty="0"/>
                    </a:p>
                  </a:txBody>
                  <a:tcPr/>
                </a:tc>
                <a:tc gridSpan="2">
                  <a:txBody>
                    <a:bodyPr/>
                    <a:lstStyle/>
                    <a:p>
                      <a:pPr algn="ctr"/>
                      <a:r>
                        <a:rPr lang="en-US" sz="1600" dirty="0" smtClean="0"/>
                        <a:t>Strongly Agrees</a:t>
                      </a:r>
                      <a:endParaRPr lang="en-US" sz="1600" dirty="0"/>
                    </a:p>
                  </a:txBody>
                  <a:tcPr/>
                </a:tc>
                <a:tc hMerge="1">
                  <a:txBody>
                    <a:bodyPr/>
                    <a:lstStyle/>
                    <a:p>
                      <a:pPr algn="ctr"/>
                      <a:endParaRPr lang="en-US" dirty="0"/>
                    </a:p>
                  </a:txBody>
                  <a:tcPr/>
                </a:tc>
              </a:tr>
            </a:tbl>
          </a:graphicData>
        </a:graphic>
      </p:graphicFrame>
      <p:sp>
        <p:nvSpPr>
          <p:cNvPr id="5" name="TextBox 4"/>
          <p:cNvSpPr txBox="1"/>
          <p:nvPr/>
        </p:nvSpPr>
        <p:spPr>
          <a:xfrm>
            <a:off x="533400" y="1447800"/>
            <a:ext cx="3634328" cy="369332"/>
          </a:xfrm>
          <a:prstGeom prst="rect">
            <a:avLst/>
          </a:prstGeom>
          <a:noFill/>
        </p:spPr>
        <p:txBody>
          <a:bodyPr wrap="none" rtlCol="0">
            <a:spAutoFit/>
          </a:bodyPr>
          <a:lstStyle/>
          <a:p>
            <a:r>
              <a:rPr lang="en-US" dirty="0" smtClean="0"/>
              <a:t>Game-Based Learning Evaluation</a:t>
            </a:r>
            <a:endParaRPr lang="en-US" dirty="0"/>
          </a:p>
        </p:txBody>
      </p:sp>
    </p:spTree>
    <p:extLst>
      <p:ext uri="{BB962C8B-B14F-4D97-AF65-F5344CB8AC3E}">
        <p14:creationId xmlns:p14="http://schemas.microsoft.com/office/powerpoint/2010/main" val="1557905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B. Evaluation</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626562328"/>
              </p:ext>
            </p:extLst>
          </p:nvPr>
        </p:nvGraphicFramePr>
        <p:xfrm>
          <a:off x="457200" y="1981200"/>
          <a:ext cx="8229600" cy="3754120"/>
        </p:xfrm>
        <a:graphic>
          <a:graphicData uri="http://schemas.openxmlformats.org/drawingml/2006/table">
            <a:tbl>
              <a:tblPr firstRow="1" bandRow="1">
                <a:tableStyleId>{5C22544A-7EE6-4342-B048-85BDC9FD1C3A}</a:tableStyleId>
              </a:tblPr>
              <a:tblGrid>
                <a:gridCol w="533400"/>
                <a:gridCol w="5867400"/>
                <a:gridCol w="838200"/>
                <a:gridCol w="990600"/>
              </a:tblGrid>
              <a:tr h="370840">
                <a:tc>
                  <a:txBody>
                    <a:bodyPr/>
                    <a:lstStyle/>
                    <a:p>
                      <a:pPr algn="ctr"/>
                      <a:r>
                        <a:rPr lang="en-US" sz="1600" dirty="0" smtClean="0"/>
                        <a:t>No</a:t>
                      </a:r>
                      <a:endParaRPr lang="en-US" sz="1600" dirty="0"/>
                    </a:p>
                  </a:txBody>
                  <a:tcPr/>
                </a:tc>
                <a:tc>
                  <a:txBody>
                    <a:bodyPr/>
                    <a:lstStyle/>
                    <a:p>
                      <a:pPr algn="ctr"/>
                      <a:r>
                        <a:rPr lang="en-US" sz="1600" smtClean="0"/>
                        <a:t>Question</a:t>
                      </a:r>
                      <a:endParaRPr lang="en-US" sz="1600" dirty="0"/>
                    </a:p>
                  </a:txBody>
                  <a:tcPr/>
                </a:tc>
                <a:tc>
                  <a:txBody>
                    <a:bodyPr/>
                    <a:lstStyle/>
                    <a:p>
                      <a:pPr algn="ctr"/>
                      <a:r>
                        <a:rPr lang="en-US" sz="1600" smtClean="0"/>
                        <a:t>∑</a:t>
                      </a:r>
                      <a:endParaRPr lang="en-US" sz="1600" dirty="0"/>
                    </a:p>
                  </a:txBody>
                  <a:tcPr/>
                </a:tc>
                <a:tc>
                  <a:txBody>
                    <a:bodyPr/>
                    <a:lstStyle/>
                    <a:p>
                      <a:pPr algn="ctr"/>
                      <a:r>
                        <a:rPr lang="en-US" sz="1600" dirty="0" smtClean="0"/>
                        <a:t>%</a:t>
                      </a:r>
                      <a:endParaRPr lang="en-US" sz="1600" dirty="0"/>
                    </a:p>
                  </a:txBody>
                  <a:tcPr/>
                </a:tc>
              </a:tr>
              <a:tr h="370840">
                <a:tc>
                  <a:txBody>
                    <a:bodyPr/>
                    <a:lstStyle/>
                    <a:p>
                      <a:pPr algn="ctr"/>
                      <a:r>
                        <a:rPr lang="en-US" sz="1600" dirty="0" smtClean="0"/>
                        <a:t>1</a:t>
                      </a:r>
                      <a:endParaRPr lang="en-US" sz="1600" dirty="0"/>
                    </a:p>
                  </a:txBody>
                  <a:tcPr/>
                </a:tc>
                <a:tc>
                  <a:txBody>
                    <a:bodyPr/>
                    <a:lstStyle/>
                    <a:p>
                      <a:r>
                        <a:rPr lang="en-US" sz="1600" dirty="0" smtClean="0"/>
                        <a:t>I feel curious about the question that appears next</a:t>
                      </a:r>
                      <a:endParaRPr lang="en-US" sz="1600" dirty="0"/>
                    </a:p>
                  </a:txBody>
                  <a:tcPr/>
                </a:tc>
                <a:tc>
                  <a:txBody>
                    <a:bodyPr/>
                    <a:lstStyle/>
                    <a:p>
                      <a:pPr algn="ctr"/>
                      <a:r>
                        <a:rPr lang="en-US" sz="1600" dirty="0" smtClean="0"/>
                        <a:t>70</a:t>
                      </a:r>
                      <a:endParaRPr lang="en-US" sz="1600" dirty="0"/>
                    </a:p>
                  </a:txBody>
                  <a:tcPr/>
                </a:tc>
                <a:tc>
                  <a:txBody>
                    <a:bodyPr/>
                    <a:lstStyle/>
                    <a:p>
                      <a:pPr algn="ctr"/>
                      <a:r>
                        <a:rPr lang="en-US" sz="1600" dirty="0" smtClean="0"/>
                        <a:t>83.33</a:t>
                      </a:r>
                      <a:endParaRPr lang="en-US" sz="1600" dirty="0"/>
                    </a:p>
                  </a:txBody>
                  <a:tcPr/>
                </a:tc>
              </a:tr>
              <a:tr h="370840">
                <a:tc>
                  <a:txBody>
                    <a:bodyPr/>
                    <a:lstStyle/>
                    <a:p>
                      <a:pPr algn="ctr"/>
                      <a:r>
                        <a:rPr lang="en-US" sz="1600" dirty="0" smtClean="0"/>
                        <a:t>2</a:t>
                      </a:r>
                      <a:endParaRPr lang="en-US" sz="1600" dirty="0"/>
                    </a:p>
                  </a:txBody>
                  <a:tcPr/>
                </a:tc>
                <a:tc>
                  <a:txBody>
                    <a:bodyPr/>
                    <a:lstStyle/>
                    <a:p>
                      <a:r>
                        <a:rPr lang="en-US" sz="1600" dirty="0" smtClean="0"/>
                        <a:t>I feel challenged to answer the question correctly</a:t>
                      </a:r>
                      <a:endParaRPr lang="en-US" sz="1600" dirty="0"/>
                    </a:p>
                  </a:txBody>
                  <a:tcPr/>
                </a:tc>
                <a:tc>
                  <a:txBody>
                    <a:bodyPr/>
                    <a:lstStyle/>
                    <a:p>
                      <a:pPr algn="ctr"/>
                      <a:r>
                        <a:rPr lang="en-US" sz="1600" dirty="0" smtClean="0"/>
                        <a:t>69</a:t>
                      </a:r>
                      <a:endParaRPr lang="en-US" sz="1600" dirty="0"/>
                    </a:p>
                  </a:txBody>
                  <a:tcPr/>
                </a:tc>
                <a:tc>
                  <a:txBody>
                    <a:bodyPr/>
                    <a:lstStyle/>
                    <a:p>
                      <a:pPr algn="ctr"/>
                      <a:r>
                        <a:rPr lang="en-US" sz="1600" dirty="0" smtClean="0"/>
                        <a:t>82.14</a:t>
                      </a:r>
                      <a:endParaRPr lang="en-US" sz="1600" dirty="0"/>
                    </a:p>
                  </a:txBody>
                  <a:tcPr/>
                </a:tc>
              </a:tr>
              <a:tr h="370840">
                <a:tc>
                  <a:txBody>
                    <a:bodyPr/>
                    <a:lstStyle/>
                    <a:p>
                      <a:pPr algn="ctr"/>
                      <a:r>
                        <a:rPr lang="en-US" sz="1600" dirty="0" smtClean="0"/>
                        <a:t>3</a:t>
                      </a:r>
                      <a:endParaRPr lang="en-US" sz="1600" dirty="0"/>
                    </a:p>
                  </a:txBody>
                  <a:tcPr/>
                </a:tc>
                <a:tc>
                  <a:txBody>
                    <a:bodyPr/>
                    <a:lstStyle/>
                    <a:p>
                      <a:r>
                        <a:rPr lang="en-US" sz="1600" dirty="0" smtClean="0"/>
                        <a:t>I feel happy when I can answer the questions correctly</a:t>
                      </a:r>
                      <a:endParaRPr lang="en-US" sz="1600" dirty="0"/>
                    </a:p>
                  </a:txBody>
                  <a:tcPr/>
                </a:tc>
                <a:tc>
                  <a:txBody>
                    <a:bodyPr/>
                    <a:lstStyle/>
                    <a:p>
                      <a:pPr algn="ctr"/>
                      <a:r>
                        <a:rPr lang="en-US" sz="1600" dirty="0" smtClean="0"/>
                        <a:t>69</a:t>
                      </a:r>
                      <a:endParaRPr lang="en-US" sz="1600" dirty="0"/>
                    </a:p>
                  </a:txBody>
                  <a:tcPr/>
                </a:tc>
                <a:tc>
                  <a:txBody>
                    <a:bodyPr/>
                    <a:lstStyle/>
                    <a:p>
                      <a:pPr algn="ctr"/>
                      <a:r>
                        <a:rPr lang="en-US" sz="1600" dirty="0" smtClean="0"/>
                        <a:t>82.14</a:t>
                      </a:r>
                      <a:endParaRPr lang="en-US" sz="1600" dirty="0"/>
                    </a:p>
                  </a:txBody>
                  <a:tcPr/>
                </a:tc>
              </a:tr>
              <a:tr h="370840">
                <a:tc>
                  <a:txBody>
                    <a:bodyPr/>
                    <a:lstStyle/>
                    <a:p>
                      <a:pPr algn="ctr"/>
                      <a:r>
                        <a:rPr lang="en-US" sz="1600" dirty="0" smtClean="0"/>
                        <a:t>4</a:t>
                      </a:r>
                      <a:endParaRPr lang="en-US" sz="1600" dirty="0"/>
                    </a:p>
                  </a:txBody>
                  <a:tcPr/>
                </a:tc>
                <a:tc>
                  <a:txBody>
                    <a:bodyPr/>
                    <a:lstStyle/>
                    <a:p>
                      <a:r>
                        <a:rPr lang="en-US" sz="1600" dirty="0" smtClean="0"/>
                        <a:t>I feel happy with the random question model compared to the predetermined question model</a:t>
                      </a:r>
                      <a:endParaRPr lang="en-US" sz="1600" dirty="0"/>
                    </a:p>
                  </a:txBody>
                  <a:tcPr/>
                </a:tc>
                <a:tc>
                  <a:txBody>
                    <a:bodyPr/>
                    <a:lstStyle/>
                    <a:p>
                      <a:pPr algn="ctr"/>
                      <a:r>
                        <a:rPr lang="en-US" sz="1600" dirty="0" smtClean="0"/>
                        <a:t>66</a:t>
                      </a:r>
                      <a:endParaRPr lang="en-US" sz="1600" dirty="0"/>
                    </a:p>
                  </a:txBody>
                  <a:tcPr/>
                </a:tc>
                <a:tc>
                  <a:txBody>
                    <a:bodyPr/>
                    <a:lstStyle/>
                    <a:p>
                      <a:pPr algn="ctr"/>
                      <a:r>
                        <a:rPr lang="en-US" sz="1600" dirty="0" smtClean="0"/>
                        <a:t>78.57</a:t>
                      </a:r>
                      <a:endParaRPr lang="en-US" sz="1600" dirty="0"/>
                    </a:p>
                  </a:txBody>
                  <a:tcPr/>
                </a:tc>
              </a:tr>
              <a:tr h="370840">
                <a:tc>
                  <a:txBody>
                    <a:bodyPr/>
                    <a:lstStyle/>
                    <a:p>
                      <a:pPr algn="ctr"/>
                      <a:r>
                        <a:rPr lang="en-US" sz="1600" dirty="0" smtClean="0"/>
                        <a:t>5</a:t>
                      </a:r>
                      <a:endParaRPr lang="en-US" sz="1600" dirty="0"/>
                    </a:p>
                  </a:txBody>
                  <a:tcPr/>
                </a:tc>
                <a:tc>
                  <a:txBody>
                    <a:bodyPr/>
                    <a:lstStyle/>
                    <a:p>
                      <a:r>
                        <a:rPr lang="en-US" sz="1600" dirty="0" smtClean="0"/>
                        <a:t>I feel the learning evaluation</a:t>
                      </a:r>
                      <a:r>
                        <a:rPr lang="en-US" sz="1600" baseline="0" dirty="0" smtClean="0"/>
                        <a:t> </a:t>
                      </a:r>
                      <a:r>
                        <a:rPr lang="en-US" sz="1600" dirty="0" smtClean="0"/>
                        <a:t>with random questions is more challenging than a predetermined question model</a:t>
                      </a:r>
                      <a:endParaRPr lang="en-US" sz="1600" dirty="0"/>
                    </a:p>
                  </a:txBody>
                  <a:tcPr/>
                </a:tc>
                <a:tc>
                  <a:txBody>
                    <a:bodyPr/>
                    <a:lstStyle/>
                    <a:p>
                      <a:pPr algn="ctr"/>
                      <a:r>
                        <a:rPr lang="en-US" sz="1600" dirty="0" smtClean="0"/>
                        <a:t>65</a:t>
                      </a:r>
                      <a:endParaRPr lang="en-US" sz="1600" dirty="0"/>
                    </a:p>
                  </a:txBody>
                  <a:tcPr/>
                </a:tc>
                <a:tc>
                  <a:txBody>
                    <a:bodyPr/>
                    <a:lstStyle/>
                    <a:p>
                      <a:pPr algn="ctr"/>
                      <a:r>
                        <a:rPr lang="en-US" sz="1600" dirty="0" smtClean="0"/>
                        <a:t>77.38</a:t>
                      </a:r>
                      <a:endParaRPr lang="en-US" sz="1600" dirty="0"/>
                    </a:p>
                  </a:txBody>
                  <a:tcPr/>
                </a:tc>
              </a:tr>
              <a:tr h="370840">
                <a:tc>
                  <a:txBody>
                    <a:bodyPr/>
                    <a:lstStyle/>
                    <a:p>
                      <a:endParaRPr lang="en-US" sz="1600" dirty="0"/>
                    </a:p>
                  </a:txBody>
                  <a:tcPr/>
                </a:tc>
                <a:tc>
                  <a:txBody>
                    <a:bodyPr/>
                    <a:lstStyle/>
                    <a:p>
                      <a:pPr algn="ctr"/>
                      <a:r>
                        <a:rPr lang="en-US" sz="1600" dirty="0" smtClean="0"/>
                        <a:t>Sum</a:t>
                      </a:r>
                      <a:endParaRPr lang="en-US" sz="1600" dirty="0"/>
                    </a:p>
                  </a:txBody>
                  <a:tcPr/>
                </a:tc>
                <a:tc>
                  <a:txBody>
                    <a:bodyPr/>
                    <a:lstStyle/>
                    <a:p>
                      <a:pPr algn="ctr"/>
                      <a:r>
                        <a:rPr lang="en-US" sz="1600" dirty="0" smtClean="0"/>
                        <a:t>339</a:t>
                      </a:r>
                      <a:endParaRPr lang="en-US" sz="1600" dirty="0"/>
                    </a:p>
                  </a:txBody>
                  <a:tcPr/>
                </a:tc>
                <a:tc>
                  <a:txBody>
                    <a:bodyPr/>
                    <a:lstStyle/>
                    <a:p>
                      <a:pPr algn="ctr"/>
                      <a:r>
                        <a:rPr lang="en-US" sz="1600" dirty="0" smtClean="0"/>
                        <a:t>403.56</a:t>
                      </a:r>
                    </a:p>
                  </a:txBody>
                  <a:tcPr/>
                </a:tc>
              </a:tr>
              <a:tr h="370840">
                <a:tc>
                  <a:txBody>
                    <a:bodyPr/>
                    <a:lstStyle/>
                    <a:p>
                      <a:endParaRPr lang="en-US" sz="1600" dirty="0"/>
                    </a:p>
                  </a:txBody>
                  <a:tcPr/>
                </a:tc>
                <a:tc>
                  <a:txBody>
                    <a:bodyPr/>
                    <a:lstStyle/>
                    <a:p>
                      <a:pPr algn="ctr"/>
                      <a:r>
                        <a:rPr lang="en-US" sz="1600" smtClean="0"/>
                        <a:t>Mean</a:t>
                      </a:r>
                      <a:endParaRPr lang="en-US" sz="1600" dirty="0"/>
                    </a:p>
                  </a:txBody>
                  <a:tcPr/>
                </a:tc>
                <a:tc>
                  <a:txBody>
                    <a:bodyPr/>
                    <a:lstStyle/>
                    <a:p>
                      <a:pPr algn="ctr"/>
                      <a:r>
                        <a:rPr lang="en-US" sz="1600" dirty="0" smtClean="0"/>
                        <a:t>67.8</a:t>
                      </a:r>
                      <a:endParaRPr lang="en-US" sz="1600" dirty="0"/>
                    </a:p>
                  </a:txBody>
                  <a:tcPr/>
                </a:tc>
                <a:tc>
                  <a:txBody>
                    <a:bodyPr/>
                    <a:lstStyle/>
                    <a:p>
                      <a:pPr algn="ctr"/>
                      <a:r>
                        <a:rPr lang="en-US" sz="1600" dirty="0" smtClean="0"/>
                        <a:t>80.712</a:t>
                      </a:r>
                      <a:endParaRPr lang="en-US" sz="1600" dirty="0"/>
                    </a:p>
                  </a:txBody>
                  <a:tcPr/>
                </a:tc>
              </a:tr>
              <a:tr h="370840">
                <a:tc>
                  <a:txBody>
                    <a:bodyPr/>
                    <a:lstStyle/>
                    <a:p>
                      <a:endParaRPr lang="en-US" sz="1600" dirty="0"/>
                    </a:p>
                  </a:txBody>
                  <a:tcPr/>
                </a:tc>
                <a:tc>
                  <a:txBody>
                    <a:bodyPr/>
                    <a:lstStyle/>
                    <a:p>
                      <a:pPr algn="ctr"/>
                      <a:r>
                        <a:rPr lang="en-US" sz="1600" smtClean="0"/>
                        <a:t>Conclusion</a:t>
                      </a:r>
                      <a:endParaRPr lang="en-US" sz="1600" dirty="0"/>
                    </a:p>
                  </a:txBody>
                  <a:tcPr/>
                </a:tc>
                <a:tc gridSpan="2">
                  <a:txBody>
                    <a:bodyPr/>
                    <a:lstStyle/>
                    <a:p>
                      <a:pPr algn="ctr"/>
                      <a:r>
                        <a:rPr lang="en-US" sz="1600" dirty="0" smtClean="0"/>
                        <a:t>Strongly Agrees</a:t>
                      </a:r>
                      <a:endParaRPr lang="en-US" sz="1600" dirty="0"/>
                    </a:p>
                  </a:txBody>
                  <a:tcPr/>
                </a:tc>
                <a:tc hMerge="1">
                  <a:txBody>
                    <a:bodyPr/>
                    <a:lstStyle/>
                    <a:p>
                      <a:pPr algn="ctr"/>
                      <a:endParaRPr lang="en-US" dirty="0"/>
                    </a:p>
                  </a:txBody>
                  <a:tcPr/>
                </a:tc>
              </a:tr>
            </a:tbl>
          </a:graphicData>
        </a:graphic>
      </p:graphicFrame>
      <p:sp>
        <p:nvSpPr>
          <p:cNvPr id="5" name="TextBox 4"/>
          <p:cNvSpPr txBox="1"/>
          <p:nvPr/>
        </p:nvSpPr>
        <p:spPr>
          <a:xfrm>
            <a:off x="533400" y="1447800"/>
            <a:ext cx="4826962" cy="369332"/>
          </a:xfrm>
          <a:prstGeom prst="rect">
            <a:avLst/>
          </a:prstGeom>
          <a:noFill/>
        </p:spPr>
        <p:txBody>
          <a:bodyPr wrap="none" rtlCol="0">
            <a:spAutoFit/>
          </a:bodyPr>
          <a:lstStyle/>
          <a:p>
            <a:r>
              <a:rPr lang="en-US" dirty="0" smtClean="0"/>
              <a:t>Learning Evaluation using </a:t>
            </a:r>
            <a:r>
              <a:rPr lang="en-US" dirty="0"/>
              <a:t>Random Question </a:t>
            </a:r>
          </a:p>
        </p:txBody>
      </p:sp>
    </p:spTree>
    <p:extLst>
      <p:ext uri="{BB962C8B-B14F-4D97-AF65-F5344CB8AC3E}">
        <p14:creationId xmlns:p14="http://schemas.microsoft.com/office/powerpoint/2010/main" val="3687712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Conclusion</a:t>
            </a:r>
            <a:endParaRPr lang="en-US" dirty="0"/>
          </a:p>
        </p:txBody>
      </p:sp>
      <p:sp>
        <p:nvSpPr>
          <p:cNvPr id="2" name="AutoShape 2" descr="Image of Sala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p:cNvSpPr>
            <a:spLocks noGrp="1"/>
          </p:cNvSpPr>
          <p:nvPr>
            <p:ph idx="1"/>
          </p:nvPr>
        </p:nvSpPr>
        <p:spPr>
          <a:xfrm>
            <a:off x="457200" y="1524000"/>
            <a:ext cx="8229600" cy="4953000"/>
          </a:xfrm>
        </p:spPr>
        <p:txBody>
          <a:bodyPr/>
          <a:lstStyle/>
          <a:p>
            <a:r>
              <a:rPr lang="en-US" dirty="0"/>
              <a:t>A game-based method using a computer can be used as one of the alternatives for learning evaluation because it has several advantages : </a:t>
            </a:r>
            <a:endParaRPr lang="en-US" dirty="0" smtClean="0"/>
          </a:p>
          <a:p>
            <a:pPr lvl="0"/>
            <a:r>
              <a:rPr lang="en-US" dirty="0" smtClean="0"/>
              <a:t>Participants </a:t>
            </a:r>
            <a:r>
              <a:rPr lang="en-US" dirty="0"/>
              <a:t>feel enjoy using game-based learning </a:t>
            </a:r>
            <a:r>
              <a:rPr lang="en-US" dirty="0" smtClean="0"/>
              <a:t>evaluation (reducing stress)</a:t>
            </a:r>
            <a:endParaRPr lang="en-US" dirty="0"/>
          </a:p>
          <a:p>
            <a:pPr lvl="0"/>
            <a:r>
              <a:rPr lang="en-US" dirty="0"/>
              <a:t>Can help lecturer to check the score of </a:t>
            </a:r>
            <a:r>
              <a:rPr lang="en-US" dirty="0" smtClean="0"/>
              <a:t>students (</a:t>
            </a:r>
            <a:r>
              <a:rPr lang="en-US" dirty="0" err="1" smtClean="0"/>
              <a:t>immidiately</a:t>
            </a:r>
            <a:r>
              <a:rPr lang="en-US" dirty="0" smtClean="0"/>
              <a:t> known)</a:t>
            </a:r>
            <a:endParaRPr lang="en-US" dirty="0"/>
          </a:p>
          <a:p>
            <a:pPr lvl="0"/>
            <a:r>
              <a:rPr lang="en-US" dirty="0" smtClean="0"/>
              <a:t>Reducing costs to </a:t>
            </a:r>
            <a:r>
              <a:rPr lang="en-US" dirty="0"/>
              <a:t>print question and answer </a:t>
            </a:r>
            <a:r>
              <a:rPr lang="en-US" dirty="0" smtClean="0"/>
              <a:t>sheet</a:t>
            </a:r>
            <a:endParaRPr lang="en-US" dirty="0"/>
          </a:p>
          <a:p>
            <a:pPr lvl="0"/>
            <a:r>
              <a:rPr lang="en-US" dirty="0" smtClean="0"/>
              <a:t>Give the </a:t>
            </a:r>
            <a:r>
              <a:rPr lang="en-US" dirty="0"/>
              <a:t>participants maximum achievement</a:t>
            </a:r>
          </a:p>
        </p:txBody>
      </p:sp>
    </p:spTree>
    <p:extLst>
      <p:ext uri="{BB962C8B-B14F-4D97-AF65-F5344CB8AC3E}">
        <p14:creationId xmlns:p14="http://schemas.microsoft.com/office/powerpoint/2010/main" val="726554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19800"/>
          </a:xfrm>
        </p:spPr>
        <p:txBody>
          <a:bodyPr>
            <a:noAutofit/>
          </a:bodyPr>
          <a:lstStyle/>
          <a:p>
            <a:pPr algn="ctr"/>
            <a:r>
              <a:rPr lang="en-US" sz="2400" dirty="0" err="1" smtClean="0"/>
              <a:t>Terima</a:t>
            </a:r>
            <a:r>
              <a:rPr lang="en-US" sz="2400" dirty="0" smtClean="0"/>
              <a:t> </a:t>
            </a:r>
            <a:r>
              <a:rPr lang="en-US" sz="2400" dirty="0" err="1" smtClean="0"/>
              <a:t>Kasih</a:t>
            </a:r>
            <a:r>
              <a:rPr lang="en-US" sz="2400" dirty="0" smtClean="0"/>
              <a:t/>
            </a:r>
            <a:br>
              <a:rPr lang="en-US" sz="2400" dirty="0" smtClean="0"/>
            </a:br>
            <a:r>
              <a:rPr lang="en-US" sz="2400" dirty="0" err="1" smtClean="0"/>
              <a:t>Matur</a:t>
            </a:r>
            <a:r>
              <a:rPr lang="en-US" sz="2400" dirty="0" smtClean="0"/>
              <a:t> </a:t>
            </a:r>
            <a:r>
              <a:rPr lang="en-US" sz="2400" dirty="0" err="1" smtClean="0"/>
              <a:t>Nuwun</a:t>
            </a:r>
            <a:r>
              <a:rPr lang="en-US" sz="2400" dirty="0" smtClean="0"/>
              <a:t/>
            </a:r>
            <a:br>
              <a:rPr lang="en-US" sz="2400" dirty="0" smtClean="0"/>
            </a:br>
            <a:r>
              <a:rPr lang="en-US" sz="2400" dirty="0" err="1" smtClean="0"/>
              <a:t>Hatur</a:t>
            </a:r>
            <a:r>
              <a:rPr lang="en-US" sz="2400" dirty="0" smtClean="0"/>
              <a:t> </a:t>
            </a:r>
            <a:r>
              <a:rPr lang="en-US" sz="2400" dirty="0" err="1" smtClean="0"/>
              <a:t>Nuhun</a:t>
            </a:r>
            <a:r>
              <a:rPr lang="en-US" sz="2400" dirty="0" smtClean="0"/>
              <a:t/>
            </a:r>
            <a:br>
              <a:rPr lang="en-US" sz="2400" dirty="0" smtClean="0"/>
            </a:br>
            <a:r>
              <a:rPr lang="en-US" sz="2400" dirty="0"/>
              <a:t>Thank You</a:t>
            </a:r>
            <a:r>
              <a:rPr lang="en-US" sz="2400" dirty="0" smtClean="0"/>
              <a:t/>
            </a:r>
            <a:br>
              <a:rPr lang="en-US" sz="2400" dirty="0" smtClean="0"/>
            </a:br>
            <a:r>
              <a:rPr lang="en-US" sz="2400" dirty="0" err="1" smtClean="0"/>
              <a:t>Shukraan</a:t>
            </a:r>
            <a:r>
              <a:rPr lang="en-US" sz="2400" dirty="0" smtClean="0"/>
              <a:t> </a:t>
            </a:r>
            <a:r>
              <a:rPr lang="en-US" sz="2400" dirty="0" err="1" smtClean="0"/>
              <a:t>Lak</a:t>
            </a:r>
            <a:r>
              <a:rPr lang="en-US" sz="2400" dirty="0" smtClean="0"/>
              <a:t/>
            </a:r>
            <a:br>
              <a:rPr lang="en-US" sz="2400" dirty="0" smtClean="0"/>
            </a:br>
            <a:r>
              <a:rPr lang="en-US" sz="2400" dirty="0" err="1" smtClean="0"/>
              <a:t>Danke</a:t>
            </a:r>
            <a:r>
              <a:rPr lang="en-US" sz="2400" dirty="0" smtClean="0"/>
              <a:t/>
            </a:r>
            <a:br>
              <a:rPr lang="en-US" sz="2400" dirty="0" smtClean="0"/>
            </a:br>
            <a:r>
              <a:rPr lang="en-US" sz="2400" dirty="0" err="1" smtClean="0"/>
              <a:t>XieXie</a:t>
            </a:r>
            <a:r>
              <a:rPr lang="en-US" sz="2400" dirty="0" smtClean="0"/>
              <a:t/>
            </a:r>
            <a:br>
              <a:rPr lang="en-US" sz="2400" dirty="0" smtClean="0"/>
            </a:br>
            <a:r>
              <a:rPr lang="en-US" sz="2400" dirty="0" err="1" smtClean="0"/>
              <a:t>Dhanyavaad</a:t>
            </a:r>
            <a:r>
              <a:rPr lang="en-US" sz="2400" dirty="0" smtClean="0"/>
              <a:t/>
            </a:r>
            <a:br>
              <a:rPr lang="en-US" sz="2400" dirty="0" smtClean="0"/>
            </a:br>
            <a:r>
              <a:rPr lang="en-US" sz="2400" dirty="0" smtClean="0"/>
              <a:t>Arigato</a:t>
            </a:r>
            <a:br>
              <a:rPr lang="en-US" sz="2400" dirty="0" smtClean="0"/>
            </a:br>
            <a:r>
              <a:rPr lang="en-US" sz="2400" dirty="0" err="1" smtClean="0"/>
              <a:t>Bedankt</a:t>
            </a:r>
            <a:r>
              <a:rPr lang="en-US" sz="2400" dirty="0" smtClean="0"/>
              <a:t/>
            </a:r>
            <a:br>
              <a:rPr lang="en-US" sz="2400" dirty="0" smtClean="0"/>
            </a:br>
            <a:r>
              <a:rPr lang="en-US" sz="2400" dirty="0" smtClean="0"/>
              <a:t>Grazie</a:t>
            </a:r>
            <a:br>
              <a:rPr lang="en-US" sz="2400" dirty="0" smtClean="0"/>
            </a:br>
            <a:r>
              <a:rPr lang="en-US" sz="2400" dirty="0" err="1" smtClean="0"/>
              <a:t>Gomawo</a:t>
            </a:r>
            <a:r>
              <a:rPr lang="en-US" sz="2400" dirty="0" smtClean="0"/>
              <a:t/>
            </a:r>
            <a:br>
              <a:rPr lang="en-US" sz="2400" dirty="0" smtClean="0"/>
            </a:br>
            <a:r>
              <a:rPr lang="en-US" sz="2400" dirty="0" smtClean="0"/>
              <a:t>Merci</a:t>
            </a:r>
            <a:br>
              <a:rPr lang="en-US" sz="2400" dirty="0" smtClean="0"/>
            </a:br>
            <a:r>
              <a:rPr lang="en-US" sz="2400" dirty="0" err="1" smtClean="0"/>
              <a:t>Blagodaryu</a:t>
            </a:r>
            <a:r>
              <a:rPr lang="en-US" sz="2400" smtClean="0"/>
              <a:t> Vas</a:t>
            </a:r>
            <a:r>
              <a:rPr lang="en-US" sz="2400" dirty="0" smtClean="0"/>
              <a:t/>
            </a:r>
            <a:br>
              <a:rPr lang="en-US" sz="2400" dirty="0" smtClean="0"/>
            </a:br>
            <a:r>
              <a:rPr lang="en-US" sz="2400" dirty="0" smtClean="0"/>
              <a:t>Gracias</a:t>
            </a:r>
            <a:br>
              <a:rPr lang="en-US" sz="2400" dirty="0" smtClean="0"/>
            </a:br>
            <a:endParaRPr lang="en-US" sz="2400" dirty="0"/>
          </a:p>
        </p:txBody>
      </p:sp>
    </p:spTree>
    <p:extLst>
      <p:ext uri="{BB962C8B-B14F-4D97-AF65-F5344CB8AC3E}">
        <p14:creationId xmlns:p14="http://schemas.microsoft.com/office/powerpoint/2010/main" val="2901339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33400"/>
            <a:ext cx="6781800" cy="990600"/>
          </a:xfrm>
        </p:spPr>
        <p:txBody>
          <a:bodyPr/>
          <a:lstStyle/>
          <a:p>
            <a:r>
              <a:rPr lang="en-US" dirty="0" smtClean="0"/>
              <a:t>B. Boundaries</a:t>
            </a:r>
            <a:endParaRPr lang="en-US" dirty="0"/>
          </a:p>
        </p:txBody>
      </p:sp>
      <p:sp>
        <p:nvSpPr>
          <p:cNvPr id="3" name="Content Placeholder 2"/>
          <p:cNvSpPr>
            <a:spLocks noGrp="1"/>
          </p:cNvSpPr>
          <p:nvPr>
            <p:ph idx="1"/>
          </p:nvPr>
        </p:nvSpPr>
        <p:spPr/>
        <p:txBody>
          <a:bodyPr>
            <a:normAutofit/>
          </a:bodyPr>
          <a:lstStyle/>
          <a:p>
            <a:pPr lvl="0"/>
            <a:r>
              <a:rPr lang="en-US" dirty="0"/>
              <a:t>The Game plays when the player clicks the start button.</a:t>
            </a:r>
          </a:p>
          <a:p>
            <a:pPr lvl="0"/>
            <a:r>
              <a:rPr lang="en-US" dirty="0"/>
              <a:t>The board game consisting of 10 lives between player and computer that must be finished by the </a:t>
            </a:r>
            <a:r>
              <a:rPr lang="en-US" dirty="0" smtClean="0"/>
              <a:t>player with </a:t>
            </a:r>
            <a:r>
              <a:rPr lang="en-US" dirty="0"/>
              <a:t>answering the </a:t>
            </a:r>
            <a:r>
              <a:rPr lang="en-US" dirty="0" smtClean="0"/>
              <a:t>questions.</a:t>
            </a:r>
            <a:endParaRPr lang="en-US" dirty="0"/>
          </a:p>
          <a:p>
            <a:r>
              <a:rPr lang="en-US" dirty="0"/>
              <a:t>Scoring based on the quality of answers</a:t>
            </a:r>
            <a:r>
              <a:rPr lang="en-US" dirty="0" smtClean="0"/>
              <a:t>.</a:t>
            </a:r>
            <a:endParaRPr lang="en-US" dirty="0"/>
          </a:p>
        </p:txBody>
      </p:sp>
      <p:pic>
        <p:nvPicPr>
          <p:cNvPr id="5"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6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09-57-51-Logo-its-biru-transparan - Cop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C. </a:t>
            </a:r>
            <a:r>
              <a:rPr lang="en-US" dirty="0"/>
              <a:t>Rule for </a:t>
            </a:r>
            <a:r>
              <a:rPr lang="en-US" dirty="0" smtClean="0"/>
              <a:t>Interaction</a:t>
            </a:r>
            <a:endParaRPr lang="en-US"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203022128"/>
              </p:ext>
            </p:extLst>
          </p:nvPr>
        </p:nvGraphicFramePr>
        <p:xfrm>
          <a:off x="2590800" y="1371599"/>
          <a:ext cx="3657600" cy="5235159"/>
        </p:xfrm>
        <a:graphic>
          <a:graphicData uri="http://schemas.openxmlformats.org/presentationml/2006/ole">
            <mc:AlternateContent xmlns:mc="http://schemas.openxmlformats.org/markup-compatibility/2006">
              <mc:Choice xmlns:v="urn:schemas-microsoft-com:vml" Requires="v">
                <p:oleObj spid="_x0000_s1052" name="Visio" r:id="rId4" imgW="2982037" imgH="4264141" progId="Visio.Drawing.11">
                  <p:embed/>
                </p:oleObj>
              </mc:Choice>
              <mc:Fallback>
                <p:oleObj name="Visio" r:id="rId4" imgW="2982037" imgH="426414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371599"/>
                        <a:ext cx="3657600" cy="5235159"/>
                      </a:xfrm>
                      <a:prstGeom prst="rect">
                        <a:avLst/>
                      </a:prstGeom>
                      <a:noFill/>
                    </p:spPr>
                  </p:pic>
                </p:oleObj>
              </mc:Fallback>
            </mc:AlternateContent>
          </a:graphicData>
        </a:graphic>
      </p:graphicFrame>
    </p:spTree>
    <p:extLst>
      <p:ext uri="{BB962C8B-B14F-4D97-AF65-F5344CB8AC3E}">
        <p14:creationId xmlns:p14="http://schemas.microsoft.com/office/powerpoint/2010/main" val="367613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29200"/>
            <a:ext cx="8229600" cy="1447800"/>
          </a:xfrm>
        </p:spPr>
        <p:txBody>
          <a:bodyPr>
            <a:normAutofit lnSpcReduction="10000"/>
          </a:bodyPr>
          <a:lstStyle/>
          <a:p>
            <a:pPr lvl="0"/>
            <a:r>
              <a:rPr lang="en-US" dirty="0"/>
              <a:t>The first step to start the game, the player must fill the login page by typing the student ID and password. If the Student ID and password entered correctly, the player will be directed to the Material </a:t>
            </a:r>
            <a:r>
              <a:rPr lang="en-US" dirty="0" smtClean="0"/>
              <a:t>map</a:t>
            </a:r>
            <a:r>
              <a:rPr lang="en-US" dirty="0"/>
              <a:t>.</a:t>
            </a:r>
          </a:p>
        </p:txBody>
      </p:sp>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C. </a:t>
            </a:r>
            <a:r>
              <a:rPr lang="en-US" dirty="0"/>
              <a:t>Rule for </a:t>
            </a:r>
            <a:r>
              <a:rPr lang="en-US" dirty="0" smtClean="0"/>
              <a:t>Interaction (Cont.)</a:t>
            </a:r>
            <a:endParaRPr lang="en-US" dirty="0"/>
          </a:p>
        </p:txBody>
      </p:sp>
      <p:pic>
        <p:nvPicPr>
          <p:cNvPr id="7" name="Picture 6"/>
          <p:cNvPicPr/>
          <p:nvPr/>
        </p:nvPicPr>
        <p:blipFill>
          <a:blip r:embed="rId3"/>
          <a:stretch>
            <a:fillRect/>
          </a:stretch>
        </p:blipFill>
        <p:spPr>
          <a:xfrm>
            <a:off x="2895600" y="1524000"/>
            <a:ext cx="3581400" cy="3505200"/>
          </a:xfrm>
          <a:prstGeom prst="rect">
            <a:avLst/>
          </a:prstGeom>
        </p:spPr>
      </p:pic>
    </p:spTree>
    <p:extLst>
      <p:ext uri="{BB962C8B-B14F-4D97-AF65-F5344CB8AC3E}">
        <p14:creationId xmlns:p14="http://schemas.microsoft.com/office/powerpoint/2010/main" val="178340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29200"/>
            <a:ext cx="8229600" cy="1447800"/>
          </a:xfrm>
        </p:spPr>
        <p:txBody>
          <a:bodyPr>
            <a:normAutofit/>
          </a:bodyPr>
          <a:lstStyle/>
          <a:p>
            <a:pPr lvl="0"/>
            <a:r>
              <a:rPr lang="en-US" dirty="0"/>
              <a:t>The map consists of 3 material (picture, function, and principle) that player must complete. The player can play the game with press the start button</a:t>
            </a:r>
            <a:r>
              <a:rPr lang="en-US" dirty="0" smtClean="0"/>
              <a:t>.</a:t>
            </a:r>
            <a:endParaRPr lang="en-US" dirty="0"/>
          </a:p>
        </p:txBody>
      </p:sp>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C. </a:t>
            </a:r>
            <a:r>
              <a:rPr lang="en-US" dirty="0"/>
              <a:t>Rule for </a:t>
            </a:r>
            <a:r>
              <a:rPr lang="en-US" dirty="0" smtClean="0"/>
              <a:t>Interaction (Cont.)</a:t>
            </a:r>
            <a:endParaRPr lang="en-US" dirty="0"/>
          </a:p>
        </p:txBody>
      </p:sp>
      <p:pic>
        <p:nvPicPr>
          <p:cNvPr id="6" name="Picture 5"/>
          <p:cNvPicPr/>
          <p:nvPr/>
        </p:nvPicPr>
        <p:blipFill rotWithShape="1">
          <a:blip r:embed="rId3"/>
          <a:srcRect l="8013"/>
          <a:stretch/>
        </p:blipFill>
        <p:spPr bwMode="auto">
          <a:xfrm>
            <a:off x="2857500" y="1509486"/>
            <a:ext cx="3390900" cy="34435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2646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29200"/>
            <a:ext cx="8229600" cy="1447800"/>
          </a:xfrm>
        </p:spPr>
        <p:txBody>
          <a:bodyPr>
            <a:normAutofit/>
          </a:bodyPr>
          <a:lstStyle/>
          <a:p>
            <a:pPr lvl="0"/>
            <a:r>
              <a:rPr lang="en-US" dirty="0"/>
              <a:t>The game board. Player and computer have 10 lives. Choose the answer to the next question</a:t>
            </a:r>
            <a:r>
              <a:rPr lang="en-US" dirty="0" smtClean="0"/>
              <a:t>.</a:t>
            </a:r>
            <a:endParaRPr lang="en-US" dirty="0"/>
          </a:p>
        </p:txBody>
      </p:sp>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C. </a:t>
            </a:r>
            <a:r>
              <a:rPr lang="en-US" dirty="0"/>
              <a:t>Rule for </a:t>
            </a:r>
            <a:r>
              <a:rPr lang="en-US" dirty="0" smtClean="0"/>
              <a:t>Interaction (Cont.)</a:t>
            </a:r>
            <a:endParaRPr lang="en-US" dirty="0"/>
          </a:p>
        </p:txBody>
      </p:sp>
      <p:pic>
        <p:nvPicPr>
          <p:cNvPr id="7" name="Picture 6"/>
          <p:cNvPicPr/>
          <p:nvPr/>
        </p:nvPicPr>
        <p:blipFill>
          <a:blip r:embed="rId3"/>
          <a:stretch>
            <a:fillRect/>
          </a:stretch>
        </p:blipFill>
        <p:spPr>
          <a:xfrm>
            <a:off x="2514600" y="1524000"/>
            <a:ext cx="3657600" cy="3505200"/>
          </a:xfrm>
          <a:prstGeom prst="rect">
            <a:avLst/>
          </a:prstGeom>
        </p:spPr>
      </p:pic>
    </p:spTree>
    <p:extLst>
      <p:ext uri="{BB962C8B-B14F-4D97-AF65-F5344CB8AC3E}">
        <p14:creationId xmlns:p14="http://schemas.microsoft.com/office/powerpoint/2010/main" val="69125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29200"/>
            <a:ext cx="8229600" cy="1447800"/>
          </a:xfrm>
        </p:spPr>
        <p:txBody>
          <a:bodyPr>
            <a:normAutofit/>
          </a:bodyPr>
          <a:lstStyle/>
          <a:p>
            <a:pPr lvl="0"/>
            <a:r>
              <a:rPr lang="en-US" dirty="0"/>
              <a:t>The player can start the game by answering the random picture that appears. The player must choose 1 answer from the options button</a:t>
            </a:r>
            <a:r>
              <a:rPr lang="en-US" dirty="0" smtClean="0"/>
              <a:t>.</a:t>
            </a:r>
            <a:endParaRPr lang="en-US" dirty="0"/>
          </a:p>
        </p:txBody>
      </p:sp>
      <p:pic>
        <p:nvPicPr>
          <p:cNvPr id="8"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1905000" y="5334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C. </a:t>
            </a:r>
            <a:r>
              <a:rPr lang="en-US" dirty="0"/>
              <a:t>Rule for </a:t>
            </a:r>
            <a:r>
              <a:rPr lang="en-US" dirty="0" smtClean="0"/>
              <a:t>Interaction (Cont.)</a:t>
            </a:r>
            <a:endParaRPr lang="en-US" dirty="0"/>
          </a:p>
        </p:txBody>
      </p:sp>
      <p:pic>
        <p:nvPicPr>
          <p:cNvPr id="6" name="Picture 5"/>
          <p:cNvPicPr/>
          <p:nvPr/>
        </p:nvPicPr>
        <p:blipFill rotWithShape="1">
          <a:blip r:embed="rId3"/>
          <a:srcRect l="17037" t="33392" r="16296" b="3897"/>
          <a:stretch/>
        </p:blipFill>
        <p:spPr bwMode="auto">
          <a:xfrm>
            <a:off x="2514600" y="1524000"/>
            <a:ext cx="3505200" cy="3352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8414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714</TotalTime>
  <Words>1179</Words>
  <Application>Microsoft Office PowerPoint</Application>
  <PresentationFormat>On-screen Show (4:3)</PresentationFormat>
  <Paragraphs>276</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Clarity</vt:lpstr>
      <vt:lpstr>Visio</vt:lpstr>
      <vt:lpstr>FINAL PROJECT Instrumentasi</vt:lpstr>
      <vt:lpstr>Basic Componen - Game Space - Boundaries - Rule of Interaction - Artifacts - Goal</vt:lpstr>
      <vt:lpstr>A. Game Space</vt:lpstr>
      <vt:lpstr>B. Boundaries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Gameplay - Game’s Rules - Plot  - Objectives - Challenges - Game Mechanics</vt:lpstr>
      <vt:lpstr>PowerPoint Presentation</vt:lpstr>
      <vt:lpstr>PowerPoint Presentation</vt:lpstr>
      <vt:lpstr>PowerPoint Presentation</vt:lpstr>
      <vt:lpstr>PowerPoint Presentation</vt:lpstr>
      <vt:lpstr>Implementation and Testing - Participants - Testing Method  - Evaluation Models</vt:lpstr>
      <vt:lpstr>PowerPoint Presentation</vt:lpstr>
      <vt:lpstr>PowerPoint Presentation</vt:lpstr>
      <vt:lpstr>PowerPoint Presentation</vt:lpstr>
      <vt:lpstr>PowerPoint Presentation</vt:lpstr>
      <vt:lpstr>PowerPoint Presentation</vt:lpstr>
      <vt:lpstr>PowerPoint Presentation</vt:lpstr>
      <vt:lpstr>Result and Evaluation - Result -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 Kasih Matur Nuwun Hatur Nuhun Thank You Shukraan Lak Danke XieXie Dhanyavaad Arigato Bedankt Grazie Gomawo Merci Blagodaryu Vas Gracias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7</dc:creator>
  <cp:lastModifiedBy>WINDOWS 7</cp:lastModifiedBy>
  <cp:revision>87</cp:revision>
  <dcterms:created xsi:type="dcterms:W3CDTF">2018-11-30T10:30:08Z</dcterms:created>
  <dcterms:modified xsi:type="dcterms:W3CDTF">2019-05-22T07:45:41Z</dcterms:modified>
</cp:coreProperties>
</file>