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1: Divisibility and Congruence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55600"/>
            <a:ext cx="8452485" cy="1325880"/>
          </a:xfrm>
        </p:spPr>
        <p:txBody>
          <a:bodyPr/>
          <a:p>
            <a:r>
              <a:rPr lang="en-US"/>
              <a:t>1.Divisibility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  <p:custDataLst>
                  <p:tags r:id="rId1"/>
                </p:custDataLst>
              </p:nvPr>
            </p:nvSpPr>
            <p:spPr>
              <a:xfrm>
                <a:off x="840105" y="1581150"/>
                <a:ext cx="8451850" cy="4608830"/>
              </a:xfrm>
            </p:spPr>
            <p:txBody>
              <a:bodyPr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,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|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⟺ ∃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𝑘𝑎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|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|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14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  <p:custDataLst>
                  <p:tags r:id="rId2"/>
                </p:custDataLst>
              </p:nvPr>
            </p:nvSpPr>
            <p:spPr>
              <a:xfrm>
                <a:off x="840105" y="1581150"/>
                <a:ext cx="8451850" cy="460883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9292590" y="355600"/>
            <a:ext cx="2580640" cy="431800"/>
          </a:xfrm>
        </p:spPr>
        <p:txBody>
          <a:bodyPr>
            <a:normAutofit fontScale="80000"/>
          </a:bodyPr>
          <a:p>
            <a:r>
              <a:rPr lang="en-US"/>
              <a:t>Words and Expressions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9292590" y="786765"/>
            <a:ext cx="2580640" cy="5403215"/>
          </a:xfrm>
        </p:spPr>
        <p:txBody>
          <a:bodyPr/>
          <a:p>
            <a:pPr marL="0" indent="0">
              <a:buNone/>
            </a:pPr>
            <a:r>
              <a:rPr lang="en-US" sz="2000"/>
              <a:t>suppose that </a:t>
            </a:r>
            <a:r>
              <a:rPr lang="zh-CN" sz="2000"/>
              <a:t>假设</a:t>
            </a:r>
            <a:endParaRPr lang="zh-CN" sz="2000"/>
          </a:p>
          <a:p>
            <a:pPr marL="0" indent="0">
              <a:buNone/>
            </a:pPr>
            <a:r>
              <a:rPr lang="en-US" sz="2000"/>
              <a:t>integer n. </a:t>
            </a:r>
            <a:r>
              <a:rPr lang="zh-CN" sz="2000"/>
              <a:t>整数</a:t>
            </a:r>
            <a:endParaRPr lang="zh-CN" sz="2000"/>
          </a:p>
          <a:p>
            <a:pPr marL="0" indent="0">
              <a:buNone/>
            </a:pPr>
            <a:r>
              <a:rPr lang="en-US" altLang="zh-CN" sz="2000"/>
              <a:t>divide v. </a:t>
            </a:r>
            <a:r>
              <a:rPr lang="zh-CN" altLang="zh-CN" sz="2000"/>
              <a:t>整除</a:t>
            </a:r>
            <a:endParaRPr lang="zh-CN" sz="2000"/>
          </a:p>
          <a:p>
            <a:pPr marL="0" indent="0">
              <a:buNone/>
            </a:pPr>
            <a:endParaRPr lang="en-US" altLang="zh-CN" sz="200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0105" y="355600"/>
            <a:ext cx="8452485" cy="1325880"/>
          </a:xfrm>
        </p:spPr>
        <p:txBody>
          <a:bodyPr/>
          <a:p>
            <a:r>
              <a:rPr lang="en-US"/>
              <a:t>2.Congruence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40105" y="1581150"/>
                <a:ext cx="8451850" cy="2338705"/>
              </a:xfrm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 baseline="-25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⟺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|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0105" y="1581150"/>
                <a:ext cx="8451850" cy="23387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13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>
          <a:xfrm>
            <a:off x="9292590" y="355600"/>
            <a:ext cx="2580640" cy="431800"/>
          </a:xfrm>
        </p:spPr>
        <p:txBody>
          <a:bodyPr>
            <a:normAutofit fontScale="80000"/>
          </a:bodyPr>
          <a:p>
            <a:r>
              <a:rPr lang="en-US"/>
              <a:t>Words and Expressions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292590" y="786765"/>
            <a:ext cx="2580640" cy="540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be congruent to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/>
              <a:t>同余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mod (modulo)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/>
              <a:t>模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bracket  n. </a:t>
            </a:r>
            <a:r>
              <a:rPr lang="zh-CN" altLang="en-US" sz="2000"/>
              <a:t>括号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remainder 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/>
              <a:t>n. </a:t>
            </a:r>
            <a:r>
              <a:rPr lang="zh-CN" altLang="zh-CN" sz="2000"/>
              <a:t>余数</a:t>
            </a:r>
            <a:endParaRPr lang="zh-CN" altLang="zh-CN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le 1"/>
              <p:cNvSpPr>
                <a:spLocks noGrp="1"/>
              </p:cNvSpPr>
              <p:nvPr/>
            </p:nvSpPr>
            <p:spPr>
              <a:xfrm>
                <a:off x="840105" y="4275455"/>
                <a:ext cx="3493135" cy="17176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ea typeface="+mn-ea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×(−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sz="2800"/>
              </a:p>
            </p:txBody>
          </p:sp>
        </mc:Choice>
        <mc:Fallback>
          <p:sp>
            <p:nvSpPr>
              <p:cNvPr id="16" name="Tit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" y="4275455"/>
                <a:ext cx="3493135" cy="171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0105" y="355600"/>
            <a:ext cx="8452485" cy="1325880"/>
          </a:xfrm>
        </p:spPr>
        <p:txBody>
          <a:bodyPr/>
          <a:p>
            <a:r>
              <a:rPr lang="en-US"/>
              <a:t>2.Congruence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  <p:custDataLst>
                  <p:tags r:id="rId2"/>
                </p:custDataLst>
              </p:nvPr>
            </p:nvSpPr>
            <p:spPr>
              <a:xfrm>
                <a:off x="840105" y="1581150"/>
                <a:ext cx="10749915" cy="4412615"/>
              </a:xfrm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 baseline="-25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i="1" baseline="-25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457200">
                  <a:buNone/>
                </a:pPr>
                <a:endParaRPr lang="en-US"/>
              </a:p>
            </p:txBody>
          </p:sp>
        </mc:Choice>
        <mc:Fallback>
          <p:sp>
            <p:nvSpPr>
              <p:cNvPr id="1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  <p:custDataLst>
                  <p:tags r:id="rId3"/>
                </p:custDataLst>
              </p:nvPr>
            </p:nvSpPr>
            <p:spPr>
              <a:xfrm>
                <a:off x="840105" y="1581150"/>
                <a:ext cx="10749915" cy="4412615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114300" imgH="215900" progId="Equation.KSEE3">
                  <p:embed/>
                </p:oleObj>
              </mc:Choice>
              <mc:Fallback>
                <p:oleObj name="" r:id="rId6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40105" y="4537075"/>
                <a:ext cx="10749915" cy="1736725"/>
              </a:xfrm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∈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 baseline="-25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),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457200">
                  <a:buNone/>
                </a:pPr>
                <a:endParaRPr lang="en-US"/>
              </a:p>
            </p:txBody>
          </p:sp>
        </mc:Choice>
        <mc:Fallback>
          <p:sp>
            <p:nvSpPr>
              <p:cNvPr id="1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0105" y="4537075"/>
                <a:ext cx="10749915" cy="1736725"/>
              </a:xfrm>
              <a:blipFill rotWithShape="1">
                <a:blip r:embed="rId1"/>
                <a:stretch>
                  <a:fillRect b="-20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14300" imgH="215900" progId="Equation.KSEE3">
                  <p:embed/>
                </p:oleObj>
              </mc:Choice>
              <mc:Fallback>
                <p:oleObj name="" r:id="rId3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/>
        </p:nvSpPr>
        <p:spPr>
          <a:xfrm>
            <a:off x="840105" y="365125"/>
            <a:ext cx="10414000" cy="495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Question 1: If it’s Wednesday today, What day is it after 13</a:t>
            </a:r>
            <a:r>
              <a:rPr lang="en-US" altLang="zh-CN" baseline="30000"/>
              <a:t>2000 </a:t>
            </a:r>
            <a:r>
              <a:rPr lang="en-US" altLang="zh-CN"/>
              <a:t>days?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2"/>
              <p:cNvSpPr>
                <a:spLocks noGrp="1"/>
              </p:cNvSpPr>
              <p:nvPr/>
            </p:nvSpPr>
            <p:spPr>
              <a:xfrm>
                <a:off x="840105" y="1377315"/>
                <a:ext cx="10749915" cy="249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buNone/>
                </a:pPr>
                <a:r>
                  <a:rPr lang="en-US"/>
                  <a:t>Solution.</a:t>
                </a:r>
                <a:endParaRPr lang="en-US"/>
              </a:p>
              <a:p>
                <a:pPr marL="0" indent="0" fontAlgn="auto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13</m:t>
                      </m:r>
                      <m:r>
                        <a:rPr lang="en-US" i="1" baseline="30000">
                          <a:latin typeface="Cambria Math" panose="02040503050406030204" charset="0"/>
                          <a:cs typeface="Cambria Math" panose="02040503050406030204" charset="0"/>
                        </a:rPr>
                        <m:t>2000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≡(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 baseline="300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2000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 fontAlgn="auto">
                  <a:buNone/>
                </a:pPr>
                <a:r>
                  <a:rPr lang="en-US"/>
                  <a:t>So it is Thursday after </a:t>
                </a:r>
                <a:r>
                  <a:rPr lang="en-US" altLang="zh-CN">
                    <a:sym typeface="+mn-ea"/>
                  </a:rPr>
                  <a:t>13</a:t>
                </a:r>
                <a:r>
                  <a:rPr lang="en-US" altLang="zh-CN" baseline="30000">
                    <a:sym typeface="+mn-ea"/>
                  </a:rPr>
                  <a:t>2000 </a:t>
                </a:r>
                <a:r>
                  <a:rPr lang="en-US" altLang="zh-CN">
                    <a:sym typeface="+mn-ea"/>
                  </a:rPr>
                  <a:t>days.</a:t>
                </a:r>
                <a:endParaRPr lang="en-US" altLang="zh-CN">
                  <a:sym typeface="+mn-ea"/>
                </a:endParaRPr>
              </a:p>
              <a:p>
                <a:pPr marL="0" indent="0" fontAlgn="auto">
                  <a:buNone/>
                </a:pPr>
                <a:endParaRPr 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fontAlgn="auto">
                  <a:buNone/>
                </a:pPr>
                <a:endParaRPr 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" y="1377315"/>
                <a:ext cx="10749915" cy="2492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  <p:bldP spid="1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0105" y="355600"/>
            <a:ext cx="8452485" cy="568960"/>
          </a:xfrm>
        </p:spPr>
        <p:txBody>
          <a:bodyPr>
            <a:normAutofit fontScale="90000"/>
          </a:bodyPr>
          <a:p>
            <a:r>
              <a:rPr lang="en-US"/>
              <a:t>Exercise 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>
          <a:xfrm>
            <a:off x="9292590" y="355600"/>
            <a:ext cx="2580640" cy="431800"/>
          </a:xfrm>
        </p:spPr>
        <p:txBody>
          <a:bodyPr>
            <a:normAutofit fontScale="80000"/>
          </a:bodyPr>
          <a:p>
            <a:r>
              <a:rPr lang="en-US"/>
              <a:t>Words and Expressions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292590" y="786765"/>
            <a:ext cx="2580640" cy="540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digit  n.</a:t>
            </a:r>
            <a:r>
              <a:rPr lang="zh-CN" altLang="zh-CN" sz="2000"/>
              <a:t>数字</a:t>
            </a:r>
            <a:endParaRPr lang="zh-CN" altLang="zh-CN" sz="2000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14300" imgH="215900" progId="Equation.KSEE3">
                  <p:embed/>
                </p:oleObj>
              </mc:Choice>
              <mc:Fallback>
                <p:oleObj name="" r:id="rId5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2"/>
              <p:cNvSpPr>
                <a:spLocks noGrp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840105" y="1427480"/>
                <a:ext cx="8451850" cy="2338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/>
                  <a:t>, </a:t>
                </a:r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/>
                  <a:t> be the sum of digits of n.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(For example, S(234) = 2 + 3 + 4 = 9)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Proof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)≡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mod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>
                        <a:latin typeface="Cambria Math" panose="02040503050406030204" charset="0"/>
                        <a:cs typeface="Cambria Math" panose="02040503050406030204" charset="0"/>
                      </a:rPr>
                      <m:t>).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840105" y="1427480"/>
                <a:ext cx="8451850" cy="23387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MDk1ZWVlMjExMTBkYjBhZTFmNTU1NzgxY2Y1OGQwZT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Widescreen</PresentationFormat>
  <Paragraphs>72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Cambria Math</vt:lpstr>
      <vt:lpstr>MS Mincho</vt:lpstr>
      <vt:lpstr>Calibri Light</vt:lpstr>
      <vt:lpstr>Calibri</vt:lpstr>
      <vt:lpstr>微软雅黑</vt:lpstr>
      <vt:lpstr>Arial Unicode MS</vt:lpstr>
      <vt:lpstr>Segoe Print</vt:lpstr>
      <vt:lpstr>Office Theme</vt:lpstr>
      <vt:lpstr>Equation.KSEE3</vt:lpstr>
      <vt:lpstr>Equation.KSEE3</vt:lpstr>
      <vt:lpstr>Equation.KSEE3</vt:lpstr>
      <vt:lpstr>Equation.KSEE3</vt:lpstr>
      <vt:lpstr>Number Theory</vt:lpstr>
      <vt:lpstr>1.Divisibility </vt:lpstr>
      <vt:lpstr>2.Congruence </vt:lpstr>
      <vt:lpstr>2.Congruence </vt:lpstr>
      <vt:lpstr>PowerPoint 演示文稿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</dc:title>
  <dc:creator/>
  <cp:lastModifiedBy>宏宇</cp:lastModifiedBy>
  <cp:revision>7</cp:revision>
  <dcterms:created xsi:type="dcterms:W3CDTF">2023-11-19T09:05:00Z</dcterms:created>
  <dcterms:modified xsi:type="dcterms:W3CDTF">2023-11-21T16:10:57Z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207B4935C1C54A0A9316BD4F39F926E7_12</vt:lpwstr>
  </property>
  <property fmtid="{D5CDD505-2E9C-101B-9397-08002B2CF9AE}" pid="3" name="KSOProductBuildVer">
    <vt:lpwstr>2052-12.1.0.15712</vt:lpwstr>
  </property>
</Properties>
</file>