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7" r:id="rId2"/>
    <p:sldId id="258" r:id="rId3"/>
    <p:sldId id="259" r:id="rId4"/>
    <p:sldId id="261" r:id="rId5"/>
    <p:sldId id="263" r:id="rId6"/>
    <p:sldId id="264" r:id="rId7"/>
    <p:sldId id="262"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nsh Chauhan" initials="SC" lastIdx="0" clrIdx="0">
    <p:extLst>
      <p:ext uri="{19B8F6BF-5375-455C-9EA6-DF929625EA0E}">
        <p15:presenceInfo xmlns:p15="http://schemas.microsoft.com/office/powerpoint/2012/main" userId="d80f5d656442c2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311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50" d="100"/>
          <a:sy n="50" d="100"/>
        </p:scale>
        <p:origin x="1171" y="9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ED2FC-DA8B-4EF1-AF91-520E5A4A6BEC}" type="datetimeFigureOut">
              <a:rPr lang="en-IN" smtClean="0"/>
              <a:t>07-07-2024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B53D8-1C2F-4FAE-A0D4-58312C6038F8}" type="slidenum">
              <a:rPr lang="en-IN" smtClean="0"/>
              <a:t>‹#›</a:t>
            </a:fld>
            <a:endParaRPr lang="en-IN" dirty="0"/>
          </a:p>
        </p:txBody>
      </p:sp>
    </p:spTree>
    <p:extLst>
      <p:ext uri="{BB962C8B-B14F-4D97-AF65-F5344CB8AC3E}">
        <p14:creationId xmlns:p14="http://schemas.microsoft.com/office/powerpoint/2010/main" val="3308064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CC65DF6-D893-407B-84D2-A12FB6243BC9}" type="datetimeFigureOut">
              <a:rPr lang="en-IN" smtClean="0"/>
              <a:t>07-07-2024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C4C9A7-1749-4856-91AE-37D217A8ACA2}" type="slidenum">
              <a:rPr lang="en-IN" smtClean="0"/>
              <a:t>‹#›</a:t>
            </a:fld>
            <a:endParaRPr lang="en-IN" dirty="0"/>
          </a:p>
        </p:txBody>
      </p:sp>
    </p:spTree>
    <p:extLst>
      <p:ext uri="{BB962C8B-B14F-4D97-AF65-F5344CB8AC3E}">
        <p14:creationId xmlns:p14="http://schemas.microsoft.com/office/powerpoint/2010/main" val="2862070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C65DF6-D893-407B-84D2-A12FB6243BC9}" type="datetimeFigureOut">
              <a:rPr lang="en-IN" smtClean="0"/>
              <a:t>07-07-2024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C4C9A7-1749-4856-91AE-37D217A8ACA2}" type="slidenum">
              <a:rPr lang="en-IN" smtClean="0"/>
              <a:t>‹#›</a:t>
            </a:fld>
            <a:endParaRPr lang="en-IN" dirty="0"/>
          </a:p>
        </p:txBody>
      </p:sp>
    </p:spTree>
    <p:extLst>
      <p:ext uri="{BB962C8B-B14F-4D97-AF65-F5344CB8AC3E}">
        <p14:creationId xmlns:p14="http://schemas.microsoft.com/office/powerpoint/2010/main" val="715016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C65DF6-D893-407B-84D2-A12FB6243BC9}" type="datetimeFigureOut">
              <a:rPr lang="en-IN" smtClean="0"/>
              <a:t>07-07-2024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C4C9A7-1749-4856-91AE-37D217A8ACA2}" type="slidenum">
              <a:rPr lang="en-IN" smtClean="0"/>
              <a:t>‹#›</a:t>
            </a:fld>
            <a:endParaRPr lang="en-IN" dirty="0"/>
          </a:p>
        </p:txBody>
      </p:sp>
    </p:spTree>
    <p:extLst>
      <p:ext uri="{BB962C8B-B14F-4D97-AF65-F5344CB8AC3E}">
        <p14:creationId xmlns:p14="http://schemas.microsoft.com/office/powerpoint/2010/main" val="3235213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C65DF6-D893-407B-84D2-A12FB6243BC9}" type="datetimeFigureOut">
              <a:rPr lang="en-IN" smtClean="0"/>
              <a:t>07-07-2024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C4C9A7-1749-4856-91AE-37D217A8ACA2}" type="slidenum">
              <a:rPr lang="en-IN" smtClean="0"/>
              <a:t>‹#›</a:t>
            </a:fld>
            <a:endParaRPr lang="en-IN" dirty="0"/>
          </a:p>
        </p:txBody>
      </p:sp>
    </p:spTree>
    <p:extLst>
      <p:ext uri="{BB962C8B-B14F-4D97-AF65-F5344CB8AC3E}">
        <p14:creationId xmlns:p14="http://schemas.microsoft.com/office/powerpoint/2010/main" val="329625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C65DF6-D893-407B-84D2-A12FB6243BC9}" type="datetimeFigureOut">
              <a:rPr lang="en-IN" smtClean="0"/>
              <a:t>07-07-2024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C4C9A7-1749-4856-91AE-37D217A8ACA2}" type="slidenum">
              <a:rPr lang="en-IN" smtClean="0"/>
              <a:t>‹#›</a:t>
            </a:fld>
            <a:endParaRPr lang="en-IN" dirty="0"/>
          </a:p>
        </p:txBody>
      </p:sp>
    </p:spTree>
    <p:extLst>
      <p:ext uri="{BB962C8B-B14F-4D97-AF65-F5344CB8AC3E}">
        <p14:creationId xmlns:p14="http://schemas.microsoft.com/office/powerpoint/2010/main" val="186268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CC65DF6-D893-407B-84D2-A12FB6243BC9}" type="datetimeFigureOut">
              <a:rPr lang="en-IN" smtClean="0"/>
              <a:t>07-07-2024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EC4C9A7-1749-4856-91AE-37D217A8ACA2}" type="slidenum">
              <a:rPr lang="en-IN" smtClean="0"/>
              <a:t>‹#›</a:t>
            </a:fld>
            <a:endParaRPr lang="en-IN" dirty="0"/>
          </a:p>
        </p:txBody>
      </p:sp>
    </p:spTree>
    <p:extLst>
      <p:ext uri="{BB962C8B-B14F-4D97-AF65-F5344CB8AC3E}">
        <p14:creationId xmlns:p14="http://schemas.microsoft.com/office/powerpoint/2010/main" val="43021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CC65DF6-D893-407B-84D2-A12FB6243BC9}" type="datetimeFigureOut">
              <a:rPr lang="en-IN" smtClean="0"/>
              <a:t>07-07-2024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EC4C9A7-1749-4856-91AE-37D217A8ACA2}" type="slidenum">
              <a:rPr lang="en-IN" smtClean="0"/>
              <a:t>‹#›</a:t>
            </a:fld>
            <a:endParaRPr lang="en-IN" dirty="0"/>
          </a:p>
        </p:txBody>
      </p:sp>
    </p:spTree>
    <p:extLst>
      <p:ext uri="{BB962C8B-B14F-4D97-AF65-F5344CB8AC3E}">
        <p14:creationId xmlns:p14="http://schemas.microsoft.com/office/powerpoint/2010/main" val="83474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CC65DF6-D893-407B-84D2-A12FB6243BC9}" type="datetimeFigureOut">
              <a:rPr lang="en-IN" smtClean="0"/>
              <a:t>07-07-2024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EC4C9A7-1749-4856-91AE-37D217A8ACA2}" type="slidenum">
              <a:rPr lang="en-IN" smtClean="0"/>
              <a:t>‹#›</a:t>
            </a:fld>
            <a:endParaRPr lang="en-IN" dirty="0"/>
          </a:p>
        </p:txBody>
      </p:sp>
    </p:spTree>
    <p:extLst>
      <p:ext uri="{BB962C8B-B14F-4D97-AF65-F5344CB8AC3E}">
        <p14:creationId xmlns:p14="http://schemas.microsoft.com/office/powerpoint/2010/main" val="281385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65DF6-D893-407B-84D2-A12FB6243BC9}" type="datetimeFigureOut">
              <a:rPr lang="en-IN" smtClean="0"/>
              <a:t>07-07-2024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EC4C9A7-1749-4856-91AE-37D217A8ACA2}" type="slidenum">
              <a:rPr lang="en-IN" smtClean="0"/>
              <a:t>‹#›</a:t>
            </a:fld>
            <a:endParaRPr lang="en-IN" dirty="0"/>
          </a:p>
        </p:txBody>
      </p:sp>
    </p:spTree>
    <p:extLst>
      <p:ext uri="{BB962C8B-B14F-4D97-AF65-F5344CB8AC3E}">
        <p14:creationId xmlns:p14="http://schemas.microsoft.com/office/powerpoint/2010/main" val="325225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C65DF6-D893-407B-84D2-A12FB6243BC9}" type="datetimeFigureOut">
              <a:rPr lang="en-IN" smtClean="0"/>
              <a:t>07-07-2024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EC4C9A7-1749-4856-91AE-37D217A8ACA2}" type="slidenum">
              <a:rPr lang="en-IN" smtClean="0"/>
              <a:t>‹#›</a:t>
            </a:fld>
            <a:endParaRPr lang="en-IN" dirty="0"/>
          </a:p>
        </p:txBody>
      </p:sp>
    </p:spTree>
    <p:extLst>
      <p:ext uri="{BB962C8B-B14F-4D97-AF65-F5344CB8AC3E}">
        <p14:creationId xmlns:p14="http://schemas.microsoft.com/office/powerpoint/2010/main" val="2595860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C65DF6-D893-407B-84D2-A12FB6243BC9}" type="datetimeFigureOut">
              <a:rPr lang="en-IN" smtClean="0"/>
              <a:t>07-07-2024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EC4C9A7-1749-4856-91AE-37D217A8ACA2}" type="slidenum">
              <a:rPr lang="en-IN" smtClean="0"/>
              <a:t>‹#›</a:t>
            </a:fld>
            <a:endParaRPr lang="en-IN" dirty="0"/>
          </a:p>
        </p:txBody>
      </p:sp>
    </p:spTree>
    <p:extLst>
      <p:ext uri="{BB962C8B-B14F-4D97-AF65-F5344CB8AC3E}">
        <p14:creationId xmlns:p14="http://schemas.microsoft.com/office/powerpoint/2010/main" val="3894824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65DF6-D893-407B-84D2-A12FB6243BC9}" type="datetimeFigureOut">
              <a:rPr lang="en-IN" smtClean="0"/>
              <a:t>07-07-2024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4C9A7-1749-4856-91AE-37D217A8ACA2}" type="slidenum">
              <a:rPr lang="en-IN" smtClean="0"/>
              <a:t>‹#›</a:t>
            </a:fld>
            <a:endParaRPr lang="en-IN" dirty="0"/>
          </a:p>
        </p:txBody>
      </p:sp>
    </p:spTree>
    <p:extLst>
      <p:ext uri="{BB962C8B-B14F-4D97-AF65-F5344CB8AC3E}">
        <p14:creationId xmlns:p14="http://schemas.microsoft.com/office/powerpoint/2010/main" val="295755686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alphaModFix amt="29000"/>
          </a:blip>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1998544" y="598537"/>
            <a:ext cx="8310623" cy="549797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1060995" y="1256028"/>
            <a:ext cx="10185722" cy="1938992"/>
          </a:xfrm>
          <a:prstGeom prst="rect">
            <a:avLst/>
          </a:prstGeom>
          <a:noFill/>
          <a:ln>
            <a:noFill/>
          </a:ln>
          <a:effectLst>
            <a:outerShdw blurRad="50800" dist="50800" dir="5400000" sx="1000" sy="1000" algn="ctr" rotWithShape="0">
              <a:srgbClr val="000000">
                <a:alpha val="43137"/>
              </a:srgbClr>
            </a:outerShdw>
          </a:effectLst>
        </p:spPr>
        <p:txBody>
          <a:bodyPr wrap="square" rtlCol="0">
            <a:spAutoFit/>
          </a:bodyPr>
          <a:lstStyle/>
          <a:p>
            <a:pPr algn="ctr"/>
            <a:r>
              <a:rPr lang="en-IN" sz="6000" dirty="0" smtClean="0">
                <a:solidFill>
                  <a:schemeClr val="bg1"/>
                </a:solidFill>
                <a:latin typeface="Ink Free" panose="03080402000500000000" pitchFamily="66" charset="0"/>
              </a:rPr>
              <a:t>The Summer of </a:t>
            </a:r>
          </a:p>
          <a:p>
            <a:pPr algn="ctr"/>
            <a:r>
              <a:rPr lang="en-IN" sz="6000" dirty="0" smtClean="0">
                <a:solidFill>
                  <a:schemeClr val="bg1"/>
                </a:solidFill>
                <a:latin typeface="Ink Free" panose="03080402000500000000" pitchFamily="66" charset="0"/>
              </a:rPr>
              <a:t>Beautiful White Horse</a:t>
            </a:r>
            <a:endParaRPr lang="en-IN" sz="6000" dirty="0">
              <a:solidFill>
                <a:schemeClr val="bg1"/>
              </a:solidFill>
              <a:latin typeface="Ink Free" panose="03080402000500000000" pitchFamily="66" charset="0"/>
            </a:endParaRPr>
          </a:p>
        </p:txBody>
      </p:sp>
      <p:sp>
        <p:nvSpPr>
          <p:cNvPr id="6" name="TextBox 5"/>
          <p:cNvSpPr txBox="1"/>
          <p:nvPr/>
        </p:nvSpPr>
        <p:spPr>
          <a:xfrm>
            <a:off x="1871224" y="4040022"/>
            <a:ext cx="8333772" cy="1754326"/>
          </a:xfrm>
          <a:prstGeom prst="rect">
            <a:avLst/>
          </a:prstGeom>
          <a:noFill/>
        </p:spPr>
        <p:txBody>
          <a:bodyPr wrap="square" rtlCol="0">
            <a:spAutoFit/>
          </a:bodyPr>
          <a:lstStyle/>
          <a:p>
            <a:pPr algn="ctr"/>
            <a:r>
              <a:rPr lang="en-IN" sz="5400" dirty="0" smtClean="0">
                <a:solidFill>
                  <a:schemeClr val="bg1"/>
                </a:solidFill>
                <a:latin typeface="Ink Free" panose="03080402000500000000" pitchFamily="66" charset="0"/>
              </a:rPr>
              <a:t>Written By -  William Saroyan</a:t>
            </a:r>
            <a:endParaRPr lang="en-IN" sz="5400" dirty="0">
              <a:solidFill>
                <a:schemeClr val="bg1"/>
              </a:solidFill>
              <a:latin typeface="Ink Free" panose="03080402000500000000" pitchFamily="66" charset="0"/>
            </a:endParaRPr>
          </a:p>
        </p:txBody>
      </p:sp>
      <p:sp>
        <p:nvSpPr>
          <p:cNvPr id="11" name="TextBox 10"/>
          <p:cNvSpPr txBox="1"/>
          <p:nvPr/>
        </p:nvSpPr>
        <p:spPr>
          <a:xfrm>
            <a:off x="12833364" y="900701"/>
            <a:ext cx="4722472" cy="4893647"/>
          </a:xfrm>
          <a:prstGeom prst="rect">
            <a:avLst/>
          </a:prstGeom>
          <a:noFill/>
        </p:spPr>
        <p:txBody>
          <a:bodyPr wrap="square" rtlCol="0">
            <a:spAutoFit/>
          </a:bodyPr>
          <a:lstStyle/>
          <a:p>
            <a:r>
              <a:rPr lang="en-IN" sz="2400" dirty="0" smtClean="0">
                <a:solidFill>
                  <a:schemeClr val="bg1"/>
                </a:solidFill>
                <a:latin typeface="Ink Free" panose="03080402000500000000" pitchFamily="66" charset="0"/>
              </a:rPr>
              <a:t>The Summer Of a Beautiful White Horse is a prose written by William Saroyan about two boys from a very poor tribe and how they got their hand on a white horse that they wanted for a very long time.</a:t>
            </a:r>
          </a:p>
          <a:p>
            <a:r>
              <a:rPr lang="en-IN" sz="2400" dirty="0">
                <a:solidFill>
                  <a:schemeClr val="bg1"/>
                </a:solidFill>
                <a:latin typeface="Ink Free" panose="03080402000500000000" pitchFamily="66" charset="0"/>
              </a:rPr>
              <a:t>	</a:t>
            </a:r>
            <a:r>
              <a:rPr lang="en-IN" sz="2400" dirty="0" smtClean="0">
                <a:solidFill>
                  <a:schemeClr val="bg1"/>
                </a:solidFill>
                <a:latin typeface="Ink Free" panose="03080402000500000000" pitchFamily="66" charset="0"/>
              </a:rPr>
              <a:t>It is about their interaction with the horse and how they got it also introducing us to many different characters from Main Character’s Tribe and a mysterious boy who had a mysterious superpower...</a:t>
            </a:r>
            <a:endParaRPr lang="en-IN" sz="2400" dirty="0">
              <a:solidFill>
                <a:schemeClr val="bg1"/>
              </a:solidFill>
              <a:latin typeface="Ink Free" panose="03080402000500000000" pitchFamily="66" charset="0"/>
            </a:endParaRPr>
          </a:p>
        </p:txBody>
      </p:sp>
      <p:sp>
        <p:nvSpPr>
          <p:cNvPr id="10" name="Rectangle 9"/>
          <p:cNvSpPr/>
          <p:nvPr/>
        </p:nvSpPr>
        <p:spPr>
          <a:xfrm>
            <a:off x="12358867" y="11122"/>
            <a:ext cx="299013" cy="6858000"/>
          </a:xfrm>
          <a:prstGeom prst="rect">
            <a:avLst/>
          </a:prstGeom>
          <a:solidFill>
            <a:schemeClr val="tx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086334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29000"/>
          </a:blip>
          <a:tile tx="0" ty="0" sx="100000" sy="100000" flip="none" algn="tl"/>
        </a:blipFill>
        <a:effectLst/>
      </p:bgPr>
    </p:bg>
    <p:spTree>
      <p:nvGrpSpPr>
        <p:cNvPr id="1" name=""/>
        <p:cNvGrpSpPr/>
        <p:nvPr/>
      </p:nvGrpSpPr>
      <p:grpSpPr>
        <a:xfrm>
          <a:off x="0" y="0"/>
          <a:ext cx="0" cy="0"/>
          <a:chOff x="0" y="0"/>
          <a:chExt cx="0" cy="0"/>
        </a:xfrm>
      </p:grpSpPr>
      <p:sp>
        <p:nvSpPr>
          <p:cNvPr id="3" name="Rectangle 2"/>
          <p:cNvSpPr/>
          <p:nvPr/>
        </p:nvSpPr>
        <p:spPr>
          <a:xfrm>
            <a:off x="2697480" y="1447800"/>
            <a:ext cx="7208520" cy="3992880"/>
          </a:xfrm>
          <a:prstGeom prst="rect">
            <a:avLst/>
          </a:prstGeom>
          <a:solidFill>
            <a:schemeClr val="tx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4297680" y="2659410"/>
            <a:ext cx="4008120" cy="1569660"/>
          </a:xfrm>
          <a:prstGeom prst="rect">
            <a:avLst/>
          </a:prstGeom>
          <a:noFill/>
        </p:spPr>
        <p:txBody>
          <a:bodyPr wrap="square" rtlCol="0">
            <a:spAutoFit/>
          </a:bodyPr>
          <a:lstStyle/>
          <a:p>
            <a:pPr algn="ctr"/>
            <a:r>
              <a:rPr lang="en-IN" sz="9600" dirty="0" smtClean="0">
                <a:solidFill>
                  <a:schemeClr val="bg1"/>
                </a:solidFill>
                <a:latin typeface="Ink Free" panose="03080402000500000000" pitchFamily="66" charset="0"/>
              </a:rPr>
              <a:t>fin</a:t>
            </a:r>
            <a:endParaRPr lang="en-IN" sz="9600" dirty="0">
              <a:solidFill>
                <a:schemeClr val="bg1"/>
              </a:solidFill>
              <a:latin typeface="Ink Free" panose="03080402000500000000" pitchFamily="66" charset="0"/>
            </a:endParaRPr>
          </a:p>
        </p:txBody>
      </p:sp>
    </p:spTree>
    <p:extLst>
      <p:ext uri="{BB962C8B-B14F-4D97-AF65-F5344CB8AC3E}">
        <p14:creationId xmlns:p14="http://schemas.microsoft.com/office/powerpoint/2010/main" val="15638635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29000"/>
          </a:blip>
          <a:tile tx="0" ty="0" sx="100000" sy="100000" flip="none" algn="tl"/>
        </a:blipFill>
        <a:effectLst/>
      </p:bgPr>
    </p:bg>
    <p:spTree>
      <p:nvGrpSpPr>
        <p:cNvPr id="1" name=""/>
        <p:cNvGrpSpPr/>
        <p:nvPr/>
      </p:nvGrpSpPr>
      <p:grpSpPr>
        <a:xfrm>
          <a:off x="0" y="0"/>
          <a:ext cx="0" cy="0"/>
          <a:chOff x="0" y="0"/>
          <a:chExt cx="0" cy="0"/>
        </a:xfrm>
      </p:grpSpPr>
      <p:sp>
        <p:nvSpPr>
          <p:cNvPr id="3" name="Rectangle 2"/>
          <p:cNvSpPr/>
          <p:nvPr/>
        </p:nvSpPr>
        <p:spPr>
          <a:xfrm>
            <a:off x="6066098" y="-10956"/>
            <a:ext cx="6125902"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10093125" y="552575"/>
            <a:ext cx="10185722" cy="1938992"/>
          </a:xfrm>
          <a:prstGeom prst="rect">
            <a:avLst/>
          </a:prstGeom>
          <a:noFill/>
          <a:ln>
            <a:noFill/>
          </a:ln>
          <a:effectLst>
            <a:outerShdw blurRad="50800" dist="50800" dir="5400000" sx="1000" sy="1000" algn="ctr" rotWithShape="0">
              <a:srgbClr val="000000">
                <a:alpha val="43137"/>
              </a:srgbClr>
            </a:outerShdw>
          </a:effectLst>
        </p:spPr>
        <p:txBody>
          <a:bodyPr wrap="square" rtlCol="0">
            <a:spAutoFit/>
          </a:bodyPr>
          <a:lstStyle/>
          <a:p>
            <a:pPr algn="ctr"/>
            <a:r>
              <a:rPr lang="en-IN" sz="6000" dirty="0" smtClean="0">
                <a:solidFill>
                  <a:schemeClr val="bg1"/>
                </a:solidFill>
                <a:latin typeface="Ink Free" panose="03080402000500000000" pitchFamily="66" charset="0"/>
              </a:rPr>
              <a:t>The Summer of </a:t>
            </a:r>
          </a:p>
          <a:p>
            <a:pPr algn="ctr"/>
            <a:r>
              <a:rPr lang="en-IN" sz="6000" dirty="0" smtClean="0">
                <a:solidFill>
                  <a:schemeClr val="bg1"/>
                </a:solidFill>
                <a:latin typeface="Ink Free" panose="03080402000500000000" pitchFamily="66" charset="0"/>
              </a:rPr>
              <a:t>Beautiful White Horse</a:t>
            </a:r>
            <a:endParaRPr lang="en-IN" sz="6000" dirty="0">
              <a:solidFill>
                <a:schemeClr val="bg1"/>
              </a:solidFill>
              <a:latin typeface="Ink Free" panose="03080402000500000000" pitchFamily="66" charset="0"/>
            </a:endParaRPr>
          </a:p>
        </p:txBody>
      </p:sp>
      <p:sp>
        <p:nvSpPr>
          <p:cNvPr id="6" name="TextBox 5"/>
          <p:cNvSpPr txBox="1"/>
          <p:nvPr/>
        </p:nvSpPr>
        <p:spPr>
          <a:xfrm>
            <a:off x="-9019089" y="3412565"/>
            <a:ext cx="8333772" cy="1754326"/>
          </a:xfrm>
          <a:prstGeom prst="rect">
            <a:avLst/>
          </a:prstGeom>
          <a:noFill/>
        </p:spPr>
        <p:txBody>
          <a:bodyPr wrap="square" rtlCol="0">
            <a:spAutoFit/>
          </a:bodyPr>
          <a:lstStyle/>
          <a:p>
            <a:pPr algn="ctr"/>
            <a:r>
              <a:rPr lang="en-IN" sz="5400" dirty="0" smtClean="0">
                <a:solidFill>
                  <a:schemeClr val="bg1"/>
                </a:solidFill>
                <a:latin typeface="Ink Free" panose="03080402000500000000" pitchFamily="66" charset="0"/>
              </a:rPr>
              <a:t>Written By -  William Saroyan</a:t>
            </a:r>
            <a:endParaRPr lang="en-IN" sz="5400" dirty="0">
              <a:solidFill>
                <a:schemeClr val="bg1"/>
              </a:solidFill>
              <a:latin typeface="Ink Free" panose="03080402000500000000" pitchFamily="66" charset="0"/>
            </a:endParaRPr>
          </a:p>
        </p:txBody>
      </p:sp>
      <p:sp>
        <p:nvSpPr>
          <p:cNvPr id="4" name="TextBox 3"/>
          <p:cNvSpPr txBox="1"/>
          <p:nvPr/>
        </p:nvSpPr>
        <p:spPr>
          <a:xfrm>
            <a:off x="6767813" y="965742"/>
            <a:ext cx="4722472" cy="4893647"/>
          </a:xfrm>
          <a:prstGeom prst="rect">
            <a:avLst/>
          </a:prstGeom>
          <a:noFill/>
        </p:spPr>
        <p:txBody>
          <a:bodyPr wrap="square" rtlCol="0">
            <a:spAutoFit/>
          </a:bodyPr>
          <a:lstStyle/>
          <a:p>
            <a:r>
              <a:rPr lang="en-IN" sz="2400" dirty="0" smtClean="0">
                <a:solidFill>
                  <a:schemeClr val="bg1"/>
                </a:solidFill>
                <a:latin typeface="Ink Free" panose="03080402000500000000" pitchFamily="66" charset="0"/>
              </a:rPr>
              <a:t>The Summer Of a Beautiful White Horse is a prose written by William Saroyan about two boys from a very poor tribe and how they got their hand on a white horse that they wanted for a very long time.</a:t>
            </a:r>
          </a:p>
          <a:p>
            <a:r>
              <a:rPr lang="en-IN" sz="2400" dirty="0">
                <a:solidFill>
                  <a:schemeClr val="bg1"/>
                </a:solidFill>
                <a:latin typeface="Ink Free" panose="03080402000500000000" pitchFamily="66" charset="0"/>
              </a:rPr>
              <a:t>	</a:t>
            </a:r>
            <a:r>
              <a:rPr lang="en-IN" sz="2400" dirty="0" smtClean="0">
                <a:solidFill>
                  <a:schemeClr val="bg1"/>
                </a:solidFill>
                <a:latin typeface="Ink Free" panose="03080402000500000000" pitchFamily="66" charset="0"/>
              </a:rPr>
              <a:t>It is about their interaction with the horse and how they got it also introducing us to many different characters from Main Character’s Tribe and a mysterious boy who had a mysterious superpower...</a:t>
            </a:r>
            <a:endParaRPr lang="en-IN" sz="2400" dirty="0">
              <a:solidFill>
                <a:schemeClr val="bg1"/>
              </a:solidFill>
              <a:latin typeface="Ink Free" panose="03080402000500000000" pitchFamily="66" charset="0"/>
            </a:endParaRPr>
          </a:p>
        </p:txBody>
      </p:sp>
    </p:spTree>
    <p:extLst>
      <p:ext uri="{BB962C8B-B14F-4D97-AF65-F5344CB8AC3E}">
        <p14:creationId xmlns:p14="http://schemas.microsoft.com/office/powerpoint/2010/main" val="14779719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rot="19841176">
            <a:off x="6900551" y="2963480"/>
            <a:ext cx="6209416" cy="2130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a:p>
        </p:txBody>
      </p:sp>
      <p:sp>
        <p:nvSpPr>
          <p:cNvPr id="11" name="Rectangle 10"/>
          <p:cNvSpPr/>
          <p:nvPr/>
        </p:nvSpPr>
        <p:spPr>
          <a:xfrm rot="1476774">
            <a:off x="-2977290" y="2788473"/>
            <a:ext cx="6692942" cy="2304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rot="19841176">
            <a:off x="6520265" y="127859"/>
            <a:ext cx="6366020" cy="218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rot="1511119">
            <a:off x="3666722" y="4990657"/>
            <a:ext cx="2232997" cy="2821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476774">
            <a:off x="-840258" y="622902"/>
            <a:ext cx="6692942" cy="2304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p:cNvSpPr txBox="1"/>
          <p:nvPr/>
        </p:nvSpPr>
        <p:spPr>
          <a:xfrm rot="1546900">
            <a:off x="3928157" y="5500638"/>
            <a:ext cx="2191581" cy="584775"/>
          </a:xfrm>
          <a:prstGeom prst="rect">
            <a:avLst/>
          </a:prstGeom>
          <a:noFill/>
        </p:spPr>
        <p:txBody>
          <a:bodyPr wrap="square" rtlCol="0">
            <a:spAutoFit/>
          </a:bodyPr>
          <a:lstStyle/>
          <a:p>
            <a:r>
              <a:rPr lang="en-IN" sz="3200" b="1" dirty="0" smtClean="0">
                <a:effectLst>
                  <a:outerShdw blurRad="38100" dist="38100" dir="2700000" algn="tl">
                    <a:srgbClr val="000000">
                      <a:alpha val="43137"/>
                    </a:srgbClr>
                  </a:outerShdw>
                </a:effectLst>
                <a:latin typeface="Ink Free" panose="03080402000500000000" pitchFamily="66" charset="0"/>
              </a:rPr>
              <a:t>Characters</a:t>
            </a:r>
            <a:endParaRPr lang="en-IN" sz="3200" b="1" dirty="0">
              <a:effectLst>
                <a:outerShdw blurRad="38100" dist="38100" dir="2700000" algn="tl">
                  <a:srgbClr val="000000">
                    <a:alpha val="43137"/>
                  </a:srgbClr>
                </a:outerShdw>
              </a:effectLst>
              <a:latin typeface="Ink Free" panose="03080402000500000000" pitchFamily="66" charset="0"/>
            </a:endParaRPr>
          </a:p>
        </p:txBody>
      </p:sp>
      <p:sp>
        <p:nvSpPr>
          <p:cNvPr id="3" name="TextBox 2"/>
          <p:cNvSpPr txBox="1"/>
          <p:nvPr/>
        </p:nvSpPr>
        <p:spPr>
          <a:xfrm rot="1441336">
            <a:off x="583945" y="1718227"/>
            <a:ext cx="4974901" cy="615553"/>
          </a:xfrm>
          <a:prstGeom prst="rect">
            <a:avLst/>
          </a:prstGeom>
          <a:noFill/>
        </p:spPr>
        <p:txBody>
          <a:bodyPr wrap="square" rtlCol="0">
            <a:spAutoFit/>
          </a:bodyPr>
          <a:lstStyle/>
          <a:p>
            <a:r>
              <a:rPr lang="en-IN" sz="3400" dirty="0" smtClean="0">
                <a:latin typeface="Ink Free" panose="03080402000500000000" pitchFamily="66" charset="0"/>
              </a:rPr>
              <a:t>Main Character:- Aram</a:t>
            </a:r>
            <a:endParaRPr lang="en-IN" sz="3400" dirty="0">
              <a:latin typeface="Ink Free" panose="03080402000500000000" pitchFamily="66" charset="0"/>
            </a:endParaRPr>
          </a:p>
        </p:txBody>
      </p:sp>
      <p:sp>
        <p:nvSpPr>
          <p:cNvPr id="4" name="TextBox 3"/>
          <p:cNvSpPr txBox="1"/>
          <p:nvPr/>
        </p:nvSpPr>
        <p:spPr>
          <a:xfrm rot="19852973">
            <a:off x="7122293" y="1222049"/>
            <a:ext cx="4309308" cy="584775"/>
          </a:xfrm>
          <a:prstGeom prst="rect">
            <a:avLst/>
          </a:prstGeom>
          <a:noFill/>
        </p:spPr>
        <p:txBody>
          <a:bodyPr wrap="square" rtlCol="0">
            <a:spAutoFit/>
          </a:bodyPr>
          <a:lstStyle/>
          <a:p>
            <a:r>
              <a:rPr lang="en-IN" sz="3200" dirty="0" smtClean="0">
                <a:latin typeface="Ink Free" panose="03080402000500000000" pitchFamily="66" charset="0"/>
              </a:rPr>
              <a:t>Aram’s Cousin - Mourad</a:t>
            </a:r>
            <a:endParaRPr lang="en-IN" sz="3200" dirty="0">
              <a:latin typeface="Ink Free" panose="03080402000500000000" pitchFamily="66" charset="0"/>
            </a:endParaRPr>
          </a:p>
        </p:txBody>
      </p:sp>
      <p:sp>
        <p:nvSpPr>
          <p:cNvPr id="5" name="TextBox 4"/>
          <p:cNvSpPr txBox="1"/>
          <p:nvPr/>
        </p:nvSpPr>
        <p:spPr>
          <a:xfrm rot="1440679">
            <a:off x="206398" y="4085538"/>
            <a:ext cx="3326859" cy="1077218"/>
          </a:xfrm>
          <a:prstGeom prst="rect">
            <a:avLst/>
          </a:prstGeom>
          <a:noFill/>
        </p:spPr>
        <p:txBody>
          <a:bodyPr wrap="square" rtlCol="0">
            <a:spAutoFit/>
          </a:bodyPr>
          <a:lstStyle/>
          <a:p>
            <a:r>
              <a:rPr lang="en-IN" sz="3200" dirty="0" smtClean="0">
                <a:latin typeface="Ink Free" panose="03080402000500000000" pitchFamily="66" charset="0"/>
              </a:rPr>
              <a:t>Aram’s Crazy Uncle - Khosrove</a:t>
            </a:r>
            <a:endParaRPr lang="en-IN" sz="3200" dirty="0">
              <a:latin typeface="Ink Free" panose="03080402000500000000" pitchFamily="66" charset="0"/>
            </a:endParaRPr>
          </a:p>
        </p:txBody>
      </p:sp>
      <p:sp>
        <p:nvSpPr>
          <p:cNvPr id="6" name="TextBox 5"/>
          <p:cNvSpPr txBox="1"/>
          <p:nvPr/>
        </p:nvSpPr>
        <p:spPr>
          <a:xfrm rot="19828282">
            <a:off x="7480202" y="3402133"/>
            <a:ext cx="4755165" cy="1077218"/>
          </a:xfrm>
          <a:prstGeom prst="rect">
            <a:avLst/>
          </a:prstGeom>
          <a:noFill/>
        </p:spPr>
        <p:txBody>
          <a:bodyPr wrap="square" rtlCol="0">
            <a:spAutoFit/>
          </a:bodyPr>
          <a:lstStyle/>
          <a:p>
            <a:r>
              <a:rPr lang="en-IN" sz="3200" dirty="0" smtClean="0">
                <a:latin typeface="Ink Free" panose="03080402000500000000" pitchFamily="66" charset="0"/>
              </a:rPr>
              <a:t>Owner of the horse – John Byron</a:t>
            </a:r>
            <a:endParaRPr lang="en-IN" sz="3200" dirty="0">
              <a:latin typeface="Ink Free" panose="03080402000500000000" pitchFamily="66" charset="0"/>
            </a:endParaRPr>
          </a:p>
        </p:txBody>
      </p:sp>
    </p:spTree>
    <p:extLst>
      <p:ext uri="{BB962C8B-B14F-4D97-AF65-F5344CB8AC3E}">
        <p14:creationId xmlns:p14="http://schemas.microsoft.com/office/powerpoint/2010/main" val="23092115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2" presetClass="entr" presetSubtype="9"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2500"/>
                            </p:stCondLst>
                            <p:childTnLst>
                              <p:par>
                                <p:cTn id="24" presetID="2" presetClass="entr" presetSubtype="3"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3500"/>
                            </p:stCondLst>
                            <p:childTnLst>
                              <p:par>
                                <p:cTn id="33" presetID="2" presetClass="entr" presetSubtype="12"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0-#ppt_w/2"/>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par>
                          <p:cTn id="41" fill="hold">
                            <p:stCondLst>
                              <p:cond delay="4500"/>
                            </p:stCondLst>
                            <p:childTnLst>
                              <p:par>
                                <p:cTn id="42" presetID="2" presetClass="entr" presetSubtype="6"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1+#ppt_w/2"/>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7" grpId="0" animBg="1"/>
      <p:bldP spid="12" grpId="0" animBg="1"/>
      <p:bldP spid="9" grpId="0" animBg="1"/>
      <p:bldP spid="2" grpId="0"/>
      <p:bldP spid="3" grpId="0"/>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rot="20428643">
            <a:off x="-1396686" y="28432"/>
            <a:ext cx="5587405" cy="2369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1261641" y="497911"/>
            <a:ext cx="2662177" cy="1077218"/>
          </a:xfrm>
          <a:prstGeom prst="rect">
            <a:avLst/>
          </a:prstGeom>
          <a:noFill/>
        </p:spPr>
        <p:txBody>
          <a:bodyPr wrap="square" rtlCol="0">
            <a:spAutoFit/>
          </a:bodyPr>
          <a:lstStyle/>
          <a:p>
            <a:r>
              <a:rPr lang="en-IN" sz="3200" dirty="0" smtClean="0">
                <a:latin typeface="Ink Free" panose="03080402000500000000" pitchFamily="66" charset="0"/>
              </a:rPr>
              <a:t>Aram’s Character</a:t>
            </a:r>
            <a:endParaRPr lang="en-IN" sz="3200" dirty="0">
              <a:latin typeface="Ink Free" panose="03080402000500000000" pitchFamily="66" charset="0"/>
            </a:endParaRPr>
          </a:p>
        </p:txBody>
      </p:sp>
      <p:sp>
        <p:nvSpPr>
          <p:cNvPr id="6" name="TextBox 5"/>
          <p:cNvSpPr txBox="1"/>
          <p:nvPr/>
        </p:nvSpPr>
        <p:spPr>
          <a:xfrm>
            <a:off x="6252596" y="313245"/>
            <a:ext cx="3409997" cy="2523768"/>
          </a:xfrm>
          <a:prstGeom prst="rect">
            <a:avLst/>
          </a:prstGeom>
          <a:noFill/>
        </p:spPr>
        <p:txBody>
          <a:bodyPr wrap="square" rtlCol="0">
            <a:spAutoFit/>
          </a:bodyPr>
          <a:lstStyle/>
          <a:p>
            <a:r>
              <a:rPr lang="en-IN" sz="2800" dirty="0" smtClean="0">
                <a:latin typeface="Ink Free" panose="03080402000500000000" pitchFamily="66" charset="0"/>
              </a:rPr>
              <a:t>Aram was an boy from an Armenian Tribe and was 9 year old during the time of this prose</a:t>
            </a:r>
          </a:p>
          <a:p>
            <a:endParaRPr lang="en-IN" dirty="0"/>
          </a:p>
        </p:txBody>
      </p:sp>
      <p:sp>
        <p:nvSpPr>
          <p:cNvPr id="8" name="TextBox 7"/>
          <p:cNvSpPr txBox="1"/>
          <p:nvPr/>
        </p:nvSpPr>
        <p:spPr>
          <a:xfrm>
            <a:off x="972274" y="3263207"/>
            <a:ext cx="2951544" cy="2954655"/>
          </a:xfrm>
          <a:prstGeom prst="rect">
            <a:avLst/>
          </a:prstGeom>
          <a:noFill/>
        </p:spPr>
        <p:txBody>
          <a:bodyPr wrap="square" rtlCol="0">
            <a:spAutoFit/>
          </a:bodyPr>
          <a:lstStyle/>
          <a:p>
            <a:r>
              <a:rPr lang="en-IN" sz="2800" dirty="0">
                <a:latin typeface="Ink Free" panose="03080402000500000000" pitchFamily="66" charset="0"/>
              </a:rPr>
              <a:t>He belonged to a very poor tribe so poor they were surprised they even had something to eat</a:t>
            </a:r>
          </a:p>
          <a:p>
            <a:endParaRPr lang="en-IN" dirty="0"/>
          </a:p>
        </p:txBody>
      </p:sp>
      <p:sp>
        <p:nvSpPr>
          <p:cNvPr id="9" name="TextBox 8"/>
          <p:cNvSpPr txBox="1"/>
          <p:nvPr/>
        </p:nvSpPr>
        <p:spPr>
          <a:xfrm>
            <a:off x="8444984" y="3263207"/>
            <a:ext cx="3044142" cy="3385542"/>
          </a:xfrm>
          <a:prstGeom prst="rect">
            <a:avLst/>
          </a:prstGeom>
          <a:noFill/>
        </p:spPr>
        <p:txBody>
          <a:bodyPr wrap="square" rtlCol="0">
            <a:spAutoFit/>
          </a:bodyPr>
          <a:lstStyle/>
          <a:p>
            <a:r>
              <a:rPr lang="en-IN" sz="2800" dirty="0" smtClean="0">
                <a:latin typeface="Ink Free" panose="03080402000500000000" pitchFamily="66" charset="0"/>
              </a:rPr>
              <a:t>He had a cousin name d Mourad, everyone who met Mourad thought he was crazy but for Aram he was a pretty good friend</a:t>
            </a:r>
          </a:p>
          <a:p>
            <a:endParaRPr lang="en-IN" dirty="0"/>
          </a:p>
        </p:txBody>
      </p:sp>
      <p:sp>
        <p:nvSpPr>
          <p:cNvPr id="10" name="TextBox 9"/>
          <p:cNvSpPr txBox="1"/>
          <p:nvPr/>
        </p:nvSpPr>
        <p:spPr>
          <a:xfrm>
            <a:off x="4630211" y="3263207"/>
            <a:ext cx="3244770" cy="3385542"/>
          </a:xfrm>
          <a:prstGeom prst="rect">
            <a:avLst/>
          </a:prstGeom>
          <a:noFill/>
        </p:spPr>
        <p:txBody>
          <a:bodyPr wrap="square" rtlCol="0">
            <a:spAutoFit/>
          </a:bodyPr>
          <a:lstStyle/>
          <a:p>
            <a:r>
              <a:rPr lang="en-IN" sz="2800" dirty="0" smtClean="0">
                <a:latin typeface="Ink Free" panose="03080402000500000000" pitchFamily="66" charset="0"/>
              </a:rPr>
              <a:t>He had a cousin name d Mourad, everyone who met Mourad thought he was crazy but for Aram he was a pretty good friend</a:t>
            </a:r>
          </a:p>
          <a:p>
            <a:endParaRPr lang="en-IN" dirty="0"/>
          </a:p>
        </p:txBody>
      </p:sp>
      <p:cxnSp>
        <p:nvCxnSpPr>
          <p:cNvPr id="13" name="Straight Connector 12"/>
          <p:cNvCxnSpPr/>
          <p:nvPr/>
        </p:nvCxnSpPr>
        <p:spPr>
          <a:xfrm>
            <a:off x="4132162" y="3055716"/>
            <a:ext cx="31204" cy="33682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874981" y="3055716"/>
            <a:ext cx="0" cy="33682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9163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1500"/>
                            </p:stCondLst>
                            <p:childTnLst>
                              <p:par>
                                <p:cTn id="22" presetID="10" presetClass="entr" presetSubtype="0" fill="hold" nodeType="afterEffect">
                                  <p:stCondLst>
                                    <p:cond delay="100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15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250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350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6"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29000"/>
          </a:blip>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rot="20417258">
            <a:off x="-1999231" y="4801270"/>
            <a:ext cx="5069711" cy="241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703907" y="5056792"/>
            <a:ext cx="1736373" cy="954107"/>
          </a:xfrm>
          <a:prstGeom prst="rect">
            <a:avLst/>
          </a:prstGeom>
        </p:spPr>
        <p:txBody>
          <a:bodyPr wrap="none">
            <a:spAutoFit/>
          </a:bodyPr>
          <a:lstStyle/>
          <a:p>
            <a:pPr lvl="0"/>
            <a:r>
              <a:rPr lang="en-IN" sz="2800" dirty="0" smtClean="0">
                <a:solidFill>
                  <a:prstClr val="black"/>
                </a:solidFill>
                <a:latin typeface="Ink Free" panose="03080402000500000000" pitchFamily="66" charset="0"/>
              </a:rPr>
              <a:t>Mourad’s</a:t>
            </a:r>
          </a:p>
          <a:p>
            <a:pPr lvl="0"/>
            <a:r>
              <a:rPr lang="en-IN" sz="2800" dirty="0" smtClean="0">
                <a:solidFill>
                  <a:prstClr val="black"/>
                </a:solidFill>
                <a:latin typeface="Ink Free" panose="03080402000500000000" pitchFamily="66" charset="0"/>
              </a:rPr>
              <a:t>Character</a:t>
            </a:r>
            <a:endParaRPr lang="en-IN" sz="2800" dirty="0">
              <a:solidFill>
                <a:prstClr val="black"/>
              </a:solidFill>
              <a:latin typeface="Ink Free" panose="03080402000500000000" pitchFamily="66" charset="0"/>
            </a:endParaRPr>
          </a:p>
        </p:txBody>
      </p:sp>
      <p:sp>
        <p:nvSpPr>
          <p:cNvPr id="9" name="TextBox 8"/>
          <p:cNvSpPr txBox="1"/>
          <p:nvPr/>
        </p:nvSpPr>
        <p:spPr>
          <a:xfrm>
            <a:off x="1305961" y="751321"/>
            <a:ext cx="3449255" cy="2523768"/>
          </a:xfrm>
          <a:prstGeom prst="rect">
            <a:avLst/>
          </a:prstGeom>
          <a:noFill/>
        </p:spPr>
        <p:txBody>
          <a:bodyPr wrap="square" rtlCol="0">
            <a:spAutoFit/>
          </a:bodyPr>
          <a:lstStyle/>
          <a:p>
            <a:pPr lvl="0"/>
            <a:r>
              <a:rPr lang="en-IN" sz="2800" dirty="0">
                <a:solidFill>
                  <a:prstClr val="black"/>
                </a:solidFill>
                <a:latin typeface="Ink Free" panose="03080402000500000000" pitchFamily="66" charset="0"/>
              </a:rPr>
              <a:t>Mourad was Amar’s cousin who “borrowed” a farmers horse for him and Aram to ride</a:t>
            </a:r>
          </a:p>
          <a:p>
            <a:endParaRPr lang="en-IN" dirty="0"/>
          </a:p>
        </p:txBody>
      </p:sp>
      <p:sp>
        <p:nvSpPr>
          <p:cNvPr id="10" name="TextBox 9"/>
          <p:cNvSpPr txBox="1"/>
          <p:nvPr/>
        </p:nvSpPr>
        <p:spPr>
          <a:xfrm>
            <a:off x="6481823" y="535877"/>
            <a:ext cx="3646025" cy="2954655"/>
          </a:xfrm>
          <a:prstGeom prst="rect">
            <a:avLst/>
          </a:prstGeom>
          <a:noFill/>
        </p:spPr>
        <p:txBody>
          <a:bodyPr wrap="square" rtlCol="0">
            <a:spAutoFit/>
          </a:bodyPr>
          <a:lstStyle/>
          <a:p>
            <a:pPr lvl="0"/>
            <a:r>
              <a:rPr lang="en-IN" sz="2800" dirty="0">
                <a:solidFill>
                  <a:prstClr val="black"/>
                </a:solidFill>
                <a:latin typeface="Ink Free" panose="03080402000500000000" pitchFamily="66" charset="0"/>
              </a:rPr>
              <a:t>Everyone thought that mourad was a crazy child, which they thought he got it from Khoshore His uncle</a:t>
            </a:r>
          </a:p>
          <a:p>
            <a:endParaRPr lang="en-IN" dirty="0"/>
          </a:p>
        </p:txBody>
      </p:sp>
      <p:sp>
        <p:nvSpPr>
          <p:cNvPr id="12" name="TextBox 11"/>
          <p:cNvSpPr txBox="1"/>
          <p:nvPr/>
        </p:nvSpPr>
        <p:spPr>
          <a:xfrm>
            <a:off x="6377650" y="4075766"/>
            <a:ext cx="4178461" cy="2523768"/>
          </a:xfrm>
          <a:prstGeom prst="rect">
            <a:avLst/>
          </a:prstGeom>
          <a:noFill/>
        </p:spPr>
        <p:txBody>
          <a:bodyPr wrap="square" rtlCol="0">
            <a:spAutoFit/>
          </a:bodyPr>
          <a:lstStyle/>
          <a:p>
            <a:pPr lvl="0"/>
            <a:r>
              <a:rPr lang="en-IN" sz="2800" dirty="0">
                <a:solidFill>
                  <a:prstClr val="black"/>
                </a:solidFill>
                <a:latin typeface="Ink Free" panose="03080402000500000000" pitchFamily="66" charset="0"/>
              </a:rPr>
              <a:t>Mourad wasn’t crazy he just was different from others he had a ability or a superpower that he could talk to animals.</a:t>
            </a:r>
          </a:p>
          <a:p>
            <a:endParaRPr lang="en-IN" dirty="0"/>
          </a:p>
        </p:txBody>
      </p:sp>
      <p:cxnSp>
        <p:nvCxnSpPr>
          <p:cNvPr id="14" name="Straight Connector 13"/>
          <p:cNvCxnSpPr/>
          <p:nvPr/>
        </p:nvCxnSpPr>
        <p:spPr>
          <a:xfrm>
            <a:off x="5598758" y="1064871"/>
            <a:ext cx="8187" cy="17362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606945" y="4469549"/>
            <a:ext cx="8187" cy="17362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187878" y="3589873"/>
            <a:ext cx="1632031" cy="9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7709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29000"/>
          </a:blip>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1122743" y="0"/>
            <a:ext cx="9803757" cy="453727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p:cNvSpPr/>
          <p:nvPr/>
        </p:nvSpPr>
        <p:spPr>
          <a:xfrm>
            <a:off x="3975903" y="5208607"/>
            <a:ext cx="4097438" cy="164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p:cNvSpPr txBox="1"/>
          <p:nvPr/>
        </p:nvSpPr>
        <p:spPr>
          <a:xfrm>
            <a:off x="4930815" y="5648583"/>
            <a:ext cx="3044142" cy="769441"/>
          </a:xfrm>
          <a:prstGeom prst="rect">
            <a:avLst/>
          </a:prstGeom>
          <a:noFill/>
        </p:spPr>
        <p:txBody>
          <a:bodyPr wrap="square" rtlCol="0">
            <a:spAutoFit/>
          </a:bodyPr>
          <a:lstStyle/>
          <a:p>
            <a:r>
              <a:rPr lang="en-IN" sz="4400" dirty="0" smtClean="0">
                <a:latin typeface="Ink Free" panose="03080402000500000000" pitchFamily="66" charset="0"/>
              </a:rPr>
              <a:t>Summary</a:t>
            </a:r>
            <a:endParaRPr lang="en-IN" sz="4400" dirty="0">
              <a:latin typeface="Ink Free" panose="03080402000500000000" pitchFamily="66" charset="0"/>
            </a:endParaRPr>
          </a:p>
        </p:txBody>
      </p:sp>
      <p:sp>
        <p:nvSpPr>
          <p:cNvPr id="5" name="TextBox 4"/>
          <p:cNvSpPr txBox="1"/>
          <p:nvPr/>
        </p:nvSpPr>
        <p:spPr>
          <a:xfrm>
            <a:off x="1551008" y="231494"/>
            <a:ext cx="8993529" cy="4154984"/>
          </a:xfrm>
          <a:prstGeom prst="rect">
            <a:avLst/>
          </a:prstGeom>
          <a:noFill/>
        </p:spPr>
        <p:txBody>
          <a:bodyPr wrap="square" rtlCol="0">
            <a:spAutoFit/>
          </a:bodyPr>
          <a:lstStyle/>
          <a:p>
            <a:r>
              <a:rPr lang="en-US" sz="2400" dirty="0">
                <a:solidFill>
                  <a:schemeClr val="bg1"/>
                </a:solidFill>
                <a:latin typeface="Ink Free" panose="03080402000500000000" pitchFamily="66" charset="0"/>
              </a:rPr>
              <a:t>The Summer of the Beautiful White Horse revolves around two Armenian boys. The boys belong to the </a:t>
            </a:r>
            <a:r>
              <a:rPr lang="en-US" sz="2400" dirty="0" err="1">
                <a:solidFill>
                  <a:schemeClr val="bg1"/>
                </a:solidFill>
                <a:latin typeface="Ink Free" panose="03080402000500000000" pitchFamily="66" charset="0"/>
              </a:rPr>
              <a:t>Garoghlanian</a:t>
            </a:r>
            <a:r>
              <a:rPr lang="en-US" sz="2400" dirty="0">
                <a:solidFill>
                  <a:schemeClr val="bg1"/>
                </a:solidFill>
                <a:latin typeface="Ink Free" panose="03080402000500000000" pitchFamily="66" charset="0"/>
              </a:rPr>
              <a:t> tribe. We learn that even though they were poor, they never sacrifice their honesty. In fact, even in the worst of situations, they were always </a:t>
            </a:r>
            <a:r>
              <a:rPr lang="en-US" sz="2400" dirty="0" smtClean="0">
                <a:solidFill>
                  <a:schemeClr val="bg1"/>
                </a:solidFill>
                <a:latin typeface="Ink Free" panose="03080402000500000000" pitchFamily="66" charset="0"/>
              </a:rPr>
              <a:t>honest.</a:t>
            </a:r>
            <a:endParaRPr lang="en-IN" sz="2400" dirty="0">
              <a:solidFill>
                <a:schemeClr val="bg1"/>
              </a:solidFill>
              <a:latin typeface="Ink Free" panose="03080402000500000000" pitchFamily="66" charset="0"/>
            </a:endParaRPr>
          </a:p>
          <a:p>
            <a:r>
              <a:rPr lang="en-US" sz="2400" dirty="0" smtClean="0">
                <a:solidFill>
                  <a:schemeClr val="bg1"/>
                </a:solidFill>
                <a:latin typeface="Ink Free" panose="03080402000500000000" pitchFamily="66" charset="0"/>
              </a:rPr>
              <a:t>	Similarly</a:t>
            </a:r>
            <a:r>
              <a:rPr lang="en-US" sz="2400" dirty="0">
                <a:solidFill>
                  <a:schemeClr val="bg1"/>
                </a:solidFill>
                <a:latin typeface="Ink Free" panose="03080402000500000000" pitchFamily="66" charset="0"/>
              </a:rPr>
              <a:t>, the boys never steal or lie, whatever the situation may be. This story describes the particular incident about the white horse they once got. Aram is 9 years old and his cousin, </a:t>
            </a:r>
            <a:r>
              <a:rPr lang="en-US" sz="2400" dirty="0" err="1">
                <a:solidFill>
                  <a:schemeClr val="bg1"/>
                </a:solidFill>
                <a:latin typeface="Ink Free" panose="03080402000500000000" pitchFamily="66" charset="0"/>
              </a:rPr>
              <a:t>Mourad</a:t>
            </a:r>
            <a:r>
              <a:rPr lang="en-US" sz="2400" dirty="0">
                <a:solidFill>
                  <a:schemeClr val="bg1"/>
                </a:solidFill>
                <a:latin typeface="Ink Free" panose="03080402000500000000" pitchFamily="66" charset="0"/>
              </a:rPr>
              <a:t> is 13 years old. Aram is very fascinated by the world as things are easy in childhood. Moreover, </a:t>
            </a:r>
            <a:r>
              <a:rPr lang="en-US" sz="2400" dirty="0" err="1">
                <a:solidFill>
                  <a:schemeClr val="bg1"/>
                </a:solidFill>
                <a:latin typeface="Ink Free" panose="03080402000500000000" pitchFamily="66" charset="0"/>
              </a:rPr>
              <a:t>Mourad</a:t>
            </a:r>
            <a:r>
              <a:rPr lang="en-US" sz="2400" dirty="0">
                <a:solidFill>
                  <a:schemeClr val="bg1"/>
                </a:solidFill>
                <a:latin typeface="Ink Free" panose="03080402000500000000" pitchFamily="66" charset="0"/>
              </a:rPr>
              <a:t> is the crazy one, as everyone calls him.</a:t>
            </a:r>
            <a:endParaRPr lang="en-IN" sz="2400" dirty="0">
              <a:solidFill>
                <a:schemeClr val="bg1"/>
              </a:solidFill>
              <a:latin typeface="Ink Free" panose="03080402000500000000" pitchFamily="66" charset="0"/>
            </a:endParaRPr>
          </a:p>
        </p:txBody>
      </p:sp>
    </p:spTree>
    <p:extLst>
      <p:ext uri="{BB962C8B-B14F-4D97-AF65-F5344CB8AC3E}">
        <p14:creationId xmlns:p14="http://schemas.microsoft.com/office/powerpoint/2010/main" val="5935679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29000"/>
          </a:blip>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821803" y="763928"/>
            <a:ext cx="10451939" cy="553269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400536" y="1169043"/>
            <a:ext cx="9294471" cy="4524315"/>
          </a:xfrm>
          <a:prstGeom prst="rect">
            <a:avLst/>
          </a:prstGeom>
          <a:noFill/>
        </p:spPr>
        <p:txBody>
          <a:bodyPr wrap="square" rtlCol="0">
            <a:spAutoFit/>
          </a:bodyPr>
          <a:lstStyle/>
          <a:p>
            <a:r>
              <a:rPr lang="en-US" sz="2400" dirty="0">
                <a:solidFill>
                  <a:schemeClr val="bg1"/>
                </a:solidFill>
                <a:latin typeface="Ink Free" panose="03080402000500000000" pitchFamily="66" charset="0"/>
              </a:rPr>
              <a:t>The story begins with </a:t>
            </a:r>
            <a:r>
              <a:rPr lang="en-US" sz="2400" dirty="0" err="1">
                <a:solidFill>
                  <a:schemeClr val="bg1"/>
                </a:solidFill>
                <a:latin typeface="Ink Free" panose="03080402000500000000" pitchFamily="66" charset="0"/>
              </a:rPr>
              <a:t>Mourad</a:t>
            </a:r>
            <a:r>
              <a:rPr lang="en-US" sz="2400" dirty="0">
                <a:solidFill>
                  <a:schemeClr val="bg1"/>
                </a:solidFill>
                <a:latin typeface="Ink Free" panose="03080402000500000000" pitchFamily="66" charset="0"/>
              </a:rPr>
              <a:t> visiting Aram’s house in the morning at 4. To Aram’s surprise, </a:t>
            </a:r>
            <a:r>
              <a:rPr lang="en-US" sz="2400" dirty="0" err="1">
                <a:solidFill>
                  <a:schemeClr val="bg1"/>
                </a:solidFill>
                <a:latin typeface="Ink Free" panose="03080402000500000000" pitchFamily="66" charset="0"/>
              </a:rPr>
              <a:t>Mourad</a:t>
            </a:r>
            <a:r>
              <a:rPr lang="en-US" sz="2400" dirty="0">
                <a:solidFill>
                  <a:schemeClr val="bg1"/>
                </a:solidFill>
                <a:latin typeface="Ink Free" panose="03080402000500000000" pitchFamily="66" charset="0"/>
              </a:rPr>
              <a:t> has brought a beautiful white horse which he is riding. </a:t>
            </a:r>
            <a:r>
              <a:rPr lang="en-US" sz="2400" dirty="0" err="1">
                <a:solidFill>
                  <a:schemeClr val="bg1"/>
                </a:solidFill>
                <a:latin typeface="Ink Free" panose="03080402000500000000" pitchFamily="66" charset="0"/>
              </a:rPr>
              <a:t>Mourad</a:t>
            </a:r>
            <a:r>
              <a:rPr lang="en-US" sz="2400" dirty="0">
                <a:solidFill>
                  <a:schemeClr val="bg1"/>
                </a:solidFill>
                <a:latin typeface="Ink Free" panose="03080402000500000000" pitchFamily="66" charset="0"/>
              </a:rPr>
              <a:t> assures him that it is indeed a horse and he is not dreaming. Aram did not believe it because he knew that they were poor and wouldn’t be able to afford a horse</a:t>
            </a:r>
            <a:r>
              <a:rPr lang="en-US" sz="2400" dirty="0" smtClean="0">
                <a:solidFill>
                  <a:schemeClr val="bg1"/>
                </a:solidFill>
                <a:latin typeface="Ink Free" panose="03080402000500000000" pitchFamily="66" charset="0"/>
              </a:rPr>
              <a:t>.</a:t>
            </a:r>
          </a:p>
          <a:p>
            <a:r>
              <a:rPr lang="en-US" sz="2400" dirty="0">
                <a:solidFill>
                  <a:schemeClr val="bg1"/>
                </a:solidFill>
                <a:latin typeface="Ink Free" panose="03080402000500000000" pitchFamily="66" charset="0"/>
              </a:rPr>
              <a:t>	</a:t>
            </a:r>
            <a:r>
              <a:rPr lang="en-US" sz="2400" dirty="0">
                <a:solidFill>
                  <a:schemeClr val="bg1"/>
                </a:solidFill>
                <a:latin typeface="Ink Free" panose="03080402000500000000" pitchFamily="66" charset="0"/>
              </a:rPr>
              <a:t>Therefore, the two boys kept the horse with them for weeks. They use to ride it and sing to it. However, the boys did not let the world know they have a horse. They were keeping him at a barn of a deserted vineyard. After a while, Aram finds out that </a:t>
            </a:r>
            <a:r>
              <a:rPr lang="en-US" sz="2400" dirty="0" err="1">
                <a:solidFill>
                  <a:schemeClr val="bg1"/>
                </a:solidFill>
                <a:latin typeface="Ink Free" panose="03080402000500000000" pitchFamily="66" charset="0"/>
              </a:rPr>
              <a:t>Mourad</a:t>
            </a:r>
            <a:r>
              <a:rPr lang="en-US" sz="2400" dirty="0">
                <a:solidFill>
                  <a:schemeClr val="bg1"/>
                </a:solidFill>
                <a:latin typeface="Ink Free" panose="03080402000500000000" pitchFamily="66" charset="0"/>
              </a:rPr>
              <a:t> stole the horse from John </a:t>
            </a:r>
            <a:r>
              <a:rPr lang="en-US" sz="2400" dirty="0" err="1">
                <a:solidFill>
                  <a:schemeClr val="bg1"/>
                </a:solidFill>
                <a:latin typeface="Ink Free" panose="03080402000500000000" pitchFamily="66" charset="0"/>
              </a:rPr>
              <a:t>Byro</a:t>
            </a:r>
            <a:r>
              <a:rPr lang="en-US" sz="2400" dirty="0">
                <a:solidFill>
                  <a:schemeClr val="bg1"/>
                </a:solidFill>
                <a:latin typeface="Ink Free" panose="03080402000500000000" pitchFamily="66" charset="0"/>
              </a:rPr>
              <a:t>. Thus, they made a plan of not returning it to him, although they had second doubts about keeping it due to their ethics.</a:t>
            </a:r>
            <a:r>
              <a:rPr lang="en-IN" sz="2400" dirty="0" smtClean="0">
                <a:solidFill>
                  <a:schemeClr val="bg1"/>
                </a:solidFill>
                <a:latin typeface="Ink Free" panose="03080402000500000000" pitchFamily="66" charset="0"/>
              </a:rPr>
              <a:t>	</a:t>
            </a:r>
            <a:endParaRPr lang="en-IN" sz="2400" dirty="0">
              <a:solidFill>
                <a:schemeClr val="bg1"/>
              </a:solidFill>
              <a:latin typeface="Ink Free" panose="03080402000500000000" pitchFamily="66" charset="0"/>
            </a:endParaRPr>
          </a:p>
        </p:txBody>
      </p:sp>
    </p:spTree>
    <p:extLst>
      <p:ext uri="{BB962C8B-B14F-4D97-AF65-F5344CB8AC3E}">
        <p14:creationId xmlns:p14="http://schemas.microsoft.com/office/powerpoint/2010/main" val="4277305352"/>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802348" y="725017"/>
            <a:ext cx="10451939" cy="553269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410509" y="1506207"/>
            <a:ext cx="9474741" cy="3970318"/>
          </a:xfrm>
          <a:prstGeom prst="rect">
            <a:avLst/>
          </a:prstGeom>
          <a:noFill/>
        </p:spPr>
        <p:txBody>
          <a:bodyPr wrap="square" rtlCol="0">
            <a:spAutoFit/>
          </a:bodyPr>
          <a:lstStyle/>
          <a:p>
            <a:r>
              <a:rPr lang="en-US" sz="2400" dirty="0">
                <a:solidFill>
                  <a:schemeClr val="bg1"/>
                </a:solidFill>
                <a:latin typeface="Ink Free" panose="03080402000500000000" pitchFamily="66" charset="0"/>
              </a:rPr>
              <a:t>Finally, on one day, John sees the boys with the white beautiful horse. However, as his family was known for their honesty, John did not accuse them of stealing. On the other hand, his belief was so strong he just said that their horse resembles his horse a lot</a:t>
            </a:r>
            <a:r>
              <a:rPr lang="en-US" sz="2400" dirty="0" smtClean="0">
                <a:solidFill>
                  <a:schemeClr val="bg1"/>
                </a:solidFill>
                <a:latin typeface="Ink Free" panose="03080402000500000000" pitchFamily="66" charset="0"/>
              </a:rPr>
              <a:t>.</a:t>
            </a:r>
          </a:p>
          <a:p>
            <a:r>
              <a:rPr lang="en-US" sz="2400" dirty="0">
                <a:solidFill>
                  <a:schemeClr val="bg1"/>
                </a:solidFill>
                <a:latin typeface="Ink Free" panose="03080402000500000000" pitchFamily="66" charset="0"/>
              </a:rPr>
              <a:t>	Consequently, this was a very poignant experience for the boys. They decide to return the horse and John found it at the vineyard the next day. John gets very happy and shares the news with Aram’s mother. We also see that his horse is now healthier, well-behaved and more decent than before.</a:t>
            </a:r>
            <a:endParaRPr lang="en-US" sz="2400" dirty="0">
              <a:solidFill>
                <a:schemeClr val="bg1"/>
              </a:solidFill>
              <a:latin typeface="Ink Free" panose="03080402000500000000" pitchFamily="66" charset="0"/>
            </a:endParaRPr>
          </a:p>
          <a:p>
            <a:r>
              <a:rPr lang="en-US" dirty="0"/>
              <a:t/>
            </a:r>
            <a:br>
              <a:rPr lang="en-US" dirty="0"/>
            </a:br>
            <a:endParaRPr lang="en-IN" dirty="0"/>
          </a:p>
        </p:txBody>
      </p:sp>
    </p:spTree>
    <p:extLst>
      <p:ext uri="{BB962C8B-B14F-4D97-AF65-F5344CB8AC3E}">
        <p14:creationId xmlns:p14="http://schemas.microsoft.com/office/powerpoint/2010/main" val="15019008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3" name="Isosceles Triangle 2"/>
          <p:cNvSpPr/>
          <p:nvPr/>
        </p:nvSpPr>
        <p:spPr>
          <a:xfrm rot="5400000">
            <a:off x="-539885" y="1775298"/>
            <a:ext cx="4173165" cy="30933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47471" y="3029608"/>
            <a:ext cx="2198451" cy="584775"/>
          </a:xfrm>
          <a:prstGeom prst="rect">
            <a:avLst/>
          </a:prstGeom>
          <a:noFill/>
        </p:spPr>
        <p:txBody>
          <a:bodyPr wrap="square" rtlCol="0">
            <a:spAutoFit/>
          </a:bodyPr>
          <a:lstStyle/>
          <a:p>
            <a:r>
              <a:rPr lang="en-IN" sz="3200" dirty="0" smtClean="0">
                <a:solidFill>
                  <a:schemeClr val="bg1"/>
                </a:solidFill>
                <a:latin typeface="Ink Free" panose="03080402000500000000" pitchFamily="66" charset="0"/>
              </a:rPr>
              <a:t>Conclusion</a:t>
            </a:r>
            <a:endParaRPr lang="en-IN" sz="3200" dirty="0">
              <a:solidFill>
                <a:schemeClr val="bg1"/>
              </a:solidFill>
              <a:latin typeface="Ink Free" panose="03080402000500000000" pitchFamily="66" charset="0"/>
            </a:endParaRPr>
          </a:p>
        </p:txBody>
      </p:sp>
      <p:sp>
        <p:nvSpPr>
          <p:cNvPr id="6" name="Rectangle 5"/>
          <p:cNvSpPr/>
          <p:nvPr/>
        </p:nvSpPr>
        <p:spPr>
          <a:xfrm>
            <a:off x="4192621" y="1235413"/>
            <a:ext cx="7931285" cy="417316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563893" y="2044722"/>
            <a:ext cx="7188740" cy="2554545"/>
          </a:xfrm>
          <a:prstGeom prst="rect">
            <a:avLst/>
          </a:prstGeom>
          <a:noFill/>
        </p:spPr>
        <p:txBody>
          <a:bodyPr wrap="square" rtlCol="0">
            <a:spAutoFit/>
          </a:bodyPr>
          <a:lstStyle/>
          <a:p>
            <a:r>
              <a:rPr lang="en-US" sz="3200" dirty="0">
                <a:solidFill>
                  <a:schemeClr val="bg1"/>
                </a:solidFill>
                <a:latin typeface="Ink Free" panose="03080402000500000000" pitchFamily="66" charset="0"/>
              </a:rPr>
              <a:t>To sum up, The Summer of the Beautiful White Horse Summary, we learn the significance and necessity of honesty even in the face of greed and desire.</a:t>
            </a:r>
            <a:endParaRPr lang="en-IN" sz="3200" dirty="0">
              <a:solidFill>
                <a:schemeClr val="bg1"/>
              </a:solidFill>
              <a:latin typeface="Ink Free" panose="03080402000500000000" pitchFamily="66" charset="0"/>
            </a:endParaRPr>
          </a:p>
        </p:txBody>
      </p:sp>
    </p:spTree>
    <p:extLst>
      <p:ext uri="{BB962C8B-B14F-4D97-AF65-F5344CB8AC3E}">
        <p14:creationId xmlns:p14="http://schemas.microsoft.com/office/powerpoint/2010/main" val="3901818568"/>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animBg="1"/>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TotalTime>
  <Words>778</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Ink Free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Shivansh Chauhan</dc:creator>
  <cp:lastModifiedBy>Shivansh Chauhan</cp:lastModifiedBy>
  <cp:revision>17</cp:revision>
  <dcterms:created xsi:type="dcterms:W3CDTF">2024-07-05T11:07:29Z</dcterms:created>
  <dcterms:modified xsi:type="dcterms:W3CDTF">2024-07-07T10:29:16Z</dcterms:modified>
</cp:coreProperties>
</file>