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5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9" r:id="rId4"/>
    <p:sldId id="265" r:id="rId5"/>
    <p:sldId id="266" r:id="rId6"/>
    <p:sldId id="268" r:id="rId7"/>
    <p:sldId id="269" r:id="rId8"/>
    <p:sldId id="270" r:id="rId9"/>
    <p:sldId id="271" r:id="rId10"/>
    <p:sldId id="273" r:id="rId11"/>
    <p:sldId id="274" r:id="rId12"/>
    <p:sldId id="275" r:id="rId13"/>
    <p:sldId id="263" r:id="rId14"/>
    <p:sldId id="276" r:id="rId15"/>
    <p:sldId id="277" r:id="rId16"/>
    <p:sldId id="264" r:id="rId17"/>
    <p:sldId id="278" r:id="rId18"/>
    <p:sldId id="279" r:id="rId19"/>
    <p:sldId id="272" r:id="rId2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86">
          <p15:clr>
            <a:srgbClr val="A4A3A4"/>
          </p15:clr>
        </p15:guide>
        <p15:guide id="2" orient="horz" pos="799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orient="horz" pos="4292">
          <p15:clr>
            <a:srgbClr val="A4A3A4"/>
          </p15:clr>
        </p15:guide>
        <p15:guide id="6" pos="5488">
          <p15:clr>
            <a:srgbClr val="A4A3A4"/>
          </p15:clr>
        </p15:guide>
        <p15:guide id="7" pos="2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7A6D"/>
    <a:srgbClr val="004F91"/>
    <a:srgbClr val="3B3B3B"/>
    <a:srgbClr val="545454"/>
    <a:srgbClr val="005CA8"/>
    <a:srgbClr val="757575"/>
    <a:srgbClr val="3D3D3D"/>
    <a:srgbClr val="006BA8"/>
    <a:srgbClr val="718CA3"/>
    <a:srgbClr val="00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0" autoAdjust="0"/>
    <p:restoredTop sz="94588" autoAdjust="0"/>
  </p:normalViewPr>
  <p:slideViewPr>
    <p:cSldViewPr snapToObjects="1" showGuides="1">
      <p:cViewPr varScale="1">
        <p:scale>
          <a:sx n="80" d="100"/>
          <a:sy n="80" d="100"/>
        </p:scale>
        <p:origin x="940" y="60"/>
      </p:cViewPr>
      <p:guideLst>
        <p:guide orient="horz" pos="686"/>
        <p:guide orient="horz" pos="799"/>
        <p:guide orient="horz" pos="232"/>
        <p:guide orient="horz" pos="3974"/>
        <p:guide orient="horz" pos="4292"/>
        <p:guide pos="5488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 showGuides="1">
      <p:cViewPr varScale="1">
        <p:scale>
          <a:sx n="78" d="100"/>
          <a:sy n="78" d="100"/>
        </p:scale>
        <p:origin x="-327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0F0468B-BCE5-45F5-B358-4B5F03BD3AFC}" type="datetimeFigureOut">
              <a:rPr lang="de-DE"/>
              <a:pPr>
                <a:defRPr/>
              </a:pPr>
              <a:t>17.01.2017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70FE4D1-D79B-4113-B1D4-859B8F478BA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135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47E9D9B-33CB-455A-B911-22467656096B}" type="datetimeFigureOut">
              <a:rPr lang="de-DE"/>
              <a:pPr>
                <a:defRPr/>
              </a:pPr>
              <a:t>17.01.2017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C6751A6-D9E4-4C75-A0D8-D3842DDC143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697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33356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platzhalt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-508" y="5379022"/>
            <a:ext cx="9144508" cy="4587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144000" rIns="0" bIns="36000">
            <a:spAutoFit/>
          </a:bodyPr>
          <a:lstStyle>
            <a:lvl1pPr marL="442913" indent="0">
              <a:defRPr sz="1800">
                <a:solidFill>
                  <a:srgbClr val="545454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(1 Zeile)</a:t>
            </a:r>
          </a:p>
        </p:txBody>
      </p:sp>
      <p:sp>
        <p:nvSpPr>
          <p:cNvPr id="15" name="Titel 14"/>
          <p:cNvSpPr>
            <a:spLocks noGrp="1" noChangeAspect="1"/>
          </p:cNvSpPr>
          <p:nvPr>
            <p:ph type="title" hasCustomPrompt="1"/>
          </p:nvPr>
        </p:nvSpPr>
        <p:spPr>
          <a:xfrm>
            <a:off x="-571" y="4850228"/>
            <a:ext cx="9144000" cy="5287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lIns="0" bIns="36000" anchor="t" anchorCtr="0">
            <a:noAutofit/>
          </a:bodyPr>
          <a:lstStyle>
            <a:lvl1pPr marL="442913" indent="0">
              <a:spcBef>
                <a:spcPts val="1200"/>
              </a:spcBef>
              <a:defRPr sz="3200"/>
            </a:lvl1pPr>
          </a:lstStyle>
          <a:p>
            <a:r>
              <a:rPr lang="de-DE" dirty="0"/>
              <a:t>Headline (max. 2 Zeilen)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20" name="Fußzeilenplatzhalter 19"/>
          <p:cNvSpPr txBox="1">
            <a:spLocks/>
          </p:cNvSpPr>
          <p:nvPr userDrawn="1"/>
        </p:nvSpPr>
        <p:spPr>
          <a:xfrm>
            <a:off x="8469652" y="6607764"/>
            <a:ext cx="90000" cy="270000"/>
          </a:xfrm>
          <a:prstGeom prst="rect">
            <a:avLst/>
          </a:prstGeom>
        </p:spPr>
        <p:txBody>
          <a:bodyPr lIns="36000" tIns="36000" rIns="36000" bIns="36000" anchor="ctr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|</a:t>
            </a:r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17.01.2017</a:t>
            </a:fld>
            <a:endParaRPr lang="de-DE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pic>
        <p:nvPicPr>
          <p:cNvPr id="1026" name="Picture 2" descr="http://media.virbcdn.com/cdn_images/resize_1600x1600/f7/11457a0de0a21e8f-HandMadeMancala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" y="1"/>
            <a:ext cx="9144000" cy="663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 noChangeAspect="1"/>
          </p:cNvSpPr>
          <p:nvPr>
            <p:ph sz="half" idx="2"/>
          </p:nvPr>
        </p:nvSpPr>
        <p:spPr>
          <a:xfrm>
            <a:off x="431800" y="1268413"/>
            <a:ext cx="8280399" cy="5040311"/>
          </a:xfrm>
          <a:prstGeom prst="rect">
            <a:avLst/>
          </a:prstGeom>
        </p:spPr>
        <p:txBody>
          <a:bodyPr lIns="0" tIns="0" rIns="0" bIns="0"/>
          <a:lstStyle>
            <a:lvl1pPr marL="265113" indent="-265113">
              <a:buFont typeface="+mj-lt"/>
              <a:buNone/>
              <a:tabLst/>
              <a:defRPr sz="1600">
                <a:solidFill>
                  <a:srgbClr val="3B3B3B"/>
                </a:solidFill>
              </a:defRPr>
            </a:lvl1pPr>
            <a:lvl2pPr>
              <a:defRPr sz="1600">
                <a:solidFill>
                  <a:srgbClr val="3D3D3D"/>
                </a:solidFill>
              </a:defRPr>
            </a:lvl2pPr>
            <a:lvl3pPr>
              <a:defRPr sz="1600">
                <a:solidFill>
                  <a:srgbClr val="3D3D3D"/>
                </a:solidFill>
              </a:defRPr>
            </a:lvl3pPr>
            <a:lvl4pPr>
              <a:defRPr sz="1600">
                <a:solidFill>
                  <a:srgbClr val="3D3D3D"/>
                </a:solidFill>
              </a:defRPr>
            </a:lvl4pPr>
            <a:lvl5pPr>
              <a:defRPr sz="1600">
                <a:solidFill>
                  <a:srgbClr val="3D3D3D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/>
        <p:txBody>
          <a:bodyPr lIns="0" rIns="0"/>
          <a:lstStyle>
            <a:lvl1pPr>
              <a:defRPr/>
            </a:lvl1pPr>
          </a:lstStyle>
          <a:p>
            <a:r>
              <a:rPr lang="de-DE" dirty="0"/>
              <a:t>Headline (max. 2 Zeilen)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6308724"/>
            <a:ext cx="8280400" cy="306659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266700" indent="-266700">
              <a:spcBef>
                <a:spcPts val="0"/>
              </a:spcBef>
              <a:buClr>
                <a:srgbClr val="004F91"/>
              </a:buClr>
              <a:buAutoNum type="arabicPlain"/>
              <a:defRPr sz="800" baseline="0">
                <a:solidFill>
                  <a:srgbClr val="3B3B3B"/>
                </a:solidFill>
              </a:defRPr>
            </a:lvl1pPr>
            <a:lvl2pPr>
              <a:defRPr>
                <a:solidFill>
                  <a:srgbClr val="545454"/>
                </a:solidFill>
              </a:defRPr>
            </a:lvl2pPr>
            <a:lvl3pPr>
              <a:defRPr>
                <a:solidFill>
                  <a:srgbClr val="545454"/>
                </a:solidFill>
              </a:defRPr>
            </a:lvl3pPr>
            <a:lvl4pPr>
              <a:defRPr>
                <a:solidFill>
                  <a:srgbClr val="545454"/>
                </a:solidFill>
              </a:defRPr>
            </a:lvl4pPr>
            <a:lvl5pPr>
              <a:defRPr>
                <a:solidFill>
                  <a:srgbClr val="545454"/>
                </a:solidFill>
              </a:defRPr>
            </a:lvl5pPr>
          </a:lstStyle>
          <a:p>
            <a:pPr lvl="0"/>
            <a:r>
              <a:rPr lang="de-DE" dirty="0" err="1"/>
              <a:t>Footnote</a:t>
            </a:r>
            <a:r>
              <a:rPr lang="de-DE" dirty="0"/>
              <a:t> / Source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17.01.2017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 noChangeAspect="1"/>
          </p:cNvSpPr>
          <p:nvPr>
            <p:ph type="body" idx="1"/>
          </p:nvPr>
        </p:nvSpPr>
        <p:spPr>
          <a:xfrm>
            <a:off x="0" y="1484784"/>
            <a:ext cx="8712200" cy="241746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447675">
              <a:buSzPct val="100000"/>
              <a:buFont typeface="Arial Narrow" pitchFamily="34" charset="0"/>
              <a:buNone/>
              <a:defRPr sz="1800" b="0">
                <a:solidFill>
                  <a:srgbClr val="004F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Textplatzhalter 2"/>
          <p:cNvSpPr>
            <a:spLocks noGrp="1" noChangeAspect="1"/>
          </p:cNvSpPr>
          <p:nvPr>
            <p:ph type="body" idx="12"/>
          </p:nvPr>
        </p:nvSpPr>
        <p:spPr>
          <a:xfrm>
            <a:off x="0" y="1999508"/>
            <a:ext cx="8712200" cy="227088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447675" algn="l">
              <a:buFont typeface="+mj-lt"/>
              <a:buNone/>
              <a:defRPr lang="de-DE" sz="1800" b="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Textplatzhalter 2"/>
          <p:cNvSpPr>
            <a:spLocks noGrp="1" noChangeAspect="1"/>
          </p:cNvSpPr>
          <p:nvPr>
            <p:ph type="body" idx="16"/>
          </p:nvPr>
        </p:nvSpPr>
        <p:spPr>
          <a:xfrm>
            <a:off x="0" y="2501287"/>
            <a:ext cx="8712200" cy="219029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447675">
              <a:buFont typeface="+mj-lt"/>
              <a:buNone/>
              <a:defRPr lang="de-DE" sz="1800" b="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platzhalter 2"/>
          <p:cNvSpPr>
            <a:spLocks noGrp="1" noChangeAspect="1"/>
          </p:cNvSpPr>
          <p:nvPr>
            <p:ph type="body" idx="17"/>
          </p:nvPr>
        </p:nvSpPr>
        <p:spPr>
          <a:xfrm>
            <a:off x="0" y="3010498"/>
            <a:ext cx="8712200" cy="216230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447675">
              <a:buFont typeface="+mj-lt"/>
              <a:buNone/>
              <a:defRPr lang="de-DE" sz="1800" b="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Textplatzhalter 2"/>
          <p:cNvSpPr>
            <a:spLocks noGrp="1" noChangeAspect="1"/>
          </p:cNvSpPr>
          <p:nvPr>
            <p:ph type="body" idx="18"/>
          </p:nvPr>
        </p:nvSpPr>
        <p:spPr>
          <a:xfrm>
            <a:off x="0" y="3510564"/>
            <a:ext cx="8712200" cy="216230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447675">
              <a:buFont typeface="+mj-lt"/>
              <a:buNone/>
              <a:defRPr lang="de-DE" sz="1800" b="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Textplatzhalter 2"/>
          <p:cNvSpPr>
            <a:spLocks noGrp="1" noChangeAspect="1"/>
          </p:cNvSpPr>
          <p:nvPr>
            <p:ph type="body" idx="19"/>
          </p:nvPr>
        </p:nvSpPr>
        <p:spPr>
          <a:xfrm>
            <a:off x="0" y="4015974"/>
            <a:ext cx="8712200" cy="210886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447675">
              <a:buFont typeface="+mj-lt"/>
              <a:buNone/>
              <a:defRPr lang="de-DE" sz="1800" b="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4" name="Textplatzhalter 2"/>
          <p:cNvSpPr>
            <a:spLocks noGrp="1" noChangeAspect="1"/>
          </p:cNvSpPr>
          <p:nvPr>
            <p:ph type="body" idx="28"/>
          </p:nvPr>
        </p:nvSpPr>
        <p:spPr>
          <a:xfrm>
            <a:off x="260" y="4456301"/>
            <a:ext cx="8712200" cy="216230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447675">
              <a:buFont typeface="+mj-lt"/>
              <a:buNone/>
              <a:defRPr lang="de-DE" sz="1800" b="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Textplatzhalter 2"/>
          <p:cNvSpPr>
            <a:spLocks noGrp="1" noChangeAspect="1"/>
          </p:cNvSpPr>
          <p:nvPr>
            <p:ph type="body" idx="36"/>
          </p:nvPr>
        </p:nvSpPr>
        <p:spPr>
          <a:xfrm>
            <a:off x="-508" y="4904958"/>
            <a:ext cx="8712200" cy="216230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447675">
              <a:buFont typeface="+mj-lt"/>
              <a:buNone/>
              <a:defRPr lang="de-DE" sz="1800" b="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431800" y="593828"/>
            <a:ext cx="8279892" cy="477054"/>
          </a:xfrm>
          <a:prstGeom prst="rect">
            <a:avLst/>
          </a:prstGeom>
          <a:noFill/>
        </p:spPr>
        <p:txBody>
          <a:bodyPr wrap="square" lIns="0" rIns="0" rtlCol="0" anchor="b" anchorCtr="0">
            <a:spAutoFit/>
          </a:bodyPr>
          <a:lstStyle/>
          <a:p>
            <a:r>
              <a:rPr lang="de-DE" sz="2500" b="1" dirty="0">
                <a:solidFill>
                  <a:srgbClr val="545454"/>
                </a:solidFill>
                <a:latin typeface="+mn-lt"/>
              </a:rPr>
              <a:t>Agenda</a:t>
            </a:r>
          </a:p>
        </p:txBody>
      </p:sp>
      <p:sp>
        <p:nvSpPr>
          <p:cNvPr id="19" name="Textfeld 18"/>
          <p:cNvSpPr txBox="1"/>
          <p:nvPr userDrawn="1"/>
        </p:nvSpPr>
        <p:spPr>
          <a:xfrm>
            <a:off x="431800" y="593828"/>
            <a:ext cx="8279892" cy="477054"/>
          </a:xfrm>
          <a:prstGeom prst="rect">
            <a:avLst/>
          </a:prstGeom>
          <a:noFill/>
        </p:spPr>
        <p:txBody>
          <a:bodyPr wrap="square" lIns="0" rIns="0" rtlCol="0" anchor="b" anchorCtr="0">
            <a:spAutoFit/>
          </a:bodyPr>
          <a:lstStyle/>
          <a:p>
            <a:r>
              <a:rPr lang="de-DE" sz="2500" b="1" dirty="0">
                <a:solidFill>
                  <a:srgbClr val="3B3B3B"/>
                </a:solidFill>
                <a:latin typeface="+mn-lt"/>
              </a:rPr>
              <a:t>Agenda</a:t>
            </a:r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17.01.2017</a:t>
            </a:fld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seite links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-1142" y="0"/>
            <a:ext cx="9144571" cy="65689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-508" y="5379022"/>
            <a:ext cx="9144508" cy="4587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144000" rIns="0" bIns="36000">
            <a:spAutoFit/>
          </a:bodyPr>
          <a:lstStyle>
            <a:lvl1pPr marL="442913" indent="0">
              <a:defRPr sz="1800">
                <a:solidFill>
                  <a:srgbClr val="3B3B3B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9" name="Titel 14"/>
          <p:cNvSpPr>
            <a:spLocks noGrp="1" noChangeAspect="1"/>
          </p:cNvSpPr>
          <p:nvPr>
            <p:ph type="title" hasCustomPrompt="1"/>
          </p:nvPr>
        </p:nvSpPr>
        <p:spPr>
          <a:xfrm>
            <a:off x="-571" y="4850228"/>
            <a:ext cx="9144000" cy="5287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lIns="0" rIns="0" bIns="36000" anchor="t" anchorCtr="0">
            <a:noAutofit/>
          </a:bodyPr>
          <a:lstStyle>
            <a:lvl1pPr marL="442913" indent="0">
              <a:spcBef>
                <a:spcPts val="1200"/>
              </a:spcBef>
              <a:defRPr sz="3200" baseline="0"/>
            </a:lvl1pPr>
          </a:lstStyle>
          <a:p>
            <a:r>
              <a:rPr lang="de-DE" dirty="0"/>
              <a:t>Headline (max. 2 Zeilen) 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17.01.2017</a:t>
            </a:fld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 30"/>
          <p:cNvSpPr>
            <a:spLocks noGrp="1"/>
          </p:cNvSpPr>
          <p:nvPr>
            <p:ph type="title" hasCustomPrompt="1"/>
          </p:nvPr>
        </p:nvSpPr>
        <p:spPr/>
        <p:txBody>
          <a:bodyPr lIns="0" rIns="0"/>
          <a:lstStyle>
            <a:lvl1pPr>
              <a:defRPr baseline="0"/>
            </a:lvl1pPr>
          </a:lstStyle>
          <a:p>
            <a:r>
              <a:rPr lang="de-DE" dirty="0"/>
              <a:t>Headline (max. 2 Zeilen)</a:t>
            </a:r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17.01.2017</a:t>
            </a:fld>
            <a:endParaRPr lang="de-DE" dirty="0"/>
          </a:p>
        </p:txBody>
      </p:sp>
      <p:sp>
        <p:nvSpPr>
          <p:cNvPr id="32" name="Foliennummernplatzhalter 3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33" name="Fußzeilenplatzhalter 32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hne Sub_Seitenty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824414" y="1268413"/>
            <a:ext cx="3888000" cy="5040312"/>
          </a:xfrm>
          <a:prstGeom prst="rect">
            <a:avLst/>
          </a:prstGeom>
        </p:spPr>
        <p:txBody>
          <a:bodyPr lIns="0" rIns="0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SzPct val="75000"/>
              <a:buFont typeface="Wingdings" pitchFamily="2" charset="2"/>
              <a:defRPr lang="de-DE" sz="160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F91"/>
              </a:buClr>
              <a:buSzPct val="75000"/>
              <a:buFont typeface="Wingdings" pitchFamily="2" charset="2"/>
              <a:defRPr lang="de-DE" sz="160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F91"/>
              </a:buClr>
              <a:buSzPct val="75000"/>
              <a:buFont typeface="Wingdings" pitchFamily="2" charset="2"/>
              <a:defRPr lang="de-DE" sz="160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F91"/>
              </a:buClr>
              <a:buSzPct val="75000"/>
              <a:buFont typeface="Wingdings" pitchFamily="2" charset="2"/>
              <a:defRPr lang="de-DE" sz="160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F91"/>
              </a:buClr>
              <a:buSzPct val="75000"/>
              <a:buFont typeface="Wingdings" pitchFamily="2" charset="2"/>
              <a:defRPr lang="de-DE" sz="1600" kern="1200" dirty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424600" y="1268413"/>
            <a:ext cx="3888000" cy="5040311"/>
          </a:xfrm>
          <a:prstGeom prst="rect">
            <a:avLst/>
          </a:prstGeom>
        </p:spPr>
        <p:txBody>
          <a:bodyPr lIns="0" rIns="0"/>
          <a:lstStyle>
            <a:lvl1pPr>
              <a:buClr>
                <a:srgbClr val="005CA8"/>
              </a:buClr>
              <a:buSzPct val="75000"/>
              <a:defRPr>
                <a:solidFill>
                  <a:srgbClr val="3B3B3B"/>
                </a:solidFill>
              </a:defRPr>
            </a:lvl1pPr>
            <a:lvl2pPr>
              <a:buClr>
                <a:srgbClr val="004F91"/>
              </a:buClr>
              <a:buSzPct val="75000"/>
              <a:defRPr>
                <a:solidFill>
                  <a:srgbClr val="3B3B3B"/>
                </a:solidFill>
              </a:defRPr>
            </a:lvl2pPr>
            <a:lvl3pPr>
              <a:buClr>
                <a:srgbClr val="004F91"/>
              </a:buClr>
              <a:buSzPct val="75000"/>
              <a:defRPr>
                <a:solidFill>
                  <a:srgbClr val="3B3B3B"/>
                </a:solidFill>
              </a:defRPr>
            </a:lvl3pPr>
            <a:lvl4pPr>
              <a:buClr>
                <a:srgbClr val="004F91"/>
              </a:buClr>
              <a:buSzPct val="75000"/>
              <a:defRPr>
                <a:solidFill>
                  <a:srgbClr val="3B3B3B"/>
                </a:solidFill>
              </a:defRPr>
            </a:lvl4pPr>
            <a:lvl5pPr>
              <a:buClr>
                <a:srgbClr val="004F91"/>
              </a:buClr>
              <a:buSzPct val="75000"/>
              <a:defRPr>
                <a:solidFill>
                  <a:srgbClr val="3B3B3B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6" name="Titel 2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Headline (max. 2 Zeilen)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17.01.2017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 noChangeAspect="1"/>
          </p:cNvSpPr>
          <p:nvPr>
            <p:ph type="body" idx="1" hasCustomPrompt="1"/>
          </p:nvPr>
        </p:nvSpPr>
        <p:spPr>
          <a:xfrm>
            <a:off x="422657" y="1259968"/>
            <a:ext cx="8280399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buNone/>
              <a:defRPr sz="1800" b="1" baseline="0">
                <a:solidFill>
                  <a:srgbClr val="004F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(blau)</a:t>
            </a:r>
          </a:p>
        </p:txBody>
      </p:sp>
      <p:sp>
        <p:nvSpPr>
          <p:cNvPr id="4" name="Inhaltsplatzhalter 3"/>
          <p:cNvSpPr>
            <a:spLocks noGrp="1" noChangeAspect="1"/>
          </p:cNvSpPr>
          <p:nvPr>
            <p:ph sz="half" idx="2"/>
          </p:nvPr>
        </p:nvSpPr>
        <p:spPr>
          <a:xfrm>
            <a:off x="422657" y="1608991"/>
            <a:ext cx="8280399" cy="4680000"/>
          </a:xfrm>
          <a:prstGeom prst="rect">
            <a:avLst/>
          </a:prstGeom>
        </p:spPr>
        <p:txBody>
          <a:bodyPr lIns="0" tIns="0" rIns="0" bIns="0"/>
          <a:lstStyle>
            <a:lvl1pPr marL="265113" indent="-265113">
              <a:buFont typeface="+mj-lt"/>
              <a:buNone/>
              <a:tabLst/>
              <a:defRPr sz="1600">
                <a:solidFill>
                  <a:srgbClr val="3B3B3B"/>
                </a:solidFill>
              </a:defRPr>
            </a:lvl1pPr>
            <a:lvl2pPr>
              <a:defRPr sz="1600">
                <a:solidFill>
                  <a:srgbClr val="3D3D3D"/>
                </a:solidFill>
              </a:defRPr>
            </a:lvl2pPr>
            <a:lvl3pPr>
              <a:defRPr sz="1600">
                <a:solidFill>
                  <a:srgbClr val="3D3D3D"/>
                </a:solidFill>
              </a:defRPr>
            </a:lvl3pPr>
            <a:lvl4pPr>
              <a:defRPr sz="1600">
                <a:solidFill>
                  <a:srgbClr val="3D3D3D"/>
                </a:solidFill>
              </a:defRPr>
            </a:lvl4pPr>
            <a:lvl5pPr>
              <a:defRPr sz="1600">
                <a:solidFill>
                  <a:srgbClr val="3D3D3D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4" name="Titel 23"/>
          <p:cNvSpPr>
            <a:spLocks noGrp="1" noChangeAspect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 (max. 2 Zeilen)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17.01.2017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itenty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824414" y="1628800"/>
            <a:ext cx="3888000" cy="4680000"/>
          </a:xfrm>
          <a:prstGeom prst="rect">
            <a:avLst/>
          </a:prstGeom>
        </p:spPr>
        <p:txBody>
          <a:bodyPr lIns="0" tIns="0" rIns="0" bIns="0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SzPct val="75000"/>
              <a:buFont typeface="Wingdings" pitchFamily="2" charset="2"/>
              <a:defRPr lang="de-DE" sz="160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F91"/>
              </a:buClr>
              <a:buSzPct val="75000"/>
              <a:buFont typeface="Wingdings" pitchFamily="2" charset="2"/>
              <a:defRPr lang="de-DE" sz="160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F91"/>
              </a:buClr>
              <a:buSzPct val="75000"/>
              <a:buFont typeface="Wingdings" pitchFamily="2" charset="2"/>
              <a:defRPr lang="de-DE" sz="160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F91"/>
              </a:buClr>
              <a:buSzPct val="75000"/>
              <a:buFont typeface="Wingdings" pitchFamily="2" charset="2"/>
              <a:defRPr lang="de-DE" sz="160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F91"/>
              </a:buClr>
              <a:buSzPct val="75000"/>
              <a:buFont typeface="Wingdings" pitchFamily="2" charset="2"/>
              <a:defRPr lang="de-DE" sz="1600" kern="1200" dirty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424600" y="1609344"/>
            <a:ext cx="3888000" cy="46800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rgbClr val="005CA8"/>
              </a:buClr>
              <a:buSzPct val="75000"/>
              <a:defRPr>
                <a:solidFill>
                  <a:srgbClr val="3B3B3B"/>
                </a:solidFill>
              </a:defRPr>
            </a:lvl1pPr>
            <a:lvl2pPr>
              <a:buClr>
                <a:srgbClr val="004F91"/>
              </a:buClr>
              <a:buSzPct val="75000"/>
              <a:defRPr>
                <a:solidFill>
                  <a:srgbClr val="3B3B3B"/>
                </a:solidFill>
              </a:defRPr>
            </a:lvl2pPr>
            <a:lvl3pPr>
              <a:buClr>
                <a:srgbClr val="004F91"/>
              </a:buClr>
              <a:buSzPct val="75000"/>
              <a:defRPr>
                <a:solidFill>
                  <a:srgbClr val="3B3B3B"/>
                </a:solidFill>
              </a:defRPr>
            </a:lvl3pPr>
            <a:lvl4pPr>
              <a:buClr>
                <a:srgbClr val="004F91"/>
              </a:buClr>
              <a:buSzPct val="75000"/>
              <a:defRPr>
                <a:solidFill>
                  <a:srgbClr val="3B3B3B"/>
                </a:solidFill>
              </a:defRPr>
            </a:lvl4pPr>
            <a:lvl5pPr>
              <a:buClr>
                <a:srgbClr val="004F91"/>
              </a:buClr>
              <a:buSzPct val="75000"/>
              <a:defRPr>
                <a:solidFill>
                  <a:srgbClr val="3B3B3B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6" name="Titel 2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 (max. 2 Zeilen)</a:t>
            </a:r>
          </a:p>
        </p:txBody>
      </p:sp>
      <p:sp>
        <p:nvSpPr>
          <p:cNvPr id="9" name="Textplatzhalter 2"/>
          <p:cNvSpPr>
            <a:spLocks noGrp="1" noChangeAspect="1"/>
          </p:cNvSpPr>
          <p:nvPr>
            <p:ph type="body" idx="1" hasCustomPrompt="1"/>
          </p:nvPr>
        </p:nvSpPr>
        <p:spPr>
          <a:xfrm>
            <a:off x="424601" y="1259968"/>
            <a:ext cx="8287600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buNone/>
              <a:defRPr sz="1800" b="1" baseline="0">
                <a:solidFill>
                  <a:srgbClr val="004F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(blau)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17.01.2017</a:t>
            </a:fld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6633356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elplatzhalter 13"/>
          <p:cNvSpPr>
            <a:spLocks noGrp="1"/>
          </p:cNvSpPr>
          <p:nvPr>
            <p:ph type="title"/>
          </p:nvPr>
        </p:nvSpPr>
        <p:spPr>
          <a:xfrm>
            <a:off x="431800" y="368300"/>
            <a:ext cx="8280400" cy="720725"/>
          </a:xfrm>
          <a:prstGeom prst="rect">
            <a:avLst/>
          </a:prstGeom>
        </p:spPr>
        <p:txBody>
          <a:bodyPr vert="horz" lIns="0" tIns="36000" rIns="0" bIns="36000" rtlCol="0" anchor="b" anchorCtr="0">
            <a:normAutofit/>
          </a:bodyPr>
          <a:lstStyle/>
          <a:p>
            <a:r>
              <a:rPr lang="de-DE" dirty="0"/>
              <a:t>Headline (max. 2 Zeilen)</a:t>
            </a:r>
          </a:p>
        </p:txBody>
      </p:sp>
      <p:sp>
        <p:nvSpPr>
          <p:cNvPr id="10" name="Fußzeilenplatzhalter 19"/>
          <p:cNvSpPr>
            <a:spLocks noGrp="1"/>
          </p:cNvSpPr>
          <p:nvPr>
            <p:ph type="ftr" sz="quarter" idx="3"/>
          </p:nvPr>
        </p:nvSpPr>
        <p:spPr>
          <a:xfrm>
            <a:off x="2376864" y="6615384"/>
            <a:ext cx="5479356" cy="270000"/>
          </a:xfrm>
          <a:prstGeom prst="rect">
            <a:avLst/>
          </a:prstGeom>
        </p:spPr>
        <p:txBody>
          <a:bodyPr lIns="36000" tIns="36000" rIns="36000" bIns="36000" anchor="ctr" anchorCtr="0"/>
          <a:lstStyle>
            <a:lvl1pPr algn="r">
              <a:defRPr sz="1100"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3" name="Datumsplatzhalter 33"/>
          <p:cNvSpPr>
            <a:spLocks noGrp="1"/>
          </p:cNvSpPr>
          <p:nvPr>
            <p:ph type="dt" sz="half" idx="2"/>
          </p:nvPr>
        </p:nvSpPr>
        <p:spPr>
          <a:xfrm>
            <a:off x="7776944" y="6615384"/>
            <a:ext cx="720000" cy="270000"/>
          </a:xfrm>
          <a:prstGeom prst="rect">
            <a:avLst/>
          </a:prstGeom>
        </p:spPr>
        <p:txBody>
          <a:bodyPr lIns="36000" tIns="36000" rIns="36000" bIns="36000" anchor="ctr" anchorCtr="0"/>
          <a:lstStyle>
            <a:lvl1pPr algn="r">
              <a:defRPr sz="1100"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17.01.2017</a:t>
            </a:fld>
            <a:endParaRPr lang="de-DE" dirty="0"/>
          </a:p>
        </p:txBody>
      </p:sp>
      <p:sp>
        <p:nvSpPr>
          <p:cNvPr id="18" name="Foliennummernplatzhalter 34"/>
          <p:cNvSpPr>
            <a:spLocks noGrp="1"/>
          </p:cNvSpPr>
          <p:nvPr>
            <p:ph type="sldNum" sz="quarter" idx="4"/>
          </p:nvPr>
        </p:nvSpPr>
        <p:spPr>
          <a:xfrm>
            <a:off x="8532988" y="6615384"/>
            <a:ext cx="360000" cy="270000"/>
          </a:xfrm>
          <a:prstGeom prst="rect">
            <a:avLst/>
          </a:prstGeom>
        </p:spPr>
        <p:txBody>
          <a:bodyPr lIns="36000" tIns="36000" rIns="36000" bIns="36000" anchor="ctr" anchorCtr="0"/>
          <a:lstStyle>
            <a:lvl1pPr algn="l">
              <a:defRPr sz="1100"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9" name="Fußzeilenplatzhalter 19"/>
          <p:cNvSpPr txBox="1">
            <a:spLocks/>
          </p:cNvSpPr>
          <p:nvPr/>
        </p:nvSpPr>
        <p:spPr>
          <a:xfrm>
            <a:off x="8469652" y="6607764"/>
            <a:ext cx="90000" cy="270000"/>
          </a:xfrm>
          <a:prstGeom prst="rect">
            <a:avLst/>
          </a:prstGeom>
        </p:spPr>
        <p:txBody>
          <a:bodyPr lIns="36000" tIns="36000" rIns="36000" bIns="36000" anchor="ctr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2" r:id="rId1"/>
    <p:sldLayoutId id="2147484653" r:id="rId2"/>
    <p:sldLayoutId id="2147484654" r:id="rId3"/>
    <p:sldLayoutId id="2147484655" r:id="rId4"/>
    <p:sldLayoutId id="2147484656" r:id="rId5"/>
    <p:sldLayoutId id="2147484658" r:id="rId6"/>
    <p:sldLayoutId id="2147484659" r:id="rId7"/>
    <p:sldLayoutId id="2147484661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 kern="1200">
          <a:solidFill>
            <a:srgbClr val="3B3B3B"/>
          </a:solidFill>
          <a:latin typeface="Arial Narrow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545454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545454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545454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545454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3D3D3D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3D3D3D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3D3D3D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3D3D3D"/>
          </a:solidFill>
          <a:latin typeface="Arial Narrow" pitchFamily="34" charset="0"/>
        </a:defRPr>
      </a:lvl9pPr>
    </p:titleStyle>
    <p:bodyStyle>
      <a:lvl1pPr marL="182563" indent="-182563" algn="l" rtl="0" eaLnBrk="1" fontAlgn="base" hangingPunct="1">
        <a:spcBef>
          <a:spcPct val="20000"/>
        </a:spcBef>
        <a:spcAft>
          <a:spcPct val="0"/>
        </a:spcAft>
        <a:buClr>
          <a:srgbClr val="005CA8"/>
        </a:buClr>
        <a:buFont typeface="Wingdings" pitchFamily="2" charset="2"/>
        <a:defRPr sz="1600" kern="1200">
          <a:solidFill>
            <a:srgbClr val="545454"/>
          </a:solidFill>
          <a:latin typeface="Arial Narrow" pitchFamily="34" charset="0"/>
          <a:ea typeface="+mn-ea"/>
          <a:cs typeface="+mn-cs"/>
        </a:defRPr>
      </a:lvl1pPr>
      <a:lvl2pPr marL="623888" indent="-166688" algn="l" rtl="0" eaLnBrk="1" fontAlgn="base" hangingPunct="1">
        <a:spcBef>
          <a:spcPct val="20000"/>
        </a:spcBef>
        <a:spcAft>
          <a:spcPct val="0"/>
        </a:spcAft>
        <a:buClr>
          <a:srgbClr val="006BA8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1071563" indent="-157163" algn="l" rtl="0" eaLnBrk="1" fontAlgn="base" hangingPunct="1">
        <a:spcBef>
          <a:spcPct val="20000"/>
        </a:spcBef>
        <a:spcAft>
          <a:spcPct val="0"/>
        </a:spcAft>
        <a:buClr>
          <a:srgbClr val="005CA8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520825" indent="-149225" algn="l" rtl="0" eaLnBrk="1" fontAlgn="base" hangingPunct="1">
        <a:spcBef>
          <a:spcPct val="20000"/>
        </a:spcBef>
        <a:spcAft>
          <a:spcPct val="0"/>
        </a:spcAft>
        <a:buClr>
          <a:srgbClr val="005CA8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1970088" indent="-141288" algn="l" rtl="0" eaLnBrk="1" fontAlgn="base" hangingPunct="1">
        <a:spcBef>
          <a:spcPct val="20000"/>
        </a:spcBef>
        <a:spcAft>
          <a:spcPct val="0"/>
        </a:spcAft>
        <a:buClr>
          <a:srgbClr val="005CA8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Nick Schneider, </a:t>
            </a:r>
            <a:r>
              <a:rPr lang="de-DE" dirty="0" err="1"/>
              <a:t>Joonas</a:t>
            </a:r>
            <a:r>
              <a:rPr lang="de-DE" dirty="0"/>
              <a:t> Palm, Lovre Petrovic, </a:t>
            </a:r>
            <a:r>
              <a:rPr lang="de-DE" dirty="0" err="1"/>
              <a:t>Togi</a:t>
            </a:r>
            <a:r>
              <a:rPr lang="de-DE" dirty="0"/>
              <a:t> </a:t>
            </a:r>
            <a:r>
              <a:rPr lang="de-DE" dirty="0" err="1"/>
              <a:t>Dashnyam</a:t>
            </a:r>
            <a:r>
              <a:rPr lang="de-DE" dirty="0"/>
              <a:t>, Alexandros </a:t>
            </a:r>
            <a:r>
              <a:rPr lang="de-DE" dirty="0" err="1"/>
              <a:t>Tsakpinis</a:t>
            </a:r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XML Praktikum WS 2016/17</a:t>
            </a: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20"/>
          </p:nvPr>
        </p:nvSpPr>
        <p:spPr>
          <a:xfrm>
            <a:off x="2376864" y="6615384"/>
            <a:ext cx="5291480" cy="27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8"/>
          </p:nvPr>
        </p:nvSpPr>
        <p:spPr>
          <a:xfrm>
            <a:off x="7668344" y="6615384"/>
            <a:ext cx="827504" cy="270000"/>
          </a:xfrm>
        </p:spPr>
        <p:txBody>
          <a:bodyPr/>
          <a:lstStyle/>
          <a:p>
            <a:fld id="{70C22629-843B-413A-B787-66A4E31F4FF1}" type="datetime1">
              <a:rPr lang="de-DE" smtClean="0"/>
              <a:pPr/>
              <a:t>17.01.2017</a:t>
            </a:fld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9"/>
          </p:nvPr>
        </p:nvSpPr>
        <p:spPr>
          <a:xfrm>
            <a:off x="8532988" y="6615384"/>
            <a:ext cx="360000" cy="270000"/>
          </a:xfrm>
        </p:spPr>
        <p:txBody>
          <a:bodyPr/>
          <a:lstStyle/>
          <a:p>
            <a:fld id="{8774BFEF-BA1A-4E34-8ADC-0E379F10AB38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View Controller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17.01.2017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pic>
        <p:nvPicPr>
          <p:cNvPr id="1026" name="Picture 2" descr="https://daveh.io/blog/the-model-view-controller-pattern/the-mvc-patter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72" y="1463465"/>
            <a:ext cx="7604372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6848108" y="4051396"/>
            <a:ext cx="2016224" cy="4320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5724128" y="244530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gameInstanceCollection.xml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974678" y="109413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controller.xq</a:t>
            </a:r>
            <a:endParaRPr lang="de-DE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3177844" y="4549272"/>
            <a:ext cx="364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MancalaTransformator.xsl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892572" y="5079981"/>
            <a:ext cx="5886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b="1" dirty="0">
                <a:sym typeface="Wingdings" panose="05000000000000000000" pitchFamily="2" charset="2"/>
              </a:rPr>
              <a:t>Übersichtliche Architektur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b="1" dirty="0">
                <a:sym typeface="Wingdings" panose="05000000000000000000" pitchFamily="2" charset="2"/>
              </a:rPr>
              <a:t>Leichte Änderbarkeit des Codes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b="1" dirty="0">
                <a:sym typeface="Wingdings" panose="05000000000000000000" pitchFamily="2" charset="2"/>
              </a:rPr>
              <a:t>Trennung von Struktur und Inhalt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927394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Klassendiagramm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17.01.2017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" t="7305" r="5145" b="10887"/>
          <a:stretch/>
        </p:blipFill>
        <p:spPr>
          <a:xfrm>
            <a:off x="431800" y="1318156"/>
            <a:ext cx="8280400" cy="469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22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2"/>
          </p:nvPr>
        </p:nvSpPr>
        <p:spPr>
          <a:xfrm>
            <a:off x="431800" y="1268413"/>
            <a:ext cx="8280399" cy="4871034"/>
          </a:xfrm>
        </p:spPr>
        <p:txBody>
          <a:bodyPr numCol="1">
            <a:noAutofit/>
          </a:bodyPr>
          <a:lstStyle/>
          <a:p>
            <a:r>
              <a:rPr lang="de-DE" b="1" dirty="0"/>
              <a:t>…\</a:t>
            </a:r>
            <a:r>
              <a:rPr lang="de-DE" b="1" dirty="0" err="1"/>
              <a:t>static</a:t>
            </a:r>
            <a:r>
              <a:rPr lang="de-DE" b="1" dirty="0"/>
              <a:t>\</a:t>
            </a:r>
            <a:r>
              <a:rPr lang="de-DE" b="1" dirty="0" err="1"/>
              <a:t>kalahMancala</a:t>
            </a:r>
            <a:r>
              <a:rPr lang="de-DE" b="1" dirty="0"/>
              <a:t> 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Standart</a:t>
            </a:r>
            <a:r>
              <a:rPr lang="de-DE" b="1" dirty="0"/>
              <a:t> web </a:t>
            </a:r>
            <a:r>
              <a:rPr lang="de-DE" b="1" dirty="0" err="1"/>
              <a:t>files</a:t>
            </a:r>
            <a:r>
              <a:rPr lang="de-DE" b="1" dirty="0"/>
              <a:t>:</a:t>
            </a:r>
            <a:endParaRPr lang="de-DE" dirty="0"/>
          </a:p>
          <a:p>
            <a:pPr marL="0" indent="0"/>
            <a:r>
              <a:rPr lang="de-DE" dirty="0"/>
              <a:t>						       </a:t>
            </a:r>
          </a:p>
          <a:p>
            <a:pPr marL="0" indent="0"/>
            <a:endParaRPr lang="de-DE" b="1" dirty="0"/>
          </a:p>
          <a:p>
            <a:pPr marL="0" indent="0"/>
            <a:endParaRPr lang="de-DE" b="1" dirty="0"/>
          </a:p>
          <a:p>
            <a:pPr marL="0" indent="0"/>
            <a:endParaRPr lang="de-DE" b="1" dirty="0"/>
          </a:p>
          <a:p>
            <a:pPr marL="0" indent="0"/>
            <a:endParaRPr lang="de-DE" b="1" dirty="0"/>
          </a:p>
          <a:p>
            <a:pPr marL="0" indent="0"/>
            <a:r>
              <a:rPr lang="de-DE" b="1" dirty="0"/>
              <a:t>…\WEB-INF\</a:t>
            </a:r>
            <a:r>
              <a:rPr lang="de-DE" b="1" dirty="0" err="1"/>
              <a:t>kalahMancala</a:t>
            </a:r>
            <a:r>
              <a:rPr lang="de-DE" b="1" dirty="0"/>
              <a:t> 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HTML </a:t>
            </a:r>
            <a:r>
              <a:rPr lang="de-DE" b="1" dirty="0" err="1"/>
              <a:t>files</a:t>
            </a:r>
            <a:r>
              <a:rPr lang="de-DE" b="1" dirty="0"/>
              <a:t> </a:t>
            </a:r>
            <a:r>
              <a:rPr lang="de-DE" b="1" dirty="0" err="1"/>
              <a:t>referenced</a:t>
            </a:r>
            <a:r>
              <a:rPr lang="de-DE" b="1" dirty="0"/>
              <a:t> </a:t>
            </a:r>
            <a:r>
              <a:rPr lang="de-DE" b="1" dirty="0" err="1"/>
              <a:t>by</a:t>
            </a:r>
            <a:r>
              <a:rPr lang="de-DE" b="1" dirty="0"/>
              <a:t> </a:t>
            </a:r>
            <a:r>
              <a:rPr lang="de-DE" b="1" dirty="0" err="1"/>
              <a:t>Xquery</a:t>
            </a:r>
            <a:r>
              <a:rPr lang="de-DE" b="1" dirty="0"/>
              <a:t> </a:t>
            </a:r>
            <a:r>
              <a:rPr lang="de-DE" b="1" dirty="0" err="1"/>
              <a:t>files</a:t>
            </a:r>
            <a:r>
              <a:rPr lang="de-DE" b="1" dirty="0"/>
              <a:t> </a:t>
            </a:r>
            <a:r>
              <a:rPr lang="de-DE" b="1" dirty="0" err="1"/>
              <a:t>and</a:t>
            </a:r>
            <a:r>
              <a:rPr lang="de-DE" b="1" dirty="0"/>
              <a:t> </a:t>
            </a:r>
            <a:r>
              <a:rPr lang="de-DE" b="1" dirty="0" err="1"/>
              <a:t>Xquery</a:t>
            </a:r>
            <a:r>
              <a:rPr lang="de-DE" b="1" dirty="0"/>
              <a:t> </a:t>
            </a:r>
            <a:r>
              <a:rPr lang="de-DE" b="1" dirty="0" err="1"/>
              <a:t>files</a:t>
            </a:r>
            <a:r>
              <a:rPr lang="de-DE" dirty="0"/>
              <a:t>																																																	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/>
            <a:r>
              <a:rPr lang="de-DE" b="1" dirty="0"/>
              <a:t>…  Saxon9pe.jar </a:t>
            </a:r>
            <a:r>
              <a:rPr lang="de-DE" b="1" dirty="0" err="1"/>
              <a:t>required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 XSLT 2.0 </a:t>
            </a:r>
            <a:r>
              <a:rPr lang="de-DE" b="1" dirty="0" err="1"/>
              <a:t>transformators</a:t>
            </a:r>
            <a:endParaRPr lang="de-DE" b="1" dirty="0"/>
          </a:p>
          <a:p>
            <a:pPr marL="0" indent="0"/>
            <a:r>
              <a:rPr lang="de-DE" dirty="0"/>
              <a:t>					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Server Konfiguration von BASE-X Database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17.01.2017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" t="5511" r="73625" b="70779"/>
          <a:stretch/>
        </p:blipFill>
        <p:spPr>
          <a:xfrm>
            <a:off x="2217101" y="1844824"/>
            <a:ext cx="4709795" cy="1528127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" t="5966" r="70475" b="71768"/>
          <a:stretch/>
        </p:blipFill>
        <p:spPr>
          <a:xfrm>
            <a:off x="1714808" y="3991199"/>
            <a:ext cx="5714382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94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half" idx="2"/>
          </p:nvPr>
        </p:nvSpPr>
        <p:spPr>
          <a:xfrm>
            <a:off x="431800" y="1268413"/>
            <a:ext cx="3960000" cy="5040311"/>
          </a:xfrm>
        </p:spPr>
        <p:txBody>
          <a:bodyPr numCol="1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 algn="ctr"/>
            <a:r>
              <a:rPr lang="de-DE" sz="3000" b="1" dirty="0"/>
              <a:t>Front End</a:t>
            </a:r>
          </a:p>
          <a:p>
            <a:pPr marL="0" indent="0" algn="ctr"/>
            <a:endParaRPr lang="de-DE" sz="3000" b="1" dirty="0"/>
          </a:p>
          <a:p>
            <a:pPr marL="0" indent="0" algn="ctr"/>
            <a:endParaRPr lang="de-DE" sz="3000" b="1" dirty="0"/>
          </a:p>
          <a:p>
            <a:pPr marL="0" indent="0" algn="ctr"/>
            <a:endParaRPr lang="de-DE" sz="3000" b="1" dirty="0"/>
          </a:p>
          <a:p>
            <a:pPr marL="0" indent="0" algn="ctr"/>
            <a:endParaRPr lang="de-DE" sz="3000" b="1" dirty="0"/>
          </a:p>
          <a:p>
            <a:pPr marL="0" indent="0" algn="ctr"/>
            <a:endParaRPr lang="de-DE" sz="3000" b="1" dirty="0"/>
          </a:p>
          <a:p>
            <a:pPr marL="0" indent="0" algn="ctr"/>
            <a:endParaRPr lang="de-DE" sz="3000" b="1" dirty="0"/>
          </a:p>
          <a:p>
            <a:pPr marL="0" indent="0" algn="ctr"/>
            <a:endParaRPr lang="de-DE" sz="3000" b="1" dirty="0"/>
          </a:p>
          <a:p>
            <a:pPr marL="0" indent="0" algn="ctr"/>
            <a:endParaRPr lang="de-DE" sz="3000" b="1" dirty="0"/>
          </a:p>
          <a:p>
            <a:pPr marL="0" indent="0" algn="ctr"/>
            <a:endParaRPr lang="de-DE" sz="3000" b="1" dirty="0"/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>
          <a:xfrm>
            <a:off x="7668344" y="6615383"/>
            <a:ext cx="828600" cy="270001"/>
          </a:xfrm>
        </p:spPr>
        <p:txBody>
          <a:bodyPr/>
          <a:lstStyle/>
          <a:p>
            <a:fld id="{CE8F1BDB-3144-4FA2-920B-B288111F867B}" type="datetime1">
              <a:rPr lang="de-DE" smtClean="0"/>
              <a:pPr/>
              <a:t>17.01.2017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74BFEF-BA1A-4E34-8ADC-0E379F10AB38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1926260" y="6615384"/>
            <a:ext cx="5291480" cy="242616"/>
          </a:xfrm>
        </p:spPr>
        <p:txBody>
          <a:bodyPr/>
          <a:lstStyle/>
          <a:p>
            <a:pPr algn="ctr"/>
            <a:r>
              <a:rPr lang="de-DE" dirty="0"/>
              <a:t>XML Praktikum WS 2016/17</a:t>
            </a:r>
          </a:p>
        </p:txBody>
      </p:sp>
      <p:sp>
        <p:nvSpPr>
          <p:cNvPr id="12" name="Inhaltsplatzhalter 20"/>
          <p:cNvSpPr txBox="1">
            <a:spLocks/>
          </p:cNvSpPr>
          <p:nvPr/>
        </p:nvSpPr>
        <p:spPr>
          <a:xfrm>
            <a:off x="4752200" y="1268413"/>
            <a:ext cx="3960000" cy="5040311"/>
          </a:xfrm>
          <a:prstGeom prst="rect">
            <a:avLst/>
          </a:prstGeom>
        </p:spPr>
        <p:txBody>
          <a:bodyPr lIns="0" tIns="0" rIns="0" bIns="0" numCol="1"/>
          <a:lstStyle>
            <a:lvl1pPr marL="265113" indent="-2651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+mj-lt"/>
              <a:buNone/>
              <a:tabLst/>
              <a:defRPr sz="1600" kern="120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marL="62388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BA8"/>
              </a:buClr>
              <a:buFont typeface="Wingdings" pitchFamily="2" charset="2"/>
              <a:buChar char="§"/>
              <a:defRPr sz="1600" kern="1200">
                <a:solidFill>
                  <a:srgbClr val="3D3D3D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07156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rgbClr val="3D3D3D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520825" indent="-149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rgbClr val="3D3D3D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970088" indent="-141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Font typeface="Wingdings" pitchFamily="2" charset="2"/>
              <a:buChar char="§"/>
              <a:defRPr sz="1600" kern="1200">
                <a:solidFill>
                  <a:srgbClr val="3D3D3D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 algn="ctr"/>
            <a:r>
              <a:rPr lang="de-DE" sz="3000" b="1" dirty="0"/>
              <a:t>Back End</a:t>
            </a:r>
          </a:p>
          <a:p>
            <a:pPr marL="0" indent="0" algn="ctr"/>
            <a:endParaRPr lang="de-DE" sz="3000" b="1" dirty="0"/>
          </a:p>
          <a:p>
            <a:pPr marL="0" indent="0" algn="ctr"/>
            <a:endParaRPr lang="de-DE" sz="3000" b="1" dirty="0"/>
          </a:p>
          <a:p>
            <a:pPr marL="0" indent="0" algn="ctr"/>
            <a:endParaRPr lang="de-DE" sz="3000" b="1" dirty="0"/>
          </a:p>
          <a:p>
            <a:pPr marL="0" indent="0" algn="ctr"/>
            <a:endParaRPr lang="de-DE" sz="3000" b="1" dirty="0"/>
          </a:p>
          <a:p>
            <a:pPr marL="0" indent="0" algn="ctr"/>
            <a:endParaRPr lang="de-DE" sz="3000" b="1" dirty="0"/>
          </a:p>
          <a:p>
            <a:pPr marL="0" indent="0" algn="ctr"/>
            <a:endParaRPr lang="de-DE" sz="3000" b="1" dirty="0"/>
          </a:p>
          <a:p>
            <a:pPr marL="0" indent="0" algn="ctr"/>
            <a:endParaRPr lang="de-DE" sz="3000" b="1" dirty="0"/>
          </a:p>
          <a:p>
            <a:pPr marL="0" indent="0" algn="ctr"/>
            <a:endParaRPr lang="de-DE" sz="3000" b="1" dirty="0"/>
          </a:p>
          <a:p>
            <a:pPr marL="0" indent="0" algn="ctr"/>
            <a:endParaRPr lang="de-DE" sz="3000" b="1" dirty="0"/>
          </a:p>
        </p:txBody>
      </p:sp>
      <p:sp>
        <p:nvSpPr>
          <p:cNvPr id="2" name="AutoShape 2" descr="http://mediamanager.cruxframework.org/img/icon-backend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6" t="17241" r="61025" b="34880"/>
          <a:stretch/>
        </p:blipFill>
        <p:spPr>
          <a:xfrm>
            <a:off x="5436056" y="3356992"/>
            <a:ext cx="2592288" cy="136815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3" t="23530" r="68112" b="37400"/>
          <a:stretch/>
        </p:blipFill>
        <p:spPr>
          <a:xfrm>
            <a:off x="1630584" y="3356992"/>
            <a:ext cx="1588378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13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Transformator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 End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17.01.2017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0046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Model</a:t>
            </a:r>
          </a:p>
          <a:p>
            <a:pPr marL="644525" lvl="1" indent="-285750">
              <a:buFont typeface="Arial" panose="020B0604020202020204" pitchFamily="34" charset="0"/>
              <a:buChar char="•"/>
            </a:pPr>
            <a:r>
              <a:rPr lang="de-DE" dirty="0" err="1"/>
              <a:t>checkSpecialCases</a:t>
            </a:r>
            <a:endParaRPr lang="de-DE" dirty="0"/>
          </a:p>
          <a:p>
            <a:pPr marL="644525" lvl="1" indent="-285750">
              <a:buFont typeface="Arial" panose="020B0604020202020204" pitchFamily="34" charset="0"/>
              <a:buChar char="•"/>
            </a:pPr>
            <a:r>
              <a:rPr lang="de-DE" dirty="0" err="1"/>
              <a:t>moveSeeds</a:t>
            </a:r>
            <a:endParaRPr lang="de-DE" dirty="0"/>
          </a:p>
          <a:p>
            <a:pPr marL="644525" lvl="1" indent="-285750">
              <a:buFont typeface="Arial" panose="020B0604020202020204" pitchFamily="34" charset="0"/>
              <a:buChar char="•"/>
            </a:pPr>
            <a:r>
              <a:rPr lang="de-DE" dirty="0" err="1"/>
              <a:t>gameIstanceCollection</a:t>
            </a:r>
            <a:r>
              <a:rPr lang="de-DE" dirty="0"/>
              <a:t>?!</a:t>
            </a:r>
          </a:p>
          <a:p>
            <a:pPr marL="644525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644525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Controller</a:t>
            </a:r>
          </a:p>
          <a:p>
            <a:pPr marL="644525" lvl="1" indent="-285750">
              <a:buFont typeface="Arial" panose="020B0604020202020204" pitchFamily="34" charset="0"/>
              <a:buChar char="•"/>
            </a:pPr>
            <a:r>
              <a:rPr lang="de-DE" dirty="0" err="1"/>
              <a:t>controller</a:t>
            </a:r>
            <a:endParaRPr lang="de-DE" dirty="0"/>
          </a:p>
          <a:p>
            <a:pPr marL="644525" lvl="1" indent="-285750">
              <a:buFont typeface="Arial" panose="020B0604020202020204" pitchFamily="34" charset="0"/>
              <a:buChar char="•"/>
            </a:pPr>
            <a:r>
              <a:rPr lang="de-DE" dirty="0" err="1"/>
              <a:t>common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 End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17.01.2017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8984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Selbstständige Arbeitsweise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Wöchentliche Team Meetings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 Management</a:t>
            </a: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>
          <a:xfrm>
            <a:off x="7668344" y="6615383"/>
            <a:ext cx="828600" cy="270001"/>
          </a:xfrm>
        </p:spPr>
        <p:txBody>
          <a:bodyPr/>
          <a:lstStyle/>
          <a:p>
            <a:fld id="{CE8F1BDB-3144-4FA2-920B-B288111F867B}" type="datetime1">
              <a:rPr lang="de-DE" smtClean="0"/>
              <a:pPr/>
              <a:t>17.01.2017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74BFEF-BA1A-4E34-8ADC-0E379F10AB38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1926260" y="6615384"/>
            <a:ext cx="5291480" cy="242616"/>
          </a:xfrm>
        </p:spPr>
        <p:txBody>
          <a:bodyPr/>
          <a:lstStyle/>
          <a:p>
            <a:pPr algn="ctr"/>
            <a:r>
              <a:rPr lang="de-DE" dirty="0"/>
              <a:t>XML Praktikum WS 2016/17</a:t>
            </a:r>
          </a:p>
        </p:txBody>
      </p:sp>
    </p:spTree>
    <p:extLst>
      <p:ext uri="{BB962C8B-B14F-4D97-AF65-F5344CB8AC3E}">
        <p14:creationId xmlns:p14="http://schemas.microsoft.com/office/powerpoint/2010/main" val="1179770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Spielfähig über das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Beteiligung von mehreren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Special Effekte in der Grafik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Mögliche Verbesserungen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17.01.2017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3851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sehr erfolgreiches und lehrreiches Projekt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Sehr breiter Einblick in XML 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viel Freude durch selbstständige Arbeitsweise in Gruppen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17.01.2017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026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-571" y="4850227"/>
            <a:ext cx="9144000" cy="987551"/>
          </a:xfrm>
        </p:spPr>
        <p:txBody>
          <a:bodyPr anchor="ctr"/>
          <a:lstStyle/>
          <a:p>
            <a:r>
              <a:rPr lang="de-DE" dirty="0"/>
              <a:t>Danke für Ihre Aufmerksamkeit!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8"/>
          </p:nvPr>
        </p:nvSpPr>
        <p:spPr>
          <a:xfrm>
            <a:off x="7668344" y="6615384"/>
            <a:ext cx="827504" cy="270000"/>
          </a:xfrm>
        </p:spPr>
        <p:txBody>
          <a:bodyPr/>
          <a:lstStyle/>
          <a:p>
            <a:fld id="{70C22629-843B-413A-B787-66A4E31F4FF1}" type="datetime1">
              <a:rPr lang="de-DE" smtClean="0"/>
              <a:pPr/>
              <a:t>17.01.2017</a:t>
            </a:fld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9"/>
          </p:nvPr>
        </p:nvSpPr>
        <p:spPr>
          <a:xfrm>
            <a:off x="8532988" y="6615384"/>
            <a:ext cx="360000" cy="270000"/>
          </a:xfrm>
        </p:spPr>
        <p:txBody>
          <a:bodyPr/>
          <a:lstStyle/>
          <a:p>
            <a:fld id="{8774BFEF-BA1A-4E34-8ADC-0E379F10AB38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15" name="Fußzeilenplatzhalter 9"/>
          <p:cNvSpPr>
            <a:spLocks noGrp="1"/>
          </p:cNvSpPr>
          <p:nvPr>
            <p:ph type="ftr" sz="quarter" idx="4294967295"/>
          </p:nvPr>
        </p:nvSpPr>
        <p:spPr>
          <a:xfrm>
            <a:off x="1926260" y="6608374"/>
            <a:ext cx="5291480" cy="24261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sz="1100" b="1" dirty="0">
                <a:solidFill>
                  <a:schemeClr val="bg1"/>
                </a:solidFill>
                <a:latin typeface="+mn-lt"/>
              </a:rPr>
              <a:t>XML Praktikum WS 2016/17</a:t>
            </a:r>
          </a:p>
        </p:txBody>
      </p:sp>
    </p:spTree>
    <p:extLst>
      <p:ext uri="{BB962C8B-B14F-4D97-AF65-F5344CB8AC3E}">
        <p14:creationId xmlns:p14="http://schemas.microsoft.com/office/powerpoint/2010/main" val="306264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15880" y="2276872"/>
            <a:ext cx="8712200" cy="241746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000" dirty="0"/>
              <a:t>Spielregeln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000" dirty="0"/>
              <a:t>Live Demo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000" dirty="0"/>
              <a:t>Architektur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000" dirty="0"/>
              <a:t>Code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000" dirty="0"/>
              <a:t>Team Management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37"/>
          </p:nvPr>
        </p:nvSpPr>
        <p:spPr>
          <a:xfrm>
            <a:off x="7668344" y="6615384"/>
            <a:ext cx="828600" cy="270000"/>
          </a:xfrm>
        </p:spPr>
        <p:txBody>
          <a:bodyPr/>
          <a:lstStyle/>
          <a:p>
            <a:fld id="{573F699C-C66D-46D8-9277-DC5844CE1BF3}" type="datetime1">
              <a:rPr lang="de-DE" smtClean="0"/>
              <a:pPr/>
              <a:t>17.01.2017</a:t>
            </a:fld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8774BFEF-BA1A-4E34-8ADC-0E379F10AB38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9"/>
          </p:nvPr>
        </p:nvSpPr>
        <p:spPr>
          <a:xfrm>
            <a:off x="1926260" y="6615384"/>
            <a:ext cx="5291480" cy="242616"/>
          </a:xfrm>
        </p:spPr>
        <p:txBody>
          <a:bodyPr/>
          <a:lstStyle/>
          <a:p>
            <a:pPr algn="ctr"/>
            <a:r>
              <a:rPr lang="de-DE" dirty="0"/>
              <a:t>XML Praktikum WS 2016/17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de-DE" dirty="0" err="1"/>
              <a:t>Mancala</a:t>
            </a:r>
            <a:r>
              <a:rPr lang="de-DE" dirty="0"/>
              <a:t> ist Oberbegriff für eine Reihe von </a:t>
            </a:r>
            <a:r>
              <a:rPr lang="de-DE" dirty="0" err="1"/>
              <a:t>Steinchenspiele</a:t>
            </a: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/>
              <a:t>Es gibt unterschiedliche Auslegungen mit leichten Unterschieden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Wir entschieden uns für die Version </a:t>
            </a:r>
            <a:r>
              <a:rPr lang="de-DE" dirty="0" err="1"/>
              <a:t>Kalah</a:t>
            </a:r>
            <a:r>
              <a:rPr lang="de-DE" dirty="0"/>
              <a:t> (1)</a:t>
            </a:r>
          </a:p>
          <a:p>
            <a:pPr marL="285750" indent="-285750">
              <a:buFont typeface="Arial"/>
              <a:buChar char="•"/>
            </a:pP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/>
              <a:t>Spielregeln:</a:t>
            </a:r>
          </a:p>
          <a:p>
            <a:pPr marL="644525" lvl="1" indent="-285750">
              <a:buFont typeface="Arial"/>
              <a:buChar char="•"/>
            </a:pPr>
            <a:r>
              <a:rPr lang="de-DE" dirty="0"/>
              <a:t>Das Spiel besteht aus einem Brett und Spielsteine</a:t>
            </a:r>
          </a:p>
          <a:p>
            <a:pPr marL="644525" lvl="1" indent="-285750">
              <a:buFont typeface="Arial"/>
              <a:buChar char="•"/>
            </a:pPr>
            <a:r>
              <a:rPr lang="de-DE" dirty="0"/>
              <a:t>2 Spieler</a:t>
            </a:r>
          </a:p>
          <a:p>
            <a:pPr marL="644525" lvl="1" indent="-285750">
              <a:buFont typeface="Arial"/>
              <a:buChar char="•"/>
            </a:pPr>
            <a:r>
              <a:rPr lang="de-DE" dirty="0"/>
              <a:t>Jeweils auf jeder Seite 6 Mulden („Häuser“) und 1 Gewinnmulde zur Rechten („Endzone / </a:t>
            </a:r>
            <a:r>
              <a:rPr lang="de-DE" dirty="0" err="1"/>
              <a:t>Mancala</a:t>
            </a:r>
            <a:r>
              <a:rPr lang="de-DE" dirty="0"/>
              <a:t>“)</a:t>
            </a:r>
          </a:p>
          <a:p>
            <a:pPr marL="644525" lvl="1" indent="-285750">
              <a:buFont typeface="Arial"/>
              <a:buChar char="•"/>
            </a:pPr>
            <a:r>
              <a:rPr lang="de-DE" dirty="0"/>
              <a:t>„</a:t>
            </a:r>
            <a:r>
              <a:rPr lang="de-DE" dirty="0" err="1"/>
              <a:t>Mancala</a:t>
            </a:r>
            <a:r>
              <a:rPr lang="de-DE" dirty="0"/>
              <a:t>“ ist der Punktespeicher</a:t>
            </a:r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der Spielregeln</a:t>
            </a: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https://</a:t>
            </a:r>
            <a:r>
              <a:rPr lang="de-DE" dirty="0" err="1"/>
              <a:t>en.wikipedia.org</a:t>
            </a:r>
            <a:r>
              <a:rPr lang="de-DE" dirty="0"/>
              <a:t>/</a:t>
            </a:r>
            <a:r>
              <a:rPr lang="de-DE" dirty="0" err="1"/>
              <a:t>wiki</a:t>
            </a:r>
            <a:r>
              <a:rPr lang="de-DE" dirty="0"/>
              <a:t>/</a:t>
            </a:r>
            <a:r>
              <a:rPr lang="de-DE" dirty="0" err="1"/>
              <a:t>Kalah</a:t>
            </a:r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>
          <a:xfrm>
            <a:off x="7668344" y="6615383"/>
            <a:ext cx="828600" cy="270001"/>
          </a:xfrm>
        </p:spPr>
        <p:txBody>
          <a:bodyPr/>
          <a:lstStyle/>
          <a:p>
            <a:fld id="{CE8F1BDB-3144-4FA2-920B-B288111F867B}" type="datetime1">
              <a:rPr lang="de-DE" smtClean="0"/>
              <a:pPr/>
              <a:t>17.01.2017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74BFEF-BA1A-4E34-8ADC-0E379F10AB38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1926260" y="6615384"/>
            <a:ext cx="5291480" cy="242616"/>
          </a:xfrm>
        </p:spPr>
        <p:txBody>
          <a:bodyPr/>
          <a:lstStyle/>
          <a:p>
            <a:pPr algn="ctr"/>
            <a:r>
              <a:rPr lang="de-DE" dirty="0"/>
              <a:t>XML Praktikum WS 2016/17</a:t>
            </a:r>
          </a:p>
        </p:txBody>
      </p:sp>
      <p:pic>
        <p:nvPicPr>
          <p:cNvPr id="3" name="Picture 2" descr="Screen Shot 2016-11-08 at 16.15.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077072"/>
            <a:ext cx="5798692" cy="20023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de-DE" dirty="0"/>
              <a:t>Es gibt insgesamt 48 Spielsteinchen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Zu Beginn werden in jedem „Haus“ 4 Steine gelegt.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Die Steine werden immer gegen den Uhrzeigersinn bewegt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Es dürfen nur Steine aus der eigenen Seite bewegt werden </a:t>
            </a:r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Spielfläche</a:t>
            </a: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>
          <a:xfrm>
            <a:off x="7668344" y="6615383"/>
            <a:ext cx="828600" cy="270001"/>
          </a:xfrm>
        </p:spPr>
        <p:txBody>
          <a:bodyPr/>
          <a:lstStyle/>
          <a:p>
            <a:fld id="{CE8F1BDB-3144-4FA2-920B-B288111F867B}" type="datetime1">
              <a:rPr lang="de-DE" smtClean="0"/>
              <a:pPr/>
              <a:t>17.01.2017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74BFEF-BA1A-4E34-8ADC-0E379F10AB38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1926260" y="6615384"/>
            <a:ext cx="5291480" cy="242616"/>
          </a:xfrm>
        </p:spPr>
        <p:txBody>
          <a:bodyPr/>
          <a:lstStyle/>
          <a:p>
            <a:pPr algn="ctr"/>
            <a:r>
              <a:rPr lang="de-DE" dirty="0"/>
              <a:t>XML Praktikum WS 2016/17</a:t>
            </a:r>
          </a:p>
        </p:txBody>
      </p:sp>
      <p:pic>
        <p:nvPicPr>
          <p:cNvPr id="11" name="Picture 10" descr="Screen Shot 2016-11-08 at 16.15.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860" y="3298897"/>
            <a:ext cx="5798692" cy="2002311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2644972" y="34981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00956" y="365893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05756" y="365893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61740" y="38029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65052" y="34981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21036" y="365893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25836" y="365893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81820" y="38029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68364" y="34981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924348" y="365893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29148" y="365893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085132" y="38029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88444" y="351492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644428" y="367570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49228" y="367570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805212" y="381972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508524" y="34981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364508" y="365893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669308" y="365893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25292" y="38029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45372" y="34981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01356" y="365893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406156" y="365893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262140" y="38029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644972" y="42182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500956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805756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661740" y="45230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365052" y="42182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21036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525836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381820" y="45230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068364" y="42182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924348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229148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085132" y="45230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788444" y="42182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644428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949228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805212" y="45230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508524" y="42182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364508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669308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525292" y="45230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245372" y="42182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101356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406156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262140" y="45230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90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de-DE" dirty="0"/>
              <a:t>Der beginnende Spieler (z.B. Spieler 1) sucht sich ein Haus aus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Spieler nimmt alle 4 Steine und bewegt sie nach rechts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Dabei lässt er immer 1 Stein im darauf folgenden Haus fallen</a:t>
            </a:r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Erster Spielzug</a:t>
            </a: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>
          <a:xfrm>
            <a:off x="7668344" y="6615383"/>
            <a:ext cx="828600" cy="270001"/>
          </a:xfrm>
        </p:spPr>
        <p:txBody>
          <a:bodyPr/>
          <a:lstStyle/>
          <a:p>
            <a:fld id="{CE8F1BDB-3144-4FA2-920B-B288111F867B}" type="datetime1">
              <a:rPr lang="de-DE" smtClean="0"/>
              <a:pPr/>
              <a:t>17.01.2017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74BFEF-BA1A-4E34-8ADC-0E379F10AB38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1926260" y="6615384"/>
            <a:ext cx="5291480" cy="242616"/>
          </a:xfrm>
        </p:spPr>
        <p:txBody>
          <a:bodyPr/>
          <a:lstStyle/>
          <a:p>
            <a:pPr algn="ctr"/>
            <a:r>
              <a:rPr lang="de-DE" dirty="0"/>
              <a:t>XML Praktikum WS 2016/17</a:t>
            </a:r>
          </a:p>
        </p:txBody>
      </p:sp>
      <p:pic>
        <p:nvPicPr>
          <p:cNvPr id="11" name="Picture 10" descr="Screen Shot 2016-11-08 at 16.15.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868" y="2996952"/>
            <a:ext cx="5798692" cy="2002311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2631980" y="31962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487964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792764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8748" y="35010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52060" y="31962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08044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12844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68828" y="35010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55372" y="31962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911356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16156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072140" y="35010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75452" y="321297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631436" y="337376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36236" y="337376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792220" y="351777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495532" y="31962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351516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656316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12300" y="35010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32380" y="31962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088364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93164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249148" y="35010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631980" y="391628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487964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792764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648748" y="422108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352060" y="391628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08044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512844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368828" y="422108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567120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287200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847040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791256" y="371703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847040" y="386104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631016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063064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847040" y="429309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567120" y="386104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351096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783144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567120" y="429309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287200" y="386104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071176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503224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287200" y="429309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de-DE" dirty="0"/>
              <a:t>Gegen den Uhrzeigersinn werden die Steine in jedem Haus abgelegt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/>
              <a:t>Wenn der letzte Stein der verteilt wird in ein leeres Haus gelegt wird</a:t>
            </a:r>
          </a:p>
          <a:p>
            <a:pPr marL="644525" lvl="1" indent="-285750">
              <a:buFont typeface="Arial" charset="0"/>
              <a:buChar char="•"/>
            </a:pPr>
            <a:r>
              <a:rPr lang="de-DE" dirty="0"/>
              <a:t>Werden alle Steine des gegenüberliegenden Hauses und der letzte Stein in das </a:t>
            </a:r>
            <a:r>
              <a:rPr lang="de-DE" dirty="0" err="1"/>
              <a:t>Mancala</a:t>
            </a:r>
            <a:r>
              <a:rPr lang="de-DE" dirty="0"/>
              <a:t> des Spielers gelegt, der dran ist</a:t>
            </a:r>
          </a:p>
          <a:p>
            <a:pPr marL="644525" lvl="1" indent="-285750">
              <a:buFont typeface="Arial" charset="0"/>
              <a:buChar char="•"/>
            </a:pPr>
            <a:endParaRPr lang="de-DE" dirty="0"/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Spielregeln</a:t>
            </a: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>
          <a:xfrm>
            <a:off x="7668344" y="6615383"/>
            <a:ext cx="828600" cy="270001"/>
          </a:xfrm>
        </p:spPr>
        <p:txBody>
          <a:bodyPr/>
          <a:lstStyle/>
          <a:p>
            <a:fld id="{CE8F1BDB-3144-4FA2-920B-B288111F867B}" type="datetime1">
              <a:rPr lang="de-DE" smtClean="0"/>
              <a:pPr/>
              <a:t>17.01.2017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74BFEF-BA1A-4E34-8ADC-0E379F10AB38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1926260" y="6615384"/>
            <a:ext cx="5291480" cy="242616"/>
          </a:xfrm>
        </p:spPr>
        <p:txBody>
          <a:bodyPr/>
          <a:lstStyle/>
          <a:p>
            <a:pPr algn="ctr"/>
            <a:r>
              <a:rPr lang="de-DE" dirty="0"/>
              <a:t>XML Praktikum WS 2016/17</a:t>
            </a:r>
          </a:p>
        </p:txBody>
      </p:sp>
      <p:pic>
        <p:nvPicPr>
          <p:cNvPr id="15" name="Picture 2" descr="Screen Shot 2016-11-08 at 16.15.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91" y="4276212"/>
            <a:ext cx="5575581" cy="1925270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3258348" y="41106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70023" y="527733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939997" y="463419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529979" y="527733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842272" y="528666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163388" y="512986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019372" y="529064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24172" y="529064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180156" y="543466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827716" y="511655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683700" y="527733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988500" y="527733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844484" y="542135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523344" y="512986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379328" y="529064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684128" y="529064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540112" y="543466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459868" y="447001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315852" y="463080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620652" y="463080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6636" y="477481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162433" y="447341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018417" y="463419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323217" y="463419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179201" y="477821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825504" y="447001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681488" y="463080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986288" y="463080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842272" y="477481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523344" y="447001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379328" y="463080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684128" y="463080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540112" y="477481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939997" y="52813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939997" y="446916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795981" y="46299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100781" y="46299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956765" y="477396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923757" y="512588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779741" y="528666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084541" y="528666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940525" y="543068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2" descr="Screen Shot 2016-11-08 at 16.15.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91" y="2346275"/>
            <a:ext cx="5575581" cy="1925270"/>
          </a:xfrm>
          <a:prstGeom prst="rect">
            <a:avLst/>
          </a:prstGeom>
        </p:spPr>
      </p:pic>
      <p:sp>
        <p:nvSpPr>
          <p:cNvPr id="77" name="Oval 76"/>
          <p:cNvSpPr/>
          <p:nvPr/>
        </p:nvSpPr>
        <p:spPr>
          <a:xfrm>
            <a:off x="2459868" y="321054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315852" y="337133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620652" y="337133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476636" y="351534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3163388" y="319992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019372" y="336070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324172" y="336070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3180156" y="350472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3827716" y="318661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3683700" y="334739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988500" y="334739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844484" y="349141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523344" y="319992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4379328" y="336070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4684128" y="336070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540112" y="350472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527794" y="269148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958557" y="269450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941790" y="334381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20094" y="270525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476636" y="251395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315852" y="270086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620652" y="270086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476636" y="284487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3179201" y="254435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018417" y="270426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323217" y="270426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179201" y="284827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842272" y="252797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3681488" y="270086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986288" y="270086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842272" y="284487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4540112" y="251395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4379328" y="270086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684128" y="270086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4540112" y="284487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5232412" y="255006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5071628" y="270991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5376428" y="270991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5232412" y="285393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5956765" y="252797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5795981" y="270001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6100781" y="270001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5956765" y="284403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5923757" y="319594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5779741" y="335672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6084541" y="335672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940525" y="350074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4523344" y="463419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6616678" y="478975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6613839" y="454814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6610850" y="529627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6610850" y="504674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6610850" y="552161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6610850" y="43678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5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de-DE" dirty="0"/>
              <a:t>Wenn der letzte zu verteilende Stein in das </a:t>
            </a:r>
            <a:r>
              <a:rPr lang="de-DE" dirty="0" err="1"/>
              <a:t>Mancala</a:t>
            </a:r>
            <a:r>
              <a:rPr lang="de-DE" dirty="0"/>
              <a:t> geht ist der Spieler erneut dran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Spielregeln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17.01.2017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pic>
        <p:nvPicPr>
          <p:cNvPr id="8" name="Picture 10" descr="Screen Shot 2016-11-08 at 16.15.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76872"/>
            <a:ext cx="5798692" cy="2002311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2555776" y="247612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411760" y="263691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16560" y="263691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72544" y="278092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75856" y="247612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31840" y="263691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36640" y="263691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92624" y="278092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979168" y="247612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35152" y="263691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39952" y="263691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95936" y="278092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699248" y="249289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555232" y="265368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60032" y="265368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716016" y="279769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419328" y="247612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275312" y="263691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80112" y="263691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436096" y="278092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156176" y="247612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012160" y="263691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316960" y="263691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172944" y="278092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555776" y="31962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411760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716560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572544" y="35010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275856" y="31962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131840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36640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292624" y="35010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490916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210996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70836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715052" y="299695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770836" y="314096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554812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86860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770836" y="357301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490916" y="314096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274892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706940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490916" y="357301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210996" y="314096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994972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427020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210996" y="357301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ußzeilenplatzhalter 9"/>
          <p:cNvSpPr txBox="1">
            <a:spLocks/>
          </p:cNvSpPr>
          <p:nvPr/>
        </p:nvSpPr>
        <p:spPr>
          <a:xfrm>
            <a:off x="1926260" y="6615384"/>
            <a:ext cx="5291480" cy="242616"/>
          </a:xfrm>
          <a:prstGeom prst="rect">
            <a:avLst/>
          </a:prstGeom>
        </p:spPr>
        <p:txBody>
          <a:bodyPr lIns="36000" tIns="36000" rIns="36000" bIns="36000" anchor="ctr" anchorCtr="0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/>
            <a:r>
              <a:rPr lang="de-DE" dirty="0"/>
              <a:t>XML Praktikum WS 2016/17</a:t>
            </a:r>
          </a:p>
        </p:txBody>
      </p:sp>
    </p:spTree>
    <p:extLst>
      <p:ext uri="{BB962C8B-B14F-4D97-AF65-F5344CB8AC3E}">
        <p14:creationId xmlns:p14="http://schemas.microsoft.com/office/powerpoint/2010/main" val="1607797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de-DE" dirty="0"/>
              <a:t>Wenn ein Spieler keine Steine mehr in seinen Häusern hat, ist das Spiel zu Ende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/>
              <a:t>Alle Steine in den Häusern werden in das </a:t>
            </a:r>
            <a:r>
              <a:rPr lang="de-DE" dirty="0" err="1"/>
              <a:t>Mancala</a:t>
            </a:r>
            <a:r>
              <a:rPr lang="de-DE" dirty="0"/>
              <a:t> gelegt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Spielregeln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17.01.2017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pic>
        <p:nvPicPr>
          <p:cNvPr id="8" name="Picture 2" descr="Screen Shot 2016-11-08 at 16.15.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653" y="1786257"/>
            <a:ext cx="5798692" cy="2002311"/>
          </a:xfrm>
          <a:prstGeom prst="rect">
            <a:avLst/>
          </a:prstGeom>
        </p:spPr>
      </p:pic>
      <p:pic>
        <p:nvPicPr>
          <p:cNvPr id="9" name="Picture 2" descr="Screen Shot 2016-11-08 at 16.15.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653" y="4047490"/>
            <a:ext cx="5798692" cy="2002311"/>
          </a:xfrm>
          <a:prstGeom prst="rect">
            <a:avLst/>
          </a:prstGeom>
        </p:spPr>
      </p:pic>
      <p:sp>
        <p:nvSpPr>
          <p:cNvPr id="34" name="Oval 33"/>
          <p:cNvSpPr/>
          <p:nvPr/>
        </p:nvSpPr>
        <p:spPr>
          <a:xfrm>
            <a:off x="6945052" y="211866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942213" y="187704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939224" y="262518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939224" y="237565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097452" y="227106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094613" y="202944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091624" y="277758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091624" y="252805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249852" y="242346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247013" y="218184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244024" y="292998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244024" y="268045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888103" y="21580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885264" y="191647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882275" y="266460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882275" y="241508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040503" y="23104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037664" y="206887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034675" y="281700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034675" y="256748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192903" y="24628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90064" y="222127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187075" y="296940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187075" y="271988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100008" y="308417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197738" y="27366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007055" y="306456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778440" y="260567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861531" y="294306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350138" y="288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120398" y="284418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748531" y="245428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797081" y="277217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027999" y="294281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843868" y="290505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709648" y="27366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734067" y="25112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731228" y="22696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883628" y="2422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933969" y="439294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931130" y="415133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6928141" y="489946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928141" y="464993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7086369" y="454534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7083530" y="430373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080541" y="505186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080541" y="480233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238769" y="469774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7235930" y="445613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232941" y="520426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232941" y="495473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7088925" y="535845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767357" y="487995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850448" y="521734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737448" y="472857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6785998" y="504645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016916" y="521709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6725073" y="455481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840475" y="429119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6811293" y="445931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888103" y="434098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882275" y="484749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882275" y="459796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040503" y="449338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037664" y="425176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034675" y="499989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034675" y="475036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192903" y="464578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190064" y="440416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187075" y="515229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187075" y="490276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007055" y="524745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843868" y="508794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709648" y="491950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734067" y="469412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731228" y="445250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1883628" y="460490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1875001" y="417551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ußzeilenplatzhalter 9"/>
          <p:cNvSpPr txBox="1">
            <a:spLocks/>
          </p:cNvSpPr>
          <p:nvPr/>
        </p:nvSpPr>
        <p:spPr>
          <a:xfrm>
            <a:off x="1926260" y="6615384"/>
            <a:ext cx="5291480" cy="242616"/>
          </a:xfrm>
          <a:prstGeom prst="rect">
            <a:avLst/>
          </a:prstGeom>
        </p:spPr>
        <p:txBody>
          <a:bodyPr lIns="36000" tIns="36000" rIns="36000" bIns="36000" anchor="ctr" anchorCtr="0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/>
            <a:r>
              <a:rPr lang="de-DE" dirty="0"/>
              <a:t>XML Praktikum WS 2016/17</a:t>
            </a:r>
          </a:p>
        </p:txBody>
      </p:sp>
    </p:spTree>
    <p:extLst>
      <p:ext uri="{BB962C8B-B14F-4D97-AF65-F5344CB8AC3E}">
        <p14:creationId xmlns:p14="http://schemas.microsoft.com/office/powerpoint/2010/main" val="22857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Model View Controller (MVC)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Server Konfiguration von BASE-X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>
          <a:xfrm>
            <a:off x="7668344" y="6615383"/>
            <a:ext cx="828600" cy="270001"/>
          </a:xfrm>
        </p:spPr>
        <p:txBody>
          <a:bodyPr/>
          <a:lstStyle/>
          <a:p>
            <a:fld id="{CE8F1BDB-3144-4FA2-920B-B288111F867B}" type="datetime1">
              <a:rPr lang="de-DE" smtClean="0"/>
              <a:pPr/>
              <a:t>17.01.2017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74BFEF-BA1A-4E34-8ADC-0E379F10AB38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1926260" y="6615384"/>
            <a:ext cx="5291480" cy="242616"/>
          </a:xfrm>
        </p:spPr>
        <p:txBody>
          <a:bodyPr/>
          <a:lstStyle/>
          <a:p>
            <a:pPr algn="ctr"/>
            <a:r>
              <a:rPr lang="de-DE" dirty="0"/>
              <a:t>XML Praktikum WS 2016/17</a:t>
            </a:r>
          </a:p>
        </p:txBody>
      </p:sp>
    </p:spTree>
    <p:extLst>
      <p:ext uri="{BB962C8B-B14F-4D97-AF65-F5344CB8AC3E}">
        <p14:creationId xmlns:p14="http://schemas.microsoft.com/office/powerpoint/2010/main" val="233687699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UTUM blau">
      <a:dk1>
        <a:srgbClr val="3B3B3B"/>
      </a:dk1>
      <a:lt1>
        <a:srgbClr val="FFFFFF"/>
      </a:lt1>
      <a:dk2>
        <a:srgbClr val="1B1B1B"/>
      </a:dk2>
      <a:lt2>
        <a:srgbClr val="C3C3C3"/>
      </a:lt2>
      <a:accent1>
        <a:srgbClr val="003765"/>
      </a:accent1>
      <a:accent2>
        <a:srgbClr val="004F91"/>
      </a:accent2>
      <a:accent3>
        <a:srgbClr val="4C83B2"/>
      </a:accent3>
      <a:accent4>
        <a:srgbClr val="73A6D0"/>
      </a:accent4>
      <a:accent5>
        <a:srgbClr val="C7DBEC"/>
      </a:accent5>
      <a:accent6>
        <a:srgbClr val="E3EDF5"/>
      </a:accent6>
      <a:hlink>
        <a:srgbClr val="6C6C6C"/>
      </a:hlink>
      <a:folHlink>
        <a:srgbClr val="C3C3C3"/>
      </a:folHlink>
    </a:clrScheme>
    <a:fontScheme name="UTUM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Phoeb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</Template>
  <TotalTime>0</TotalTime>
  <Words>439</Words>
  <Application>Microsoft Office PowerPoint</Application>
  <PresentationFormat>Bildschirmpräsentation (4:3)</PresentationFormat>
  <Paragraphs>178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Arial Narrow</vt:lpstr>
      <vt:lpstr>Calibri</vt:lpstr>
      <vt:lpstr>Wingdings</vt:lpstr>
      <vt:lpstr>Master</vt:lpstr>
      <vt:lpstr>XML Praktikum WS 2016/17</vt:lpstr>
      <vt:lpstr>PowerPoint-Präsentation</vt:lpstr>
      <vt:lpstr>Vorstellung der Spielregeln</vt:lpstr>
      <vt:lpstr>Spielfläche</vt:lpstr>
      <vt:lpstr>Erster Spielzug</vt:lpstr>
      <vt:lpstr>Spielregeln</vt:lpstr>
      <vt:lpstr>Spielregeln</vt:lpstr>
      <vt:lpstr>Spielregeln</vt:lpstr>
      <vt:lpstr>Architektur</vt:lpstr>
      <vt:lpstr>Model View Controller</vt:lpstr>
      <vt:lpstr>Klassendiagramm</vt:lpstr>
      <vt:lpstr>Server Konfiguration von BASE-X Database</vt:lpstr>
      <vt:lpstr>Implementierung</vt:lpstr>
      <vt:lpstr>Front End</vt:lpstr>
      <vt:lpstr>Back End</vt:lpstr>
      <vt:lpstr>Team Management</vt:lpstr>
      <vt:lpstr>Mögliche Verbesserungen</vt:lpstr>
      <vt:lpstr>Zusammenfassung</vt:lpstr>
      <vt:lpstr>Danke für Ihre Aufmerksamkeit!</vt:lpstr>
    </vt:vector>
  </TitlesOfParts>
  <Company>UnternehmerTUM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Marina Hobmeier</dc:creator>
  <cp:lastModifiedBy>Alexandros Tsakpinis</cp:lastModifiedBy>
  <cp:revision>49</cp:revision>
  <dcterms:created xsi:type="dcterms:W3CDTF">2012-10-17T14:38:22Z</dcterms:created>
  <dcterms:modified xsi:type="dcterms:W3CDTF">2017-01-17T15:58:38Z</dcterms:modified>
</cp:coreProperties>
</file>