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2"/>
    <p:sldId id="289" r:id="rId3"/>
    <p:sldId id="290" r:id="rId4"/>
    <p:sldId id="291" r:id="rId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2"/>
    <a:srgbClr val="4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4"/>
            <a:ext cx="3813727" cy="350538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4331190" y="6388181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4" y="1002605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4" y="229561"/>
                </a:lnTo>
                <a:lnTo>
                  <a:pt x="3956814" y="1002605"/>
                </a:lnTo>
                <a:close/>
              </a:path>
              <a:path w="3957319" h="3898900">
                <a:moveTo>
                  <a:pt x="3956814" y="1401365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4" y="1002605"/>
                </a:lnTo>
                <a:lnTo>
                  <a:pt x="3956814" y="1401365"/>
                </a:lnTo>
                <a:close/>
              </a:path>
              <a:path w="3957319" h="3898900">
                <a:moveTo>
                  <a:pt x="3956814" y="3898818"/>
                </a:moveTo>
                <a:lnTo>
                  <a:pt x="20026" y="3898818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4" y="1401365"/>
                </a:lnTo>
                <a:lnTo>
                  <a:pt x="3956814" y="389881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797915" y="1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3"/>
                </a:moveTo>
                <a:lnTo>
                  <a:pt x="2260515" y="558217"/>
                </a:lnTo>
                <a:lnTo>
                  <a:pt x="2239247" y="616230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6"/>
                </a:lnTo>
                <a:lnTo>
                  <a:pt x="2068747" y="769897"/>
                </a:lnTo>
                <a:lnTo>
                  <a:pt x="2006757" y="796247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09"/>
                </a:lnTo>
                <a:lnTo>
                  <a:pt x="1780693" y="870433"/>
                </a:lnTo>
                <a:lnTo>
                  <a:pt x="1737691" y="884064"/>
                </a:lnTo>
                <a:lnTo>
                  <a:pt x="1693301" y="898559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1"/>
                </a:lnTo>
                <a:lnTo>
                  <a:pt x="1502854" y="968945"/>
                </a:lnTo>
                <a:lnTo>
                  <a:pt x="1452269" y="990584"/>
                </a:lnTo>
                <a:lnTo>
                  <a:pt x="1400595" y="1014216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5"/>
                </a:lnTo>
                <a:lnTo>
                  <a:pt x="1204606" y="1125352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69999"/>
                </a:lnTo>
                <a:lnTo>
                  <a:pt x="963575" y="1434563"/>
                </a:lnTo>
                <a:lnTo>
                  <a:pt x="937701" y="1469159"/>
                </a:lnTo>
                <a:lnTo>
                  <a:pt x="911188" y="1503710"/>
                </a:lnTo>
                <a:lnTo>
                  <a:pt x="884042" y="1537955"/>
                </a:lnTo>
                <a:lnTo>
                  <a:pt x="856268" y="1571635"/>
                </a:lnTo>
                <a:lnTo>
                  <a:pt x="827872" y="1604489"/>
                </a:lnTo>
                <a:lnTo>
                  <a:pt x="798857" y="1636258"/>
                </a:lnTo>
                <a:lnTo>
                  <a:pt x="769230" y="1666682"/>
                </a:lnTo>
                <a:lnTo>
                  <a:pt x="738995" y="1695500"/>
                </a:lnTo>
                <a:lnTo>
                  <a:pt x="708158" y="1722454"/>
                </a:lnTo>
                <a:lnTo>
                  <a:pt x="676724" y="1747282"/>
                </a:lnTo>
                <a:lnTo>
                  <a:pt x="644697" y="1769725"/>
                </a:lnTo>
                <a:lnTo>
                  <a:pt x="612084" y="1789523"/>
                </a:lnTo>
                <a:lnTo>
                  <a:pt x="545116" y="1820144"/>
                </a:lnTo>
                <a:lnTo>
                  <a:pt x="475862" y="1837065"/>
                </a:lnTo>
                <a:lnTo>
                  <a:pt x="440390" y="1839739"/>
                </a:lnTo>
                <a:lnTo>
                  <a:pt x="404362" y="1838207"/>
                </a:lnTo>
                <a:lnTo>
                  <a:pt x="330657" y="1821490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0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4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3"/>
                </a:lnTo>
                <a:lnTo>
                  <a:pt x="21382" y="1407345"/>
                </a:lnTo>
                <a:lnTo>
                  <a:pt x="14027" y="1365255"/>
                </a:lnTo>
                <a:lnTo>
                  <a:pt x="8201" y="1321810"/>
                </a:lnTo>
                <a:lnTo>
                  <a:pt x="3915" y="1277132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2"/>
                </a:lnTo>
                <a:lnTo>
                  <a:pt x="2363" y="1088609"/>
                </a:lnTo>
                <a:lnTo>
                  <a:pt x="5924" y="1039649"/>
                </a:lnTo>
                <a:lnTo>
                  <a:pt x="11086" y="990208"/>
                </a:lnTo>
                <a:lnTo>
                  <a:pt x="17858" y="940409"/>
                </a:lnTo>
                <a:lnTo>
                  <a:pt x="26250" y="890379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6"/>
                </a:lnTo>
                <a:lnTo>
                  <a:pt x="76226" y="690438"/>
                </a:lnTo>
                <a:lnTo>
                  <a:pt x="92873" y="641122"/>
                </a:lnTo>
                <a:lnTo>
                  <a:pt x="111201" y="592324"/>
                </a:lnTo>
                <a:lnTo>
                  <a:pt x="131220" y="544169"/>
                </a:lnTo>
                <a:lnTo>
                  <a:pt x="152941" y="496781"/>
                </a:lnTo>
                <a:lnTo>
                  <a:pt x="176374" y="450286"/>
                </a:lnTo>
                <a:lnTo>
                  <a:pt x="201528" y="404808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29"/>
                </a:lnTo>
                <a:lnTo>
                  <a:pt x="319568" y="235570"/>
                </a:lnTo>
                <a:lnTo>
                  <a:pt x="353484" y="197054"/>
                </a:lnTo>
                <a:lnTo>
                  <a:pt x="389183" y="160304"/>
                </a:lnTo>
                <a:lnTo>
                  <a:pt x="426675" y="125447"/>
                </a:lnTo>
                <a:lnTo>
                  <a:pt x="472156" y="89454"/>
                </a:lnTo>
                <a:lnTo>
                  <a:pt x="525430" y="54542"/>
                </a:lnTo>
                <a:lnTo>
                  <a:pt x="585775" y="20994"/>
                </a:lnTo>
                <a:lnTo>
                  <a:pt x="628821" y="0"/>
                </a:lnTo>
                <a:lnTo>
                  <a:pt x="2089376" y="0"/>
                </a:lnTo>
                <a:lnTo>
                  <a:pt x="2138139" y="45673"/>
                </a:lnTo>
                <a:lnTo>
                  <a:pt x="2183809" y="102589"/>
                </a:lnTo>
                <a:lnTo>
                  <a:pt x="2220978" y="166967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3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2"/>
                </a:lnTo>
                <a:lnTo>
                  <a:pt x="2272443" y="489353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212994" y="1207649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5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5" y="231580"/>
                </a:lnTo>
                <a:lnTo>
                  <a:pt x="1075005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79169" y="2660723"/>
            <a:ext cx="8930005" cy="270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330279" y="5231602"/>
            <a:ext cx="9627869" cy="211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753968"/>
            <a:ext cx="15581790" cy="759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5974" y="2491452"/>
            <a:ext cx="8036050" cy="270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29200" y="2665533"/>
            <a:ext cx="8626250" cy="1488869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>
                <a:latin typeface="Times New Roman"/>
                <a:cs typeface="Times New Roman"/>
              </a:rPr>
              <a:t>Camada </a:t>
            </a:r>
            <a:r>
              <a:rPr lang="pt-BR" sz="9600" spc="-635" dirty="0"/>
              <a:t>de enlace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8500" y="4458639"/>
            <a:ext cx="11811000" cy="30072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spc="660" dirty="0">
                <a:solidFill>
                  <a:srgbClr val="4F3333"/>
                </a:solidFill>
                <a:latin typeface="Calibri"/>
                <a:cs typeface="Calibri"/>
              </a:rPr>
              <a:t>Transforma a camada física em um recurso de transmissão bruto através do link hop-</a:t>
            </a:r>
            <a:r>
              <a:rPr lang="pt-BR" sz="2800" spc="660" dirty="0" err="1">
                <a:solidFill>
                  <a:srgbClr val="4F3333"/>
                </a:solidFill>
                <a:latin typeface="Calibri"/>
                <a:cs typeface="Calibri"/>
              </a:rPr>
              <a:t>to</a:t>
            </a:r>
            <a:r>
              <a:rPr lang="pt-BR" sz="2800" spc="660" dirty="0">
                <a:solidFill>
                  <a:srgbClr val="4F3333"/>
                </a:solidFill>
                <a:latin typeface="Calibri"/>
                <a:cs typeface="Calibri"/>
              </a:rPr>
              <a:t>-hop.</a:t>
            </a:r>
          </a:p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endParaRPr lang="pt-BR" sz="2800" spc="66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spc="660" dirty="0">
                <a:solidFill>
                  <a:srgbClr val="4F3333"/>
                </a:solidFill>
                <a:latin typeface="Calibri"/>
                <a:cs typeface="Calibri"/>
              </a:rPr>
              <a:t>Existe cinco controles de enlace: frames, endereçamento, controle de fluxo, controle de erros e controle de acesso.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96100" y="2665533"/>
            <a:ext cx="4495800" cy="1488869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Protocolos</a:t>
            </a:r>
            <a:endParaRPr sz="9600" dirty="0"/>
          </a:p>
        </p:txBody>
      </p:sp>
      <p:sp>
        <p:nvSpPr>
          <p:cNvPr id="8" name="object 8"/>
          <p:cNvSpPr txBox="1"/>
          <p:nvPr/>
        </p:nvSpPr>
        <p:spPr>
          <a:xfrm>
            <a:off x="3238500" y="4458639"/>
            <a:ext cx="11811000" cy="3011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400" b="1" spc="660" dirty="0">
                <a:solidFill>
                  <a:srgbClr val="4F3333"/>
                </a:solidFill>
                <a:latin typeface="Calibri"/>
                <a:cs typeface="Calibri"/>
              </a:rPr>
              <a:t>Canal sem ruído: </a:t>
            </a:r>
            <a:r>
              <a:rPr lang="pt-BR" sz="2400" u="sng" spc="660" dirty="0" err="1">
                <a:solidFill>
                  <a:srgbClr val="4F3333"/>
                </a:solidFill>
                <a:latin typeface="Calibri"/>
                <a:cs typeface="Calibri"/>
              </a:rPr>
              <a:t>simplest</a:t>
            </a:r>
            <a:r>
              <a:rPr lang="pt-BR" sz="2400" spc="660" dirty="0">
                <a:solidFill>
                  <a:srgbClr val="4F3333"/>
                </a:solidFill>
                <a:latin typeface="Calibri"/>
                <a:cs typeface="Calibri"/>
              </a:rPr>
              <a:t>, pacotes simples enviados sem controle de fluxo e sem erros.</a:t>
            </a:r>
          </a:p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endParaRPr lang="pt-BR" sz="2400" spc="66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400" u="sng" spc="660" dirty="0">
                <a:solidFill>
                  <a:srgbClr val="4F3333"/>
                </a:solidFill>
                <a:latin typeface="Calibri"/>
                <a:cs typeface="Calibri"/>
              </a:rPr>
              <a:t>Stop-</a:t>
            </a:r>
            <a:r>
              <a:rPr lang="pt-BR" sz="2400" u="sng" spc="660" dirty="0" err="1">
                <a:solidFill>
                  <a:srgbClr val="4F3333"/>
                </a:solidFill>
                <a:latin typeface="Calibri"/>
                <a:cs typeface="Calibri"/>
              </a:rPr>
              <a:t>and</a:t>
            </a:r>
            <a:r>
              <a:rPr lang="pt-BR" sz="2400" u="sng" spc="660" dirty="0">
                <a:solidFill>
                  <a:srgbClr val="4F3333"/>
                </a:solidFill>
                <a:latin typeface="Calibri"/>
                <a:cs typeface="Calibri"/>
              </a:rPr>
              <a:t>-</a:t>
            </a:r>
            <a:r>
              <a:rPr lang="pt-BR" sz="2400" u="sng" spc="660" dirty="0" err="1">
                <a:solidFill>
                  <a:srgbClr val="4F3333"/>
                </a:solidFill>
                <a:latin typeface="Calibri"/>
                <a:cs typeface="Calibri"/>
              </a:rPr>
              <a:t>wait</a:t>
            </a:r>
            <a:r>
              <a:rPr lang="pt-BR" sz="2400" spc="660" dirty="0">
                <a:solidFill>
                  <a:srgbClr val="4F3333"/>
                </a:solidFill>
                <a:latin typeface="Calibri"/>
                <a:cs typeface="Calibri"/>
              </a:rPr>
              <a:t>: o emissor envia um frame, só após a confirmação do receptor que ele envia outro frame, sendo assim o receptor controla o envio através de confirmações. 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8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96100" y="2665533"/>
            <a:ext cx="4495800" cy="1488869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Protocolos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8500" y="4458639"/>
            <a:ext cx="11811000" cy="38943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400" b="1" spc="300" dirty="0">
                <a:solidFill>
                  <a:srgbClr val="4F3333"/>
                </a:solidFill>
                <a:latin typeface="Calibri"/>
                <a:cs typeface="Calibri"/>
              </a:rPr>
              <a:t>Canal com ruído: </a:t>
            </a:r>
            <a:r>
              <a:rPr lang="pt-BR" sz="2400" u="sng" spc="300" dirty="0">
                <a:solidFill>
                  <a:srgbClr val="4F3333"/>
                </a:solidFill>
                <a:latin typeface="Calibri"/>
                <a:cs typeface="Calibri"/>
              </a:rPr>
              <a:t>go-</a:t>
            </a:r>
            <a:r>
              <a:rPr lang="pt-BR" sz="2400" u="sng" spc="300" dirty="0" err="1">
                <a:solidFill>
                  <a:srgbClr val="4F3333"/>
                </a:solidFill>
                <a:latin typeface="Calibri"/>
                <a:cs typeface="Calibri"/>
              </a:rPr>
              <a:t>back</a:t>
            </a:r>
            <a:r>
              <a:rPr lang="pt-BR" sz="2400" u="sng" spc="300" dirty="0">
                <a:solidFill>
                  <a:srgbClr val="4F3333"/>
                </a:solidFill>
                <a:latin typeface="Calibri"/>
                <a:cs typeface="Calibri"/>
              </a:rPr>
              <a:t>-n ARQ</a:t>
            </a:r>
            <a:r>
              <a:rPr lang="pt-BR" sz="2400" spc="300" dirty="0">
                <a:solidFill>
                  <a:srgbClr val="4F3333"/>
                </a:solidFill>
                <a:latin typeface="Calibri"/>
                <a:cs typeface="Calibri"/>
              </a:rPr>
              <a:t>, envia um conjunto de frames e precisa da confirmação do último. Muito ocioso e meios físicos são mais confiáveis. </a:t>
            </a:r>
          </a:p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endParaRPr lang="pt-BR" sz="2400" spc="30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400" u="sng" spc="300" dirty="0">
                <a:solidFill>
                  <a:srgbClr val="4F3333"/>
                </a:solidFill>
                <a:latin typeface="Calibri"/>
                <a:cs typeface="Calibri"/>
              </a:rPr>
              <a:t>Stop-</a:t>
            </a:r>
            <a:r>
              <a:rPr lang="pt-BR" sz="2400" u="sng" spc="300" dirty="0" err="1">
                <a:solidFill>
                  <a:srgbClr val="4F3333"/>
                </a:solidFill>
                <a:latin typeface="Calibri"/>
                <a:cs typeface="Calibri"/>
              </a:rPr>
              <a:t>and</a:t>
            </a:r>
            <a:r>
              <a:rPr lang="pt-BR" sz="2400" u="sng" spc="300" dirty="0">
                <a:solidFill>
                  <a:srgbClr val="4F3333"/>
                </a:solidFill>
                <a:latin typeface="Calibri"/>
                <a:cs typeface="Calibri"/>
              </a:rPr>
              <a:t>-</a:t>
            </a:r>
            <a:r>
              <a:rPr lang="pt-BR" sz="2400" u="sng" spc="300" dirty="0" err="1">
                <a:solidFill>
                  <a:srgbClr val="4F3333"/>
                </a:solidFill>
                <a:latin typeface="Calibri"/>
                <a:cs typeface="Calibri"/>
              </a:rPr>
              <a:t>wait</a:t>
            </a:r>
            <a:r>
              <a:rPr lang="pt-BR" sz="2400" u="sng" spc="300" dirty="0">
                <a:solidFill>
                  <a:srgbClr val="4F3333"/>
                </a:solidFill>
                <a:latin typeface="Calibri"/>
                <a:cs typeface="Calibri"/>
              </a:rPr>
              <a:t> ARQ:</a:t>
            </a:r>
            <a:r>
              <a:rPr lang="pt-BR" sz="2400" u="sng" spc="300" dirty="0">
                <a:solidFill>
                  <a:srgbClr val="4F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pt-BR" sz="2400" spc="300" dirty="0">
                <a:solidFill>
                  <a:srgbClr val="4F3333"/>
                </a:solidFill>
                <a:latin typeface="Calibri"/>
                <a:cs typeface="Calibri"/>
              </a:rPr>
              <a:t>é necessário enumerar os frames para corrigir os erros, apenas um frame é enviado por vez.</a:t>
            </a: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BR" sz="2400" spc="30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400" spc="300" dirty="0" err="1">
                <a:solidFill>
                  <a:srgbClr val="4F3333"/>
                </a:solidFill>
                <a:latin typeface="Calibri"/>
                <a:cs typeface="Calibri"/>
              </a:rPr>
              <a:t>S</a:t>
            </a:r>
            <a:r>
              <a:rPr lang="pt-BR" sz="2400" u="sng" spc="300" dirty="0" err="1">
                <a:solidFill>
                  <a:srgbClr val="4F3333"/>
                </a:solidFill>
                <a:latin typeface="Calibri"/>
                <a:cs typeface="Calibri"/>
              </a:rPr>
              <a:t>elective</a:t>
            </a:r>
            <a:r>
              <a:rPr lang="pt-BR" sz="2400" u="sng" spc="30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lang="pt-BR" sz="2400" u="sng" spc="300" dirty="0" err="1">
                <a:solidFill>
                  <a:srgbClr val="4F3333"/>
                </a:solidFill>
                <a:latin typeface="Calibri"/>
                <a:cs typeface="Calibri"/>
              </a:rPr>
              <a:t>Repeat</a:t>
            </a:r>
            <a:r>
              <a:rPr lang="pt-BR" sz="2400" u="sng" spc="300" dirty="0">
                <a:solidFill>
                  <a:srgbClr val="4F3333"/>
                </a:solidFill>
                <a:latin typeface="Calibri"/>
                <a:cs typeface="Calibri"/>
              </a:rPr>
              <a:t> ARQ</a:t>
            </a:r>
            <a:r>
              <a:rPr lang="pt-BR" sz="2400" spc="300" dirty="0">
                <a:solidFill>
                  <a:srgbClr val="4F3333"/>
                </a:solidFill>
                <a:latin typeface="Calibri"/>
                <a:cs typeface="Calibri"/>
              </a:rPr>
              <a:t>: utiliza duas janelas de mesmo tamanho, apenas o frame que tem o tempo esgotado é retransmitido.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3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8400" y="2811462"/>
            <a:ext cx="13868400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spcBef>
                <a:spcPts val="90"/>
              </a:spcBef>
            </a:pPr>
            <a:r>
              <a:rPr lang="pt-BR" sz="8800" dirty="0"/>
              <a:t>Controle e </a:t>
            </a:r>
            <a:r>
              <a:rPr lang="pt-BR" sz="9600" dirty="0"/>
              <a:t>detecção</a:t>
            </a:r>
            <a:r>
              <a:rPr lang="pt-BR" sz="8800" dirty="0"/>
              <a:t> de erros</a:t>
            </a:r>
            <a:endParaRPr sz="8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9500" y="4799595"/>
            <a:ext cx="11049000" cy="2834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Distância de </a:t>
            </a:r>
            <a:r>
              <a:rPr lang="pt-BR" sz="3200" spc="660" dirty="0" err="1">
                <a:solidFill>
                  <a:srgbClr val="4F3333"/>
                </a:solidFill>
                <a:latin typeface="Calibri"/>
                <a:cs typeface="Calibri"/>
              </a:rPr>
              <a:t>Hamming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: é a diferença entre duas palavras do código. Com palavras de tamanho n, existem 2 elevado a n possíveis combinações, porém algumas palavras podem ser consideradas inválidas 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4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200</Words>
  <Application>Microsoft Office PowerPoint</Application>
  <PresentationFormat>Personalizar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Camada de enlace</vt:lpstr>
      <vt:lpstr>Protocolos</vt:lpstr>
      <vt:lpstr>Protocolos</vt:lpstr>
      <vt:lpstr>Controle e detecção de erros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Brown Aesthetic Creative Company Presentation</dc:title>
  <dc:creator>Larissa Daddio</dc:creator>
  <cp:keywords>DAFf5pmP8d4,BAFOrOxBCiM</cp:keywords>
  <cp:lastModifiedBy>LARISSA DADDIO TOGNETTE</cp:lastModifiedBy>
  <cp:revision>18</cp:revision>
  <dcterms:created xsi:type="dcterms:W3CDTF">2023-04-17T17:41:00Z</dcterms:created>
  <dcterms:modified xsi:type="dcterms:W3CDTF">2023-05-03T12:11:15Z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2023-04-17T00:00:00Z</vt:filetime>
  </property>
</Properties>
</file>