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80" r:id="rId3"/>
    <p:sldId id="281" r:id="rId4"/>
    <p:sldId id="288" r:id="rId5"/>
    <p:sldId id="282" r:id="rId6"/>
    <p:sldId id="289" r:id="rId7"/>
    <p:sldId id="290" r:id="rId8"/>
    <p:sldId id="285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2"/>
    <a:srgbClr val="4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4"/>
            <a:ext cx="3813727" cy="35053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331190" y="6388181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4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4" y="229561"/>
                </a:lnTo>
                <a:lnTo>
                  <a:pt x="3956814" y="1002605"/>
                </a:lnTo>
                <a:close/>
              </a:path>
              <a:path w="3957319" h="3898900">
                <a:moveTo>
                  <a:pt x="3956814" y="1401365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4" y="1002605"/>
                </a:lnTo>
                <a:lnTo>
                  <a:pt x="3956814" y="1401365"/>
                </a:lnTo>
                <a:close/>
              </a:path>
              <a:path w="3957319" h="3898900">
                <a:moveTo>
                  <a:pt x="3956814" y="3898818"/>
                </a:moveTo>
                <a:lnTo>
                  <a:pt x="20026" y="3898818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4" y="1401365"/>
                </a:lnTo>
                <a:lnTo>
                  <a:pt x="3956814" y="389881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797915" y="1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3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6"/>
                </a:lnTo>
                <a:lnTo>
                  <a:pt x="2068747" y="769897"/>
                </a:lnTo>
                <a:lnTo>
                  <a:pt x="2006757" y="796247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09"/>
                </a:lnTo>
                <a:lnTo>
                  <a:pt x="1780693" y="870433"/>
                </a:lnTo>
                <a:lnTo>
                  <a:pt x="1737691" y="884064"/>
                </a:lnTo>
                <a:lnTo>
                  <a:pt x="1693301" y="898559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1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5"/>
                </a:lnTo>
                <a:lnTo>
                  <a:pt x="1204606" y="1125352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69999"/>
                </a:lnTo>
                <a:lnTo>
                  <a:pt x="963575" y="1434563"/>
                </a:lnTo>
                <a:lnTo>
                  <a:pt x="937701" y="1469159"/>
                </a:lnTo>
                <a:lnTo>
                  <a:pt x="911188" y="1503710"/>
                </a:lnTo>
                <a:lnTo>
                  <a:pt x="884042" y="1537955"/>
                </a:lnTo>
                <a:lnTo>
                  <a:pt x="856268" y="1571635"/>
                </a:lnTo>
                <a:lnTo>
                  <a:pt x="827872" y="1604489"/>
                </a:lnTo>
                <a:lnTo>
                  <a:pt x="798857" y="1636258"/>
                </a:lnTo>
                <a:lnTo>
                  <a:pt x="769230" y="1666682"/>
                </a:lnTo>
                <a:lnTo>
                  <a:pt x="738995" y="1695500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3"/>
                </a:lnTo>
                <a:lnTo>
                  <a:pt x="545116" y="1820144"/>
                </a:lnTo>
                <a:lnTo>
                  <a:pt x="475862" y="1837065"/>
                </a:lnTo>
                <a:lnTo>
                  <a:pt x="440390" y="1839739"/>
                </a:lnTo>
                <a:lnTo>
                  <a:pt x="404362" y="1838207"/>
                </a:lnTo>
                <a:lnTo>
                  <a:pt x="330657" y="1821490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4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3"/>
                </a:lnTo>
                <a:lnTo>
                  <a:pt x="21382" y="1407345"/>
                </a:lnTo>
                <a:lnTo>
                  <a:pt x="14027" y="1365255"/>
                </a:lnTo>
                <a:lnTo>
                  <a:pt x="8201" y="1321810"/>
                </a:lnTo>
                <a:lnTo>
                  <a:pt x="3915" y="1277132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2"/>
                </a:lnTo>
                <a:lnTo>
                  <a:pt x="2363" y="1088609"/>
                </a:lnTo>
                <a:lnTo>
                  <a:pt x="5924" y="1039649"/>
                </a:lnTo>
                <a:lnTo>
                  <a:pt x="11086" y="990208"/>
                </a:lnTo>
                <a:lnTo>
                  <a:pt x="17858" y="940409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6"/>
                </a:lnTo>
                <a:lnTo>
                  <a:pt x="76226" y="690438"/>
                </a:lnTo>
                <a:lnTo>
                  <a:pt x="92873" y="641122"/>
                </a:lnTo>
                <a:lnTo>
                  <a:pt x="111201" y="592324"/>
                </a:lnTo>
                <a:lnTo>
                  <a:pt x="131220" y="544169"/>
                </a:lnTo>
                <a:lnTo>
                  <a:pt x="152941" y="496781"/>
                </a:lnTo>
                <a:lnTo>
                  <a:pt x="176374" y="450286"/>
                </a:lnTo>
                <a:lnTo>
                  <a:pt x="201528" y="404808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0"/>
                </a:lnTo>
                <a:lnTo>
                  <a:pt x="353484" y="197054"/>
                </a:lnTo>
                <a:lnTo>
                  <a:pt x="389183" y="160304"/>
                </a:lnTo>
                <a:lnTo>
                  <a:pt x="426675" y="125447"/>
                </a:lnTo>
                <a:lnTo>
                  <a:pt x="472156" y="89454"/>
                </a:lnTo>
                <a:lnTo>
                  <a:pt x="525430" y="54542"/>
                </a:lnTo>
                <a:lnTo>
                  <a:pt x="585775" y="20994"/>
                </a:lnTo>
                <a:lnTo>
                  <a:pt x="628821" y="0"/>
                </a:lnTo>
                <a:lnTo>
                  <a:pt x="2089376" y="0"/>
                </a:lnTo>
                <a:lnTo>
                  <a:pt x="2138139" y="45673"/>
                </a:lnTo>
                <a:lnTo>
                  <a:pt x="2183809" y="102589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3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2"/>
                </a:lnTo>
                <a:lnTo>
                  <a:pt x="2272443" y="489353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9169" y="2660723"/>
            <a:ext cx="8930005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30279" y="5231602"/>
            <a:ext cx="9627869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53968"/>
            <a:ext cx="15581790" cy="759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5974" y="2491452"/>
            <a:ext cx="8036050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09900" y="3872908"/>
            <a:ext cx="12642205" cy="23198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5000" spc="-635" dirty="0">
                <a:latin typeface="Times New Roman"/>
                <a:cs typeface="Times New Roman"/>
              </a:rPr>
              <a:t>Camada de Rede</a:t>
            </a:r>
            <a:endParaRPr sz="15000" dirty="0">
              <a:latin typeface="Times New Roman"/>
              <a:cs typeface="Times New Roman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5701" y="2552700"/>
            <a:ext cx="341659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DHCP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840" y="4274229"/>
            <a:ext cx="1266096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 err="1">
                <a:solidFill>
                  <a:srgbClr val="4F3333"/>
                </a:solidFill>
                <a:latin typeface="Calibri"/>
                <a:cs typeface="Calibri"/>
              </a:rPr>
              <a:t>Dynamic</a:t>
            </a: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 host </a:t>
            </a:r>
            <a:r>
              <a:rPr lang="pt-BR" sz="3600" spc="660" dirty="0" err="1">
                <a:solidFill>
                  <a:srgbClr val="4F3333"/>
                </a:solidFill>
                <a:latin typeface="Calibri"/>
                <a:cs typeface="Calibri"/>
              </a:rPr>
              <a:t>configuration</a:t>
            </a: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lang="pt-BR" sz="3600" spc="660" dirty="0" err="1">
                <a:solidFill>
                  <a:srgbClr val="4F3333"/>
                </a:solidFill>
                <a:latin typeface="Calibri"/>
                <a:cs typeface="Calibri"/>
              </a:rPr>
              <a:t>protocol</a:t>
            </a: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 permite a atribuição dinâmica de endereços IP 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080E45A2-2921-49D8-ACD8-46275C34308D}"/>
              </a:ext>
            </a:extLst>
          </p:cNvPr>
          <p:cNvSpPr txBox="1"/>
          <p:nvPr/>
        </p:nvSpPr>
        <p:spPr>
          <a:xfrm>
            <a:off x="3264840" y="6021079"/>
            <a:ext cx="12965760" cy="202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Host envia (broadcast) mensagem “DHCP </a:t>
            </a:r>
            <a:r>
              <a:rPr lang="pt-BR" sz="2800" spc="660" dirty="0" err="1">
                <a:solidFill>
                  <a:srgbClr val="4F3333"/>
                </a:solidFill>
                <a:latin typeface="Calibri"/>
                <a:cs typeface="Calibri"/>
              </a:rPr>
              <a:t>discover</a:t>
            </a: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”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DHCP server responde com mensagem “ DHCP </a:t>
            </a:r>
            <a:r>
              <a:rPr lang="pt-BR" sz="2800" spc="660" dirty="0" err="1">
                <a:solidFill>
                  <a:srgbClr val="4F3333"/>
                </a:solidFill>
                <a:latin typeface="Calibri"/>
                <a:cs typeface="Calibri"/>
              </a:rPr>
              <a:t>ofter</a:t>
            </a: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”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Host pede endereço IP com mensagem “DHCP </a:t>
            </a:r>
            <a:r>
              <a:rPr lang="pt-BR" sz="2800" spc="660" dirty="0" err="1">
                <a:solidFill>
                  <a:srgbClr val="4F3333"/>
                </a:solidFill>
                <a:latin typeface="Calibri"/>
                <a:cs typeface="Calibri"/>
              </a:rPr>
              <a:t>request</a:t>
            </a: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”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DHCP server envia endereço com mensagem “DHCP </a:t>
            </a:r>
            <a:r>
              <a:rPr lang="pt-BR" sz="2800" spc="660" dirty="0" err="1">
                <a:solidFill>
                  <a:srgbClr val="4F3333"/>
                </a:solidFill>
                <a:latin typeface="Calibri"/>
                <a:cs typeface="Calibri"/>
              </a:rPr>
              <a:t>ack</a:t>
            </a: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47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5701" y="2552700"/>
            <a:ext cx="341659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NAT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840" y="4274229"/>
            <a:ext cx="12660960" cy="2544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Network </a:t>
            </a:r>
            <a:r>
              <a:rPr lang="pt-BR" sz="3600" spc="660" dirty="0" err="1">
                <a:solidFill>
                  <a:srgbClr val="4F3333"/>
                </a:solidFill>
                <a:latin typeface="Calibri"/>
                <a:cs typeface="Calibri"/>
              </a:rPr>
              <a:t>Adress</a:t>
            </a: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lang="pt-BR" sz="3600" spc="660" dirty="0" err="1">
                <a:solidFill>
                  <a:srgbClr val="4F3333"/>
                </a:solidFill>
                <a:latin typeface="Calibri"/>
                <a:cs typeface="Calibri"/>
              </a:rPr>
              <a:t>translation</a:t>
            </a: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 reescreve endereços IP que passam por um </a:t>
            </a:r>
            <a:r>
              <a:rPr lang="pt-BR" sz="3600" spc="660" dirty="0" err="1">
                <a:solidFill>
                  <a:srgbClr val="4F3333"/>
                </a:solidFill>
                <a:latin typeface="Calibri"/>
                <a:cs typeface="Calibri"/>
              </a:rPr>
              <a:t>router</a:t>
            </a: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 ou firewall permitindo computadores com </a:t>
            </a:r>
            <a:r>
              <a:rPr lang="pt-BR" sz="3600" spc="660" dirty="0" err="1">
                <a:solidFill>
                  <a:srgbClr val="4F3333"/>
                </a:solidFill>
                <a:latin typeface="Calibri"/>
                <a:cs typeface="Calibri"/>
              </a:rPr>
              <a:t>Ips</a:t>
            </a: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 privados acessarem a internet;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85050" y="2353229"/>
            <a:ext cx="2317899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IPv6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840" y="4274229"/>
            <a:ext cx="12660960" cy="3212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16 bytes (octetos), 128 bits de comprimento;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6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Protocolo que permite um número muito maior de conexões, também oferece maior segurança aos usuários; 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5701" y="2552700"/>
            <a:ext cx="341659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ARP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840" y="4274229"/>
            <a:ext cx="12660960" cy="1901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Realiza o mapeamento de IP, no qual um sinal broadcast é enviado e é recebido da máquina um sinal </a:t>
            </a:r>
            <a:r>
              <a:rPr lang="pt-BR" sz="3600" spc="660" dirty="0" err="1">
                <a:solidFill>
                  <a:srgbClr val="4F3333"/>
                </a:solidFill>
                <a:latin typeface="Calibri"/>
                <a:cs typeface="Calibri"/>
              </a:rPr>
              <a:t>unicast</a:t>
            </a: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2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9050" y="2665533"/>
            <a:ext cx="6889899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Entrega de rede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840" y="4274229"/>
            <a:ext cx="12660960" cy="3007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Direto: o destino final é um host que é conectado à mesma rede física do entregador;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28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Indireto: o host destino não se encontra na mesma rede física do entregador (o pacote vai de roteador a roteador);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7725" y="2589983"/>
            <a:ext cx="1091255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Encaminhamento de rede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840" y="4274229"/>
            <a:ext cx="12660960" cy="1482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Encaminhamento: quando o host tem um pacote que precisa ser enviado, ele consulta a tabela para encontrar a rota;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0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7725" y="2589983"/>
            <a:ext cx="1091255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Roteamento de rede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840" y="4274229"/>
            <a:ext cx="12660960" cy="198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800" spc="660" dirty="0">
                <a:solidFill>
                  <a:srgbClr val="4F3333"/>
                </a:solidFill>
                <a:latin typeface="Calibri"/>
                <a:cs typeface="Calibri"/>
              </a:rPr>
              <a:t>Tabela de roteamento: tem a dinâmica que é atualizada (toda vez que ocorre uma mudança) utilizando algum protocolo de roteamento. E pode ser </a:t>
            </a:r>
            <a:r>
              <a:rPr lang="pt-BR" sz="2800" spc="660">
                <a:solidFill>
                  <a:srgbClr val="4F3333"/>
                </a:solidFill>
                <a:latin typeface="Calibri"/>
                <a:cs typeface="Calibri"/>
              </a:rPr>
              <a:t>atualizado periodicamente</a:t>
            </a:r>
            <a:endParaRPr lang="pt-BR" sz="28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6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39839" y="2476500"/>
            <a:ext cx="4208321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O que é?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799" y="4625561"/>
            <a:ext cx="11582400" cy="3212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Uma camada que consiste em trazer as conexões; 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Realiza a melhor rota de envio de pacotes;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Conecta o meio interior com o exterior;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56003" y="2665533"/>
            <a:ext cx="6740242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Para que serve?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6942" y="4274229"/>
            <a:ext cx="8889365" cy="1467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4200" spc="660" dirty="0">
                <a:solidFill>
                  <a:srgbClr val="4F3333"/>
                </a:solidFill>
                <a:latin typeface="Calibri"/>
                <a:cs typeface="Calibri"/>
              </a:rPr>
              <a:t>É responsável pela entrega de pacotes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68701" y="2665533"/>
            <a:ext cx="875059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Principais protocolos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6942" y="4274229"/>
            <a:ext cx="8889365" cy="549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/>
                <a:cs typeface="Calibri"/>
              </a:rPr>
              <a:t>IPV4, IPV6 e ICMP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63676" y="1921099"/>
            <a:ext cx="276064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IPv4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199" y="3744380"/>
            <a:ext cx="11277600" cy="4586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Endereço de 32 bits e 4 bytes, que define a forma única universal, a conexão de um  dispositivo à internet;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Duas maneiras de indicar um endereço IPV4: Notação binária e notação decimal pontuada;</a:t>
            </a:r>
            <a:endParaRPr lang="pt-BR" sz="2000" dirty="0">
              <a:latin typeface="Calibri"/>
              <a:cs typeface="Calibri"/>
            </a:endParaRP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63676" y="1921099"/>
            <a:ext cx="276064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IPv4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199" y="3744380"/>
            <a:ext cx="11277600" cy="549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A5A1AC-CDAA-4A82-B7D2-988BD5069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59" y="4456586"/>
            <a:ext cx="17421281" cy="26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6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63676" y="1921099"/>
            <a:ext cx="276064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IPV4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199" y="3744380"/>
            <a:ext cx="11277600" cy="228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 err="1">
                <a:solidFill>
                  <a:srgbClr val="FF0000"/>
                </a:solidFill>
                <a:latin typeface="Calibri"/>
                <a:cs typeface="Calibri"/>
              </a:rPr>
              <a:t>NetID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: referente a identificação de rede;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 err="1">
                <a:solidFill>
                  <a:srgbClr val="00B0F0"/>
                </a:solidFill>
                <a:latin typeface="Calibri"/>
                <a:cs typeface="Calibri"/>
              </a:rPr>
              <a:t>HostId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: é referente a identificação da máquina; 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912D7E-E697-4BD2-AFB9-4DB6235D0509}"/>
              </a:ext>
            </a:extLst>
          </p:cNvPr>
          <p:cNvSpPr txBox="1"/>
          <p:nvPr/>
        </p:nvSpPr>
        <p:spPr>
          <a:xfrm>
            <a:off x="5562600" y="76581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</a:t>
            </a:r>
            <a:r>
              <a:rPr lang="pt-BR" sz="7200" dirty="0">
                <a:solidFill>
                  <a:srgbClr val="FF0000"/>
                </a:solidFill>
              </a:rPr>
              <a:t>192.158.1</a:t>
            </a:r>
            <a:r>
              <a:rPr lang="pt-BR" sz="7200" dirty="0">
                <a:solidFill>
                  <a:srgbClr val="00B0F0"/>
                </a:solidFill>
              </a:rPr>
              <a:t>.38</a:t>
            </a:r>
          </a:p>
        </p:txBody>
      </p:sp>
    </p:spTree>
    <p:extLst>
      <p:ext uri="{BB962C8B-B14F-4D97-AF65-F5344CB8AC3E}">
        <p14:creationId xmlns:p14="http://schemas.microsoft.com/office/powerpoint/2010/main" val="365440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45389" y="2665533"/>
            <a:ext cx="7397222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dirty="0"/>
              <a:t>Notação CIDR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1120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Representa um </a:t>
            </a:r>
            <a:r>
              <a:rPr lang="pt-BR" sz="3200" spc="660" dirty="0" err="1">
                <a:solidFill>
                  <a:srgbClr val="4F3333"/>
                </a:solidFill>
                <a:latin typeface="Calibri"/>
                <a:cs typeface="Calibri"/>
              </a:rPr>
              <a:t>ip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 com um sufixo cuja identifica o número de bits 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14800" y="1921099"/>
            <a:ext cx="9677400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dirty="0">
                <a:latin typeface="Times New Roman"/>
                <a:cs typeface="Times New Roman"/>
              </a:rPr>
              <a:t>Como identificar...</a:t>
            </a:r>
            <a:endParaRPr sz="9600" dirty="0">
              <a:latin typeface="Times New Roman"/>
              <a:cs typeface="Times New Roman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AACA0948-3909-47DB-A37D-9778E7A93C94}"/>
              </a:ext>
            </a:extLst>
          </p:cNvPr>
          <p:cNvSpPr txBox="1"/>
          <p:nvPr/>
        </p:nvSpPr>
        <p:spPr>
          <a:xfrm>
            <a:off x="3505199" y="3744380"/>
            <a:ext cx="11277600" cy="34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Primeiro IP de uma rede: O primeiro número é destinado a rede 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O último IP de um rede: O ultimo é destinado a broadcast.</a:t>
            </a:r>
            <a:endParaRPr lang="pt-BR" sz="2000" dirty="0">
              <a:latin typeface="Calibri"/>
              <a:cs typeface="Calibri"/>
            </a:endParaRP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19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379</Words>
  <Application>Microsoft Office PowerPoint</Application>
  <PresentationFormat>Personalizar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Camada de Rede</vt:lpstr>
      <vt:lpstr>O que é?</vt:lpstr>
      <vt:lpstr>Para que serve?</vt:lpstr>
      <vt:lpstr>Principais protocolos</vt:lpstr>
      <vt:lpstr>IPv4</vt:lpstr>
      <vt:lpstr>IPv4</vt:lpstr>
      <vt:lpstr>IPV4</vt:lpstr>
      <vt:lpstr>Notação CIDR</vt:lpstr>
      <vt:lpstr>Como identificar...</vt:lpstr>
      <vt:lpstr>DHCP</vt:lpstr>
      <vt:lpstr>NAT</vt:lpstr>
      <vt:lpstr>IPv6</vt:lpstr>
      <vt:lpstr>ARP</vt:lpstr>
      <vt:lpstr>Entrega de rede</vt:lpstr>
      <vt:lpstr>Encaminhamento de rede</vt:lpstr>
      <vt:lpstr>Roteamento de rede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Aesthetic Creative Company Presentation</dc:title>
  <dc:creator>Larissa Daddio</dc:creator>
  <cp:keywords>DAFf5pmP8d4,BAFOrOxBCiM</cp:keywords>
  <cp:lastModifiedBy>LARISSA DADDIO TOGNETTE</cp:lastModifiedBy>
  <cp:revision>30</cp:revision>
  <dcterms:created xsi:type="dcterms:W3CDTF">2023-04-17T17:41:00Z</dcterms:created>
  <dcterms:modified xsi:type="dcterms:W3CDTF">2023-05-10T13:36:02Z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2023-04-17T00:00:00Z</vt:filetime>
  </property>
</Properties>
</file>