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</p:sldMasterIdLst>
  <p:notesMasterIdLst>
    <p:notesMasterId r:id="rId34"/>
  </p:notesMasterIdLst>
  <p:sldIdLst>
    <p:sldId id="530" r:id="rId5"/>
    <p:sldId id="531" r:id="rId6"/>
    <p:sldId id="538" r:id="rId7"/>
    <p:sldId id="548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33" r:id="rId17"/>
    <p:sldId id="558" r:id="rId18"/>
    <p:sldId id="559" r:id="rId19"/>
    <p:sldId id="563" r:id="rId20"/>
    <p:sldId id="560" r:id="rId21"/>
    <p:sldId id="561" r:id="rId22"/>
    <p:sldId id="568" r:id="rId23"/>
    <p:sldId id="573" r:id="rId24"/>
    <p:sldId id="569" r:id="rId25"/>
    <p:sldId id="571" r:id="rId26"/>
    <p:sldId id="570" r:id="rId27"/>
    <p:sldId id="572" r:id="rId28"/>
    <p:sldId id="562" r:id="rId29"/>
    <p:sldId id="564" r:id="rId30"/>
    <p:sldId id="565" r:id="rId31"/>
    <p:sldId id="566" r:id="rId32"/>
    <p:sldId id="54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422"/>
  </p:normalViewPr>
  <p:slideViewPr>
    <p:cSldViewPr snapToGrid="0">
      <p:cViewPr varScale="1">
        <p:scale>
          <a:sx n="62" d="100"/>
          <a:sy n="62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B14D-89AB-4093-A8E4-FC2083DE597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4792-7D62-44FF-BFA5-36B5EF36A29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8281CCC8-F826-B5BF-3882-B0526A26DFE1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119DE0C0-79E3-C596-97B7-A6ED5F9B68CD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0ED1D8-8253-5577-9F75-352F22BB43E8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1">
            <a:extLst>
              <a:ext uri="{FF2B5EF4-FFF2-40B4-BE49-F238E27FC236}">
                <a16:creationId xmlns:a16="http://schemas.microsoft.com/office/drawing/2014/main" id="{382EC344-4BC4-C0CF-CD8F-D85397F9900F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04CA1E53-5131-B2B3-2160-4F93BBD64098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D5B1027E-D726-0899-3628-F72E8451C456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69E4DB7B-4EC6-8105-A413-335841B00FE6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0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B14D-89AB-4093-A8E4-FC2083DE597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3487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B14D-89AB-4093-A8E4-FC2083DE597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8376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B14D-89AB-4093-A8E4-FC2083DE597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9EF9BCBD-5FAD-29FF-07C4-CB64947F23BD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8">
            <a:extLst>
              <a:ext uri="{FF2B5EF4-FFF2-40B4-BE49-F238E27FC236}">
                <a16:creationId xmlns:a16="http://schemas.microsoft.com/office/drawing/2014/main" id="{83529806-AF64-A839-C0EE-C340C8D6D9DE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6AF68DCB-5FB2-145F-A2FA-2D7079D697F6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7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B14D-89AB-4093-A8E4-FC2083DE597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4792-7D62-44FF-BFA5-36B5EF36A29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9924429D-BB13-3B19-B2E0-6288F845E49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F810E9E8-7565-187D-3E2D-74CADBA13B2F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028BD2E6-413D-C45D-24FB-90F29270C344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F61450CA-491B-ACB5-F1C3-BC55E64A528D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C7C7FC-404A-EFD9-B11F-B2AB915AFA9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3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B14D-89AB-4093-A8E4-FC2083DE597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8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B14D-89AB-4093-A8E4-FC2083DE597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B27FF68A-ACD9-472C-3BA9-EE9E1143FDDF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9F2CAC9B-BE39-4F3F-CD01-DB0F53E5A945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6575CFA-B8B2-1BD3-1142-D38C4B4C1408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9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B14D-89AB-4093-A8E4-FC2083DE597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6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B14D-89AB-4093-A8E4-FC2083DE597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B14D-89AB-4093-A8E4-FC2083DE597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7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B14D-89AB-4093-A8E4-FC2083DE597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9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DB14D-89AB-4093-A8E4-FC2083DE5973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C87940-DD33-F2C3-B1AD-E1FDE100FA6B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71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670" r:id="rId12"/>
    <p:sldLayoutId id="2147483669" r:id="rId13"/>
    <p:sldLayoutId id="2147483666" r:id="rId14"/>
    <p:sldLayoutId id="2147483667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guNTw3cjDiA0sbYT48n6fjbC-t0gm68w#scrollTo=i_aiXQAdJEq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000C041-AB56-E99B-12E0-828C3A575926}"/>
              </a:ext>
            </a:extLst>
          </p:cNvPr>
          <p:cNvSpPr txBox="1">
            <a:spLocks/>
          </p:cNvSpPr>
          <p:nvPr/>
        </p:nvSpPr>
        <p:spPr>
          <a:xfrm>
            <a:off x="976832" y="1868931"/>
            <a:ext cx="10046282" cy="19421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69264">
              <a:spcAft>
                <a:spcPts val="600"/>
              </a:spcAft>
            </a:pPr>
            <a:r>
              <a:rPr lang="en-US" sz="4000" kern="1200" cap="none" spc="0" baseline="0" dirty="0">
                <a:solidFill>
                  <a:schemeClr val="tx1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DETECTION of CYBERBULLYING on</a:t>
            </a:r>
          </a:p>
          <a:p>
            <a:pPr defTabSz="969264">
              <a:spcAft>
                <a:spcPts val="600"/>
              </a:spcAft>
            </a:pPr>
            <a:r>
              <a:rPr lang="en-US" sz="4000" kern="1200" cap="none" spc="0" baseline="0" dirty="0">
                <a:solidFill>
                  <a:schemeClr val="tx1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SOCIAL MEDIA USING </a:t>
            </a:r>
            <a:r>
              <a:rPr lang="en-US" sz="4000" kern="1200" cap="none" spc="0" baseline="0" dirty="0" err="1">
                <a:solidFill>
                  <a:srgbClr val="B30000"/>
                </a:solidFill>
                <a:latin typeface="Century" panose="02040604050505020304" pitchFamily="18" charset="0"/>
                <a:cs typeface="Calibri" panose="020F0502020204030204" pitchFamily="34" charset="0"/>
              </a:rPr>
              <a:t>BiLSTM</a:t>
            </a:r>
            <a:endParaRPr lang="en-US" sz="4000" cap="none" spc="0" dirty="0">
              <a:solidFill>
                <a:srgbClr val="FF0000"/>
              </a:solidFill>
              <a:latin typeface="Century" panose="020406040505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6">
            <a:extLst>
              <a:ext uri="{FF2B5EF4-FFF2-40B4-BE49-F238E27FC236}">
                <a16:creationId xmlns:a16="http://schemas.microsoft.com/office/drawing/2014/main" id="{CF4CF3BF-F3B1-F31C-7F4F-9625B18E7A34}"/>
              </a:ext>
            </a:extLst>
          </p:cNvPr>
          <p:cNvSpPr txBox="1">
            <a:spLocks/>
          </p:cNvSpPr>
          <p:nvPr/>
        </p:nvSpPr>
        <p:spPr>
          <a:xfrm>
            <a:off x="4594551" y="3902988"/>
            <a:ext cx="3789161" cy="375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69264">
              <a:lnSpc>
                <a:spcPct val="100000"/>
              </a:lnSpc>
              <a:spcBef>
                <a:spcPts val="1060"/>
              </a:spcBef>
            </a:pPr>
            <a:r>
              <a:rPr lang="en-US" sz="1166" cap="all" spc="318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BY-</a:t>
            </a:r>
          </a:p>
          <a:p>
            <a:pPr algn="l" defTabSz="969264">
              <a:lnSpc>
                <a:spcPct val="100000"/>
              </a:lnSpc>
              <a:spcBef>
                <a:spcPts val="1060"/>
              </a:spcBef>
            </a:pPr>
            <a:r>
              <a:rPr lang="en-US" sz="1908" kern="1200" dirty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rPr>
              <a:t>ADITYA BHAMRE </a:t>
            </a:r>
            <a:r>
              <a:rPr lang="en-US" sz="1908" b="1" kern="1200" dirty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rPr>
              <a:t>(</a:t>
            </a:r>
            <a:r>
              <a:rPr lang="en-IN" sz="1908" b="1" kern="1200" dirty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rPr>
              <a:t>77200082E)</a:t>
            </a:r>
            <a:endParaRPr lang="en-US" sz="1800" b="1" dirty="0">
              <a:solidFill>
                <a:schemeClr val="tx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A885870A-38FE-D1D1-59A6-7B49E49FB6C7}"/>
              </a:ext>
            </a:extLst>
          </p:cNvPr>
          <p:cNvSpPr txBox="1">
            <a:spLocks/>
          </p:cNvSpPr>
          <p:nvPr/>
        </p:nvSpPr>
        <p:spPr>
          <a:xfrm>
            <a:off x="8686910" y="5400725"/>
            <a:ext cx="2575429" cy="460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None/>
              <a:defRPr sz="2400" b="0" i="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8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6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1600" b="0" i="0" kern="1200">
                <a:solidFill>
                  <a:schemeClr val="tx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69264">
              <a:spcBef>
                <a:spcPts val="1060"/>
              </a:spcBef>
            </a:pPr>
            <a:r>
              <a:rPr lang="en-US" sz="1166" b="0" i="0" kern="1200" cap="all" spc="318" baseline="0" dirty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rPr>
              <a:t>Guide-</a:t>
            </a:r>
            <a:endParaRPr lang="en-US" sz="11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1" descr="Zeal 25 Years Logo">
            <a:extLst>
              <a:ext uri="{FF2B5EF4-FFF2-40B4-BE49-F238E27FC236}">
                <a16:creationId xmlns:a16="http://schemas.microsoft.com/office/drawing/2014/main" id="{85F20161-8A42-4A1C-571B-5591FD06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438296" y="316681"/>
            <a:ext cx="779374" cy="92550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CADDCA-7666-B764-BB85-C39978AF424D}"/>
              </a:ext>
            </a:extLst>
          </p:cNvPr>
          <p:cNvSpPr txBox="1"/>
          <p:nvPr/>
        </p:nvSpPr>
        <p:spPr>
          <a:xfrm>
            <a:off x="4122206" y="1372379"/>
            <a:ext cx="2827897" cy="24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84632">
              <a:spcAft>
                <a:spcPts val="600"/>
              </a:spcAft>
            </a:pPr>
            <a:r>
              <a:rPr lang="en-IN" sz="954" b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       AY: 2023-2024 Semester: IV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9B93E-BAA7-6915-60F6-A39268749A7C}"/>
              </a:ext>
            </a:extLst>
          </p:cNvPr>
          <p:cNvSpPr txBox="1"/>
          <p:nvPr/>
        </p:nvSpPr>
        <p:spPr>
          <a:xfrm>
            <a:off x="3377151" y="316680"/>
            <a:ext cx="4686194" cy="96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84632">
              <a:lnSpc>
                <a:spcPct val="115000"/>
              </a:lnSpc>
              <a:spcAft>
                <a:spcPts val="600"/>
              </a:spcAft>
            </a:pPr>
            <a:r>
              <a:rPr lang="en-US" sz="900" b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ZEAL EDUCATION SOCIETY’S</a:t>
            </a:r>
            <a:endParaRPr lang="en-US" sz="900" kern="12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defTabSz="484632">
              <a:lnSpc>
                <a:spcPct val="115000"/>
              </a:lnSpc>
              <a:spcAft>
                <a:spcPts val="600"/>
              </a:spcAft>
            </a:pPr>
            <a:r>
              <a:rPr lang="en-US" sz="900" b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ZEAL COLLEGE OF ENGINEERING AND RESEARCH</a:t>
            </a:r>
            <a:endParaRPr lang="en-US" sz="900" kern="12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defTabSz="484632">
              <a:lnSpc>
                <a:spcPct val="115000"/>
              </a:lnSpc>
              <a:spcAft>
                <a:spcPts val="600"/>
              </a:spcAft>
            </a:pPr>
            <a:r>
              <a:rPr lang="en-US" sz="900" b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NARHE │PUNE -41 │ INDIA</a:t>
            </a:r>
            <a:endParaRPr lang="en-IN" sz="900" b="1" kern="1200" dirty="0">
              <a:solidFill>
                <a:schemeClr val="tx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algn="ctr" defTabSz="484632">
              <a:lnSpc>
                <a:spcPct val="115000"/>
              </a:lnSpc>
              <a:spcAft>
                <a:spcPts val="600"/>
              </a:spcAft>
            </a:pPr>
            <a:r>
              <a:rPr lang="en-IN" sz="1000" b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COMPUTER ENGINEERING DEPARTMENT</a:t>
            </a:r>
            <a:endParaRPr lang="en-US" sz="1000" b="1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88DBE-B15E-CD56-8883-10EC5D745F02}"/>
              </a:ext>
            </a:extLst>
          </p:cNvPr>
          <p:cNvSpPr txBox="1"/>
          <p:nvPr/>
        </p:nvSpPr>
        <p:spPr>
          <a:xfrm>
            <a:off x="4087337" y="2230133"/>
            <a:ext cx="3158541" cy="27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84632">
              <a:spcAft>
                <a:spcPts val="600"/>
              </a:spcAft>
            </a:pPr>
            <a:r>
              <a:rPr lang="en-IN" sz="1113" b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       A PROJECT PRESENTATION ON</a:t>
            </a:r>
            <a:endParaRPr lang="en-US" sz="105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Subtitle 6">
            <a:extLst>
              <a:ext uri="{FF2B5EF4-FFF2-40B4-BE49-F238E27FC236}">
                <a16:creationId xmlns:a16="http://schemas.microsoft.com/office/drawing/2014/main" id="{E3B1BD00-6FAF-A289-387F-B731969D8BC2}"/>
              </a:ext>
            </a:extLst>
          </p:cNvPr>
          <p:cNvSpPr txBox="1">
            <a:spLocks/>
          </p:cNvSpPr>
          <p:nvPr/>
        </p:nvSpPr>
        <p:spPr>
          <a:xfrm>
            <a:off x="8462343" y="5631030"/>
            <a:ext cx="3867026" cy="46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buClr>
                <a:schemeClr val="dk1"/>
              </a:buClr>
              <a:buSzPts val="2800"/>
              <a:buFont typeface="Albert Sans"/>
              <a:buNone/>
              <a:defRPr sz="120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lbert Sans"/>
              </a:defRPr>
            </a:lvl1pPr>
            <a:lvl2pPr marL="9144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indent="-317500" algn="ctr">
              <a:buClr>
                <a:schemeClr val="dk1"/>
              </a:buClr>
              <a:buSzPts val="2800"/>
              <a:buFont typeface="Albert Sans"/>
              <a:buNone/>
              <a:defRPr sz="2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484632" indent="-336550" defTabSz="484632">
              <a:spcAft>
                <a:spcPts val="600"/>
              </a:spcAft>
            </a:pPr>
            <a:r>
              <a:rPr lang="en-US" sz="1696" kern="12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Albert Sans"/>
              </a:rPr>
              <a:t>PROF. APARNA MOTE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6" name="Picture 1" descr="Image result for ZCOER">
            <a:extLst>
              <a:ext uri="{FF2B5EF4-FFF2-40B4-BE49-F238E27FC236}">
                <a16:creationId xmlns:a16="http://schemas.microsoft.com/office/drawing/2014/main" id="{3FE8E1BE-6D2A-738F-CA85-79F9B583D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213585" y="302151"/>
            <a:ext cx="873752" cy="940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 build="p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792" y="1126146"/>
            <a:ext cx="8878824" cy="997234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LSTM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710001-6F36-8263-5B43-41AE75C86770}"/>
              </a:ext>
            </a:extLst>
          </p:cNvPr>
          <p:cNvSpPr txBox="1">
            <a:spLocks/>
          </p:cNvSpPr>
          <p:nvPr/>
        </p:nvSpPr>
        <p:spPr>
          <a:xfrm>
            <a:off x="1002792" y="627529"/>
            <a:ext cx="8878824" cy="9972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SYSTEM ARCHITECTURE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An Intuitive Explanation of LSTM. Recurrent Neural Networks | by Ottavio  Calzone | Medium">
            <a:extLst>
              <a:ext uri="{FF2B5EF4-FFF2-40B4-BE49-F238E27FC236}">
                <a16:creationId xmlns:a16="http://schemas.microsoft.com/office/drawing/2014/main" id="{290036D4-2191-8E46-A6D9-A17971D98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92" y="2110349"/>
            <a:ext cx="8124649" cy="41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70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710001-6F36-8263-5B43-41AE75C86770}"/>
              </a:ext>
            </a:extLst>
          </p:cNvPr>
          <p:cNvSpPr txBox="1">
            <a:spLocks/>
          </p:cNvSpPr>
          <p:nvPr/>
        </p:nvSpPr>
        <p:spPr>
          <a:xfrm>
            <a:off x="1002792" y="627529"/>
            <a:ext cx="8878824" cy="9972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ALGORITHM</a:t>
            </a:r>
            <a:r>
              <a:rPr lang="en-US" sz="2800" dirty="0">
                <a:solidFill>
                  <a:schemeClr val="tx1"/>
                </a:solidFill>
              </a:rPr>
              <a:t>/METHODOLOGY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EAF46-229F-1CFB-69C6-0D618DD3BCEA}"/>
              </a:ext>
            </a:extLst>
          </p:cNvPr>
          <p:cNvSpPr txBox="1"/>
          <p:nvPr/>
        </p:nvSpPr>
        <p:spPr>
          <a:xfrm>
            <a:off x="950258" y="1640541"/>
            <a:ext cx="8041341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pPr algn="l"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</a:rPr>
              <a:t>Bidirectional Processing: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dirty="0"/>
              <a:t>BiLSTM, an extension of the traditional LSTM, processes input sequences in both forward and backward directions simultaneously.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dirty="0"/>
              <a:t>This bidirectional processing is crucial for capturing dependencies and patterns that may be missed in a unidirectional model.</a:t>
            </a:r>
          </a:p>
          <a:p>
            <a:pPr algn="l"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</a:rPr>
              <a:t>Memory Cells: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dirty="0"/>
              <a:t>Similar to LSTM, BiLSTM includes memory cells that can store and retrieve information over long sequences.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dirty="0"/>
              <a:t>These memory cells are equipped with gates to control the flow of information, preventing irrelevant data from being stored.</a:t>
            </a:r>
          </a:p>
          <a:p>
            <a:pPr algn="l"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</a:rPr>
              <a:t>Forward Pass: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dirty="0"/>
              <a:t>In the forward pass, the input sequence is processed from the beginning to the end, capturing dependencies and patterns in the forward direction.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dirty="0"/>
              <a:t>Information is stored in the memory cells, allowing the model to retain relevant context.</a:t>
            </a:r>
          </a:p>
        </p:txBody>
      </p:sp>
    </p:spTree>
    <p:extLst>
      <p:ext uri="{BB962C8B-B14F-4D97-AF65-F5344CB8AC3E}">
        <p14:creationId xmlns:p14="http://schemas.microsoft.com/office/powerpoint/2010/main" val="326143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710001-6F36-8263-5B43-41AE75C86770}"/>
              </a:ext>
            </a:extLst>
          </p:cNvPr>
          <p:cNvSpPr txBox="1">
            <a:spLocks/>
          </p:cNvSpPr>
          <p:nvPr/>
        </p:nvSpPr>
        <p:spPr>
          <a:xfrm>
            <a:off x="1002792" y="627529"/>
            <a:ext cx="8878824" cy="9972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ALGORITHM</a:t>
            </a:r>
            <a:r>
              <a:rPr lang="en-US" sz="2800" dirty="0">
                <a:solidFill>
                  <a:schemeClr val="tx1"/>
                </a:solidFill>
              </a:rPr>
              <a:t>/METHODOLOGY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EAF46-229F-1CFB-69C6-0D618DD3BCEA}"/>
              </a:ext>
            </a:extLst>
          </p:cNvPr>
          <p:cNvSpPr txBox="1"/>
          <p:nvPr/>
        </p:nvSpPr>
        <p:spPr>
          <a:xfrm>
            <a:off x="950258" y="1640541"/>
            <a:ext cx="8041341" cy="4860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pPr marL="342900" indent="-342900" algn="l">
              <a:buFont typeface="+mj-lt"/>
              <a:buAutoNum type="arabicPeriod" startAt="4"/>
            </a:pPr>
            <a:r>
              <a:rPr lang="en-IN" b="1" dirty="0">
                <a:solidFill>
                  <a:schemeClr val="tx1"/>
                </a:solidFill>
              </a:rPr>
              <a:t>Backward Pass: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dirty="0"/>
              <a:t>Simultaneously, in the backward pass, the input sequence is processed in reverse order, capturing dependencies and patterns in the backward direction.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dirty="0"/>
              <a:t>This bidirectional processing ensures a more comprehensive understanding of the contextual information.</a:t>
            </a:r>
          </a:p>
          <a:p>
            <a:pPr algn="l">
              <a:buFont typeface="+mj-lt"/>
              <a:buAutoNum type="arabicPeriod" startAt="4"/>
            </a:pPr>
            <a:r>
              <a:rPr lang="en-IN" b="1" dirty="0">
                <a:solidFill>
                  <a:schemeClr val="tx1"/>
                </a:solidFill>
              </a:rPr>
              <a:t>Combining Information: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dirty="0"/>
              <a:t>The information captured from both the forward and backward passes is combined, providing a holistic representation of the input sequence.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dirty="0"/>
              <a:t>This combination enables the model to capture long-range dependencies and understand the context of the input data.</a:t>
            </a:r>
          </a:p>
          <a:p>
            <a:pPr algn="l">
              <a:buFont typeface="+mj-lt"/>
              <a:buAutoNum type="arabicPeriod" startAt="4"/>
            </a:pPr>
            <a:r>
              <a:rPr lang="en-IN" b="1" dirty="0">
                <a:solidFill>
                  <a:schemeClr val="tx1"/>
                </a:solidFill>
              </a:rPr>
              <a:t>Output Generation: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dirty="0"/>
              <a:t>The final output is generated based on the combined information, allowing the model to make predictions or classifications.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dirty="0"/>
              <a:t>The bidirectional nature of BiLSTM enhances its ability to capture intricate patterns and dependencies in sequential data.</a:t>
            </a:r>
          </a:p>
          <a:p>
            <a:pPr algn="l">
              <a:buFont typeface="+mj-lt"/>
              <a:buAutoNum type="arabicPeriod" startAt="4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5991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72CBC9-525F-47FE-902A-66EFD2598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710" y="1204001"/>
            <a:ext cx="5431342" cy="4954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710001-6F36-8263-5B43-41AE75C86770}"/>
              </a:ext>
            </a:extLst>
          </p:cNvPr>
          <p:cNvSpPr txBox="1">
            <a:spLocks/>
          </p:cNvSpPr>
          <p:nvPr/>
        </p:nvSpPr>
        <p:spPr>
          <a:xfrm>
            <a:off x="1002792" y="627529"/>
            <a:ext cx="8878824" cy="9972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H/w and S/w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EAF46-229F-1CFB-69C6-0D618DD3BCEA}"/>
              </a:ext>
            </a:extLst>
          </p:cNvPr>
          <p:cNvSpPr txBox="1"/>
          <p:nvPr/>
        </p:nvSpPr>
        <p:spPr>
          <a:xfrm>
            <a:off x="950258" y="1640541"/>
            <a:ext cx="804134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</a:rPr>
              <a:t>Dataset Requirement:</a:t>
            </a:r>
          </a:p>
          <a:p>
            <a:pPr marL="171450" lvl="1"/>
            <a:r>
              <a:rPr lang="en-IN" sz="1600" dirty="0">
                <a:solidFill>
                  <a:schemeClr val="tx1"/>
                </a:solidFill>
              </a:rPr>
              <a:t>Rele</a:t>
            </a:r>
            <a:r>
              <a:rPr lang="en-IN" sz="1600" dirty="0"/>
              <a:t>vant social media dataset across different source like Kaggle, etc</a:t>
            </a:r>
            <a:r>
              <a:rPr lang="en-IN" dirty="0"/>
              <a:t>.</a:t>
            </a:r>
            <a:endParaRPr lang="en-IN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</a:rPr>
              <a:t>Python 3.x and necessary libraries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IN" sz="1600" dirty="0"/>
              <a:t>Python 3.x and necessary libraries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IN" sz="1600" dirty="0"/>
              <a:t>IDE (Jupyter Notebook, Visual Studio, etc)</a:t>
            </a:r>
            <a:endParaRPr lang="en-IN" sz="160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</a:rPr>
              <a:t>Hardware Requirements:</a:t>
            </a:r>
            <a:endParaRPr lang="en-IN" sz="1600" b="1" dirty="0">
              <a:solidFill>
                <a:schemeClr val="tx1"/>
              </a:solidFill>
            </a:endParaRPr>
          </a:p>
          <a:p>
            <a:pPr marL="514350" lvl="1" indent="-342900">
              <a:buFont typeface="+mj-lt"/>
              <a:buAutoNum type="arabicPeriod"/>
            </a:pPr>
            <a:r>
              <a:rPr lang="en-IN" sz="1600" dirty="0"/>
              <a:t>Linux- Ubuntu 16.04 to 17.10, or Windows 7 to 10, with 2GB RAM (4GB preferable)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IN" sz="1600" dirty="0"/>
              <a:t> You have to install Python 3.6 and related packages, and follow the installation instructions given below as per your operating system.</a:t>
            </a:r>
          </a:p>
          <a:p>
            <a:pPr marL="514350" lvl="1" indent="-342900">
              <a:buFont typeface="+mj-lt"/>
              <a:buAutoNum type="arabicPeriod"/>
            </a:pPr>
            <a:r>
              <a:rPr lang="en-IN" sz="1600" dirty="0"/>
              <a:t> GPU (Optional but recommended) for faster training of deep learning models, especially for larger dataset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58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710001-6F36-8263-5B43-41AE75C86770}"/>
              </a:ext>
            </a:extLst>
          </p:cNvPr>
          <p:cNvSpPr txBox="1">
            <a:spLocks/>
          </p:cNvSpPr>
          <p:nvPr/>
        </p:nvSpPr>
        <p:spPr>
          <a:xfrm>
            <a:off x="1002792" y="627529"/>
            <a:ext cx="8878824" cy="9972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COMPARISON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96C7A9-7388-8848-92DF-CD0A45BA8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23" y="2316942"/>
            <a:ext cx="4565063" cy="316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123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710001-6F36-8263-5B43-41AE75C86770}"/>
              </a:ext>
            </a:extLst>
          </p:cNvPr>
          <p:cNvSpPr txBox="1">
            <a:spLocks/>
          </p:cNvSpPr>
          <p:nvPr/>
        </p:nvSpPr>
        <p:spPr>
          <a:xfrm>
            <a:off x="1002792" y="627529"/>
            <a:ext cx="8878824" cy="9972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COMPARISON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1D5DDD-E823-463D-5138-DE4BF117EC40}"/>
              </a:ext>
            </a:extLst>
          </p:cNvPr>
          <p:cNvGraphicFramePr>
            <a:graphicFrameLocks noGrp="1"/>
          </p:cNvGraphicFramePr>
          <p:nvPr/>
        </p:nvGraphicFramePr>
        <p:xfrm>
          <a:off x="1246017" y="2030341"/>
          <a:ext cx="7440783" cy="3052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5244">
                  <a:extLst>
                    <a:ext uri="{9D8B030D-6E8A-4147-A177-3AD203B41FA5}">
                      <a16:colId xmlns:a16="http://schemas.microsoft.com/office/drawing/2014/main" val="136135406"/>
                    </a:ext>
                  </a:extLst>
                </a:gridCol>
                <a:gridCol w="2355244">
                  <a:extLst>
                    <a:ext uri="{9D8B030D-6E8A-4147-A177-3AD203B41FA5}">
                      <a16:colId xmlns:a16="http://schemas.microsoft.com/office/drawing/2014/main" val="472567416"/>
                    </a:ext>
                  </a:extLst>
                </a:gridCol>
                <a:gridCol w="2730295">
                  <a:extLst>
                    <a:ext uri="{9D8B030D-6E8A-4147-A177-3AD203B41FA5}">
                      <a16:colId xmlns:a16="http://schemas.microsoft.com/office/drawing/2014/main" val="1557176172"/>
                    </a:ext>
                  </a:extLst>
                </a:gridCol>
              </a:tblGrid>
              <a:tr h="3826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kern="100">
                          <a:effectLst/>
                        </a:rPr>
                        <a:t>Aspect</a:t>
                      </a:r>
                      <a:endParaRPr lang="en-IN" sz="1100" kern="1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kern="100">
                          <a:effectLst/>
                        </a:rPr>
                        <a:t>Unidirectional LSTM</a:t>
                      </a:r>
                      <a:endParaRPr lang="en-IN" sz="1100" kern="1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kern="100">
                          <a:effectLst/>
                        </a:rPr>
                        <a:t>Bidirectional LSTM</a:t>
                      </a:r>
                      <a:endParaRPr lang="en-IN" sz="1100" kern="1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898985"/>
                  </a:ext>
                </a:extLst>
              </a:tr>
              <a:tr h="4977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kern="100">
                          <a:effectLst/>
                        </a:rPr>
                        <a:t>Processing Direction</a:t>
                      </a:r>
                      <a:endParaRPr lang="en-IN" sz="1100" kern="1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100" kern="100">
                          <a:effectLst/>
                        </a:rPr>
                        <a:t>Processes information sequentially from one direction.</a:t>
                      </a:r>
                      <a:endParaRPr lang="en-IN" sz="1100" kern="1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100" kern="100">
                          <a:effectLst/>
                        </a:rPr>
                        <a:t>Processes information simultaneously in both forward and backward directions.</a:t>
                      </a:r>
                      <a:endParaRPr lang="en-IN" sz="1100" kern="1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53476"/>
                  </a:ext>
                </a:extLst>
              </a:tr>
              <a:tr h="6705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kern="100" dirty="0">
                          <a:effectLst/>
                        </a:rPr>
                        <a:t>Context Consideration</a:t>
                      </a:r>
                      <a:endParaRPr lang="en-IN" sz="1100" kern="1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100" kern="100" dirty="0">
                          <a:effectLst/>
                        </a:rPr>
                        <a:t>Considers dependencies only in the past or future.</a:t>
                      </a:r>
                      <a:endParaRPr lang="en-IN" sz="1100" kern="1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100" kern="100">
                          <a:effectLst/>
                        </a:rPr>
                        <a:t>Captures dependencies from both past and future elements, providing a more comprehensive context.</a:t>
                      </a:r>
                      <a:endParaRPr lang="en-IN" sz="1100" kern="1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402734"/>
                  </a:ext>
                </a:extLst>
              </a:tr>
              <a:tr h="6705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kern="100">
                          <a:effectLst/>
                        </a:rPr>
                        <a:t>Reading Analogy</a:t>
                      </a:r>
                      <a:endParaRPr lang="en-IN" sz="1100" kern="1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100" kern="100">
                          <a:effectLst/>
                        </a:rPr>
                        <a:t>Similar to reading a book from start to finish.</a:t>
                      </a:r>
                      <a:endParaRPr lang="en-IN" sz="1100" kern="1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100" kern="100">
                          <a:effectLst/>
                        </a:rPr>
                        <a:t>Like reading a book from both ends simultaneously, comprehending the narrative in a richer manner.</a:t>
                      </a:r>
                      <a:endParaRPr lang="en-IN" sz="1100" kern="1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288803"/>
                  </a:ext>
                </a:extLst>
              </a:tr>
              <a:tr h="6705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kern="100">
                          <a:effectLst/>
                        </a:rPr>
                        <a:t>Applications</a:t>
                      </a:r>
                      <a:endParaRPr lang="en-IN" sz="1100" kern="1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100" kern="100">
                          <a:effectLst/>
                        </a:rPr>
                        <a:t>Suitable for tasks where dependencies are primarily in one direction, e.g., time series prediction.</a:t>
                      </a:r>
                      <a:endParaRPr lang="en-IN" sz="1100" kern="1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100" kern="100" dirty="0">
                          <a:effectLst/>
                        </a:rPr>
                        <a:t>Effective in tasks requiring a holistic understanding of context, such as sentiment analysis or translation.</a:t>
                      </a:r>
                      <a:endParaRPr lang="en-IN" sz="1100" kern="1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51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61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710001-6F36-8263-5B43-41AE75C86770}"/>
              </a:ext>
            </a:extLst>
          </p:cNvPr>
          <p:cNvSpPr txBox="1">
            <a:spLocks/>
          </p:cNvSpPr>
          <p:nvPr/>
        </p:nvSpPr>
        <p:spPr>
          <a:xfrm>
            <a:off x="1002792" y="627529"/>
            <a:ext cx="8878824" cy="9972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COMPARISON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1D5DDD-E823-463D-5138-DE4BF117E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37697"/>
              </p:ext>
            </p:extLst>
          </p:nvPr>
        </p:nvGraphicFramePr>
        <p:xfrm>
          <a:off x="1246017" y="2003446"/>
          <a:ext cx="7440783" cy="2801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5244">
                  <a:extLst>
                    <a:ext uri="{9D8B030D-6E8A-4147-A177-3AD203B41FA5}">
                      <a16:colId xmlns:a16="http://schemas.microsoft.com/office/drawing/2014/main" val="136135406"/>
                    </a:ext>
                  </a:extLst>
                </a:gridCol>
                <a:gridCol w="2355244">
                  <a:extLst>
                    <a:ext uri="{9D8B030D-6E8A-4147-A177-3AD203B41FA5}">
                      <a16:colId xmlns:a16="http://schemas.microsoft.com/office/drawing/2014/main" val="472567416"/>
                    </a:ext>
                  </a:extLst>
                </a:gridCol>
                <a:gridCol w="2730295">
                  <a:extLst>
                    <a:ext uri="{9D8B030D-6E8A-4147-A177-3AD203B41FA5}">
                      <a16:colId xmlns:a16="http://schemas.microsoft.com/office/drawing/2014/main" val="1557176172"/>
                    </a:ext>
                  </a:extLst>
                </a:gridCol>
              </a:tblGrid>
              <a:tr h="3826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kern="100" dirty="0">
                          <a:effectLst/>
                        </a:rPr>
                        <a:t>Aspect</a:t>
                      </a:r>
                      <a:endParaRPr lang="en-IN" sz="1100" kern="1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kern="100">
                          <a:effectLst/>
                        </a:rPr>
                        <a:t>Unidirectional LSTM</a:t>
                      </a:r>
                      <a:endParaRPr lang="en-IN" sz="1100" kern="1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kern="100">
                          <a:effectLst/>
                        </a:rPr>
                        <a:t>Bidirectional LSTM</a:t>
                      </a:r>
                      <a:endParaRPr lang="en-IN" sz="1100" kern="1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898985"/>
                  </a:ext>
                </a:extLst>
              </a:tr>
              <a:tr h="4977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kern="100" dirty="0">
                          <a:effectLst/>
                        </a:rPr>
                        <a:t>Computational Complexity</a:t>
                      </a:r>
                      <a:endParaRPr lang="en-IN" sz="1100" kern="1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100" kern="100">
                          <a:effectLst/>
                        </a:rPr>
                        <a:t>Lower computational complexity compared to bidirectional.</a:t>
                      </a:r>
                      <a:endParaRPr lang="en-IN" sz="1100" kern="1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100" kern="100" dirty="0">
                          <a:effectLst/>
                        </a:rPr>
                        <a:t>Higher computational complexity due to simultaneous processing in both directions.</a:t>
                      </a:r>
                      <a:endParaRPr lang="en-IN" sz="1100" kern="1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906575"/>
                  </a:ext>
                </a:extLst>
              </a:tr>
              <a:tr h="3425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kern="100" dirty="0">
                          <a:effectLst/>
                        </a:rPr>
                        <a:t>Training Time</a:t>
                      </a:r>
                      <a:endParaRPr lang="en-IN" sz="1100" kern="1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100" kern="100" dirty="0">
                          <a:effectLst/>
                        </a:rPr>
                        <a:t>Typically, faster training time.</a:t>
                      </a:r>
                      <a:endParaRPr lang="en-IN" sz="1100" kern="1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100" kern="100" dirty="0">
                          <a:effectLst/>
                        </a:rPr>
                        <a:t>May have longer training time due to increased complexity.</a:t>
                      </a:r>
                      <a:endParaRPr lang="en-IN" sz="1100" kern="1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78880"/>
                  </a:ext>
                </a:extLst>
              </a:tr>
              <a:tr h="6705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kern="100">
                          <a:effectLst/>
                        </a:rPr>
                        <a:t>Prediction Accuracy</a:t>
                      </a:r>
                      <a:endParaRPr lang="en-IN" sz="1100" kern="1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100" kern="100">
                          <a:effectLst/>
                        </a:rPr>
                        <a:t>May miss capturing complex dependencies that span both directions.</a:t>
                      </a:r>
                      <a:endParaRPr lang="en-IN" sz="1100" kern="1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100" kern="100" dirty="0">
                          <a:effectLst/>
                        </a:rPr>
                        <a:t>Better accuracy in capturing long-range dependencies and understanding context comprehensively.</a:t>
                      </a:r>
                      <a:endParaRPr lang="en-IN" sz="1100" kern="1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810959"/>
                  </a:ext>
                </a:extLst>
              </a:tr>
              <a:tr h="4977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kern="100">
                          <a:effectLst/>
                        </a:rPr>
                        <a:t>Flexibility in Learning</a:t>
                      </a:r>
                      <a:endParaRPr lang="en-IN" sz="1100" kern="1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100" kern="100">
                          <a:effectLst/>
                        </a:rPr>
                        <a:t>Limited flexibility in adapting to bidirectional patterns.</a:t>
                      </a:r>
                      <a:endParaRPr lang="en-IN" sz="1100" kern="1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IN" sz="1100" kern="100" dirty="0">
                          <a:effectLst/>
                        </a:rPr>
                        <a:t>Enhanced flexibility, making it adaptable to a wider range of sequential patterns.</a:t>
                      </a:r>
                      <a:endParaRPr lang="en-IN" sz="1100" kern="1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497" marR="3249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43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27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710001-6F36-8263-5B43-41AE75C86770}"/>
              </a:ext>
            </a:extLst>
          </p:cNvPr>
          <p:cNvSpPr txBox="1">
            <a:spLocks/>
          </p:cNvSpPr>
          <p:nvPr/>
        </p:nvSpPr>
        <p:spPr>
          <a:xfrm>
            <a:off x="1002792" y="627529"/>
            <a:ext cx="8878824" cy="9972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499DF-3902-AEEF-3DEF-ED95513BFA7F}"/>
              </a:ext>
            </a:extLst>
          </p:cNvPr>
          <p:cNvSpPr txBox="1"/>
          <p:nvPr/>
        </p:nvSpPr>
        <p:spPr>
          <a:xfrm>
            <a:off x="4787757" y="1131241"/>
            <a:ext cx="4397339" cy="3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Training the </a:t>
            </a:r>
            <a:r>
              <a:rPr lang="en-IN" dirty="0" err="1"/>
              <a:t>BiLSTM</a:t>
            </a:r>
            <a:r>
              <a:rPr lang="en-IN" dirty="0"/>
              <a:t>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584A7D-DA85-8D14-861A-7145488A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60" y="1923283"/>
            <a:ext cx="9044088" cy="3567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0581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710001-6F36-8263-5B43-41AE75C86770}"/>
              </a:ext>
            </a:extLst>
          </p:cNvPr>
          <p:cNvSpPr txBox="1">
            <a:spLocks/>
          </p:cNvSpPr>
          <p:nvPr/>
        </p:nvSpPr>
        <p:spPr>
          <a:xfrm>
            <a:off x="1002792" y="627529"/>
            <a:ext cx="8878824" cy="9972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499DF-3902-AEEF-3DEF-ED95513BFA7F}"/>
              </a:ext>
            </a:extLst>
          </p:cNvPr>
          <p:cNvSpPr txBox="1"/>
          <p:nvPr/>
        </p:nvSpPr>
        <p:spPr>
          <a:xfrm>
            <a:off x="4787757" y="1131241"/>
            <a:ext cx="4397339" cy="3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Comparing against other Classifiers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A20EF-C531-8EF7-8468-64A43E01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20" y="2425314"/>
            <a:ext cx="7798201" cy="2521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67E56C-6D2F-CD51-74DE-882C52DC5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764"/>
          <a:stretch/>
        </p:blipFill>
        <p:spPr>
          <a:xfrm>
            <a:off x="965120" y="1869976"/>
            <a:ext cx="8553052" cy="345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DF3832-3278-284B-DAEC-8E333CA58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74" y="5156431"/>
            <a:ext cx="4673840" cy="1054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338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7269359-F6B2-89F2-4F62-D35587658F72}"/>
              </a:ext>
            </a:extLst>
          </p:cNvPr>
          <p:cNvSpPr txBox="1">
            <a:spLocks/>
          </p:cNvSpPr>
          <p:nvPr/>
        </p:nvSpPr>
        <p:spPr>
          <a:xfrm>
            <a:off x="899325" y="959968"/>
            <a:ext cx="4249270" cy="5925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spc="600" baseline="0">
                <a:solidFill>
                  <a:schemeClr val="tx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 sz="2800" dirty="0"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676F3B-DE1E-5309-1E41-5F3B72F97312}"/>
              </a:ext>
            </a:extLst>
          </p:cNvPr>
          <p:cNvSpPr txBox="1"/>
          <p:nvPr/>
        </p:nvSpPr>
        <p:spPr>
          <a:xfrm>
            <a:off x="899325" y="1256231"/>
            <a:ext cx="7482675" cy="446884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2000">
                <a:latin typeface="Arial Black" panose="020B0A04020102020204" pitchFamily="34" charset="0"/>
              </a:defRPr>
            </a:lvl1pPr>
            <a:lvl2pPr marL="38404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algn="just">
              <a:lnSpc>
                <a:spcPct val="16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6000"/>
            </a:pPr>
            <a:r>
              <a:rPr lang="en-US" sz="15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Introduction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6000"/>
            </a:pPr>
            <a:r>
              <a:rPr lang="en-US" sz="15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Objective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6000"/>
            </a:pPr>
            <a:r>
              <a:rPr lang="en-IN" sz="15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Problem Statement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6000"/>
            </a:pPr>
            <a:r>
              <a:rPr lang="en-US" sz="15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Motivation</a:t>
            </a:r>
            <a:endParaRPr lang="en-IN" sz="15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6000"/>
            </a:pPr>
            <a:r>
              <a:rPr lang="en-US" sz="15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Literature Survey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6000"/>
            </a:pPr>
            <a:r>
              <a:rPr lang="en-IN" sz="15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System Architecture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6000"/>
            </a:pPr>
            <a:r>
              <a:rPr lang="en-IN" sz="15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Algorithm/Methodology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6000"/>
            </a:pPr>
            <a:r>
              <a:rPr lang="en-IN" sz="15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Hardware and Software Requirements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6000"/>
            </a:pPr>
            <a:r>
              <a:rPr lang="en-IN" sz="15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Comparison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6000"/>
            </a:pPr>
            <a:r>
              <a:rPr lang="en-IN" sz="15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Outcomes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6000"/>
            </a:pPr>
            <a:r>
              <a:rPr lang="en-IN" sz="15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Applications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6000"/>
            </a:pPr>
            <a:r>
              <a:rPr lang="en-IN" sz="15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Conclusion</a:t>
            </a:r>
            <a:endParaRPr lang="en-US" sz="15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106000"/>
            </a:pPr>
            <a:r>
              <a:rPr lang="en-US" sz="15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References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710001-6F36-8263-5B43-41AE75C86770}"/>
              </a:ext>
            </a:extLst>
          </p:cNvPr>
          <p:cNvSpPr txBox="1">
            <a:spLocks/>
          </p:cNvSpPr>
          <p:nvPr/>
        </p:nvSpPr>
        <p:spPr>
          <a:xfrm>
            <a:off x="1002792" y="627529"/>
            <a:ext cx="8878824" cy="9972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499DF-3902-AEEF-3DEF-ED95513BFA7F}"/>
              </a:ext>
            </a:extLst>
          </p:cNvPr>
          <p:cNvSpPr txBox="1"/>
          <p:nvPr/>
        </p:nvSpPr>
        <p:spPr>
          <a:xfrm>
            <a:off x="4787757" y="1131241"/>
            <a:ext cx="4397339" cy="3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43D79-44C7-2EC7-A1DC-C6D1AE15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37" y="2419298"/>
            <a:ext cx="9392133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71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710001-6F36-8263-5B43-41AE75C86770}"/>
              </a:ext>
            </a:extLst>
          </p:cNvPr>
          <p:cNvSpPr txBox="1">
            <a:spLocks/>
          </p:cNvSpPr>
          <p:nvPr/>
        </p:nvSpPr>
        <p:spPr>
          <a:xfrm>
            <a:off x="1002792" y="627529"/>
            <a:ext cx="8878824" cy="9972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499DF-3902-AEEF-3DEF-ED95513BFA7F}"/>
              </a:ext>
            </a:extLst>
          </p:cNvPr>
          <p:cNvSpPr txBox="1"/>
          <p:nvPr/>
        </p:nvSpPr>
        <p:spPr>
          <a:xfrm>
            <a:off x="4787757" y="1131241"/>
            <a:ext cx="4397339" cy="3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Comparing against other Classifiers</a:t>
            </a:r>
          </a:p>
        </p:txBody>
      </p:sp>
      <p:pic>
        <p:nvPicPr>
          <p:cNvPr id="4" name="Picture 3" descr="A graph of different classifiers&#10;&#10;Description automatically generated">
            <a:extLst>
              <a:ext uri="{FF2B5EF4-FFF2-40B4-BE49-F238E27FC236}">
                <a16:creationId xmlns:a16="http://schemas.microsoft.com/office/drawing/2014/main" id="{91E83399-2BC8-275A-5B65-903DCC775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450" y="1576869"/>
            <a:ext cx="6312613" cy="4962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5568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710001-6F36-8263-5B43-41AE75C86770}"/>
              </a:ext>
            </a:extLst>
          </p:cNvPr>
          <p:cNvSpPr txBox="1">
            <a:spLocks/>
          </p:cNvSpPr>
          <p:nvPr/>
        </p:nvSpPr>
        <p:spPr>
          <a:xfrm>
            <a:off x="1002792" y="627529"/>
            <a:ext cx="8878824" cy="9972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499DF-3902-AEEF-3DEF-ED95513BFA7F}"/>
              </a:ext>
            </a:extLst>
          </p:cNvPr>
          <p:cNvSpPr txBox="1"/>
          <p:nvPr/>
        </p:nvSpPr>
        <p:spPr>
          <a:xfrm>
            <a:off x="4787757" y="1131241"/>
            <a:ext cx="4397339" cy="3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Comparing against other Classifiers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D6AD55-258C-77F7-2D95-96A93329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564" y="1831403"/>
            <a:ext cx="5696386" cy="4399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683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710001-6F36-8263-5B43-41AE75C86770}"/>
              </a:ext>
            </a:extLst>
          </p:cNvPr>
          <p:cNvSpPr txBox="1">
            <a:spLocks/>
          </p:cNvSpPr>
          <p:nvPr/>
        </p:nvSpPr>
        <p:spPr>
          <a:xfrm>
            <a:off x="1002792" y="627529"/>
            <a:ext cx="8878824" cy="9972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499DF-3902-AEEF-3DEF-ED95513BFA7F}"/>
              </a:ext>
            </a:extLst>
          </p:cNvPr>
          <p:cNvSpPr txBox="1"/>
          <p:nvPr/>
        </p:nvSpPr>
        <p:spPr>
          <a:xfrm>
            <a:off x="4787757" y="1131241"/>
            <a:ext cx="4397339" cy="3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Improving </a:t>
            </a:r>
            <a:r>
              <a:rPr lang="en-IN" dirty="0" err="1"/>
              <a:t>BiLSTM</a:t>
            </a:r>
            <a:r>
              <a:rPr lang="en-IN" dirty="0"/>
              <a:t> Accuracy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5F8522-2548-87D2-8C42-7D2BA9467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92" y="2797142"/>
            <a:ext cx="7658494" cy="1263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806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710001-6F36-8263-5B43-41AE75C86770}"/>
              </a:ext>
            </a:extLst>
          </p:cNvPr>
          <p:cNvSpPr txBox="1">
            <a:spLocks/>
          </p:cNvSpPr>
          <p:nvPr/>
        </p:nvSpPr>
        <p:spPr>
          <a:xfrm>
            <a:off x="1002792" y="627529"/>
            <a:ext cx="8878824" cy="9972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499DF-3902-AEEF-3DEF-ED95513BFA7F}"/>
              </a:ext>
            </a:extLst>
          </p:cNvPr>
          <p:cNvSpPr txBox="1"/>
          <p:nvPr/>
        </p:nvSpPr>
        <p:spPr>
          <a:xfrm>
            <a:off x="4787757" y="1131241"/>
            <a:ext cx="4397339" cy="3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Improving </a:t>
            </a:r>
            <a:r>
              <a:rPr lang="en-IN" dirty="0" err="1"/>
              <a:t>BiLSTM</a:t>
            </a:r>
            <a:r>
              <a:rPr lang="en-IN" dirty="0"/>
              <a:t> Accuracy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5F8522-2548-87D2-8C42-7D2BA9467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92" y="2797142"/>
            <a:ext cx="7658494" cy="1263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7A1480-AC6E-36ED-8115-2381F4AA4190}"/>
              </a:ext>
            </a:extLst>
          </p:cNvPr>
          <p:cNvSpPr txBox="1"/>
          <p:nvPr/>
        </p:nvSpPr>
        <p:spPr>
          <a:xfrm>
            <a:off x="801384" y="5403593"/>
            <a:ext cx="613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https://colab.research.google.com/drive/1guNTw3cjDiA0sbYT48n6fjbC-t0gm68w#scrollTo=i_aiXQAdJEqs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2786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710001-6F36-8263-5B43-41AE75C86770}"/>
              </a:ext>
            </a:extLst>
          </p:cNvPr>
          <p:cNvSpPr txBox="1">
            <a:spLocks/>
          </p:cNvSpPr>
          <p:nvPr/>
        </p:nvSpPr>
        <p:spPr>
          <a:xfrm>
            <a:off x="1002792" y="627529"/>
            <a:ext cx="8878824" cy="9972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EXPECTED 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EAF46-229F-1CFB-69C6-0D618DD3BCEA}"/>
              </a:ext>
            </a:extLst>
          </p:cNvPr>
          <p:cNvSpPr txBox="1"/>
          <p:nvPr/>
        </p:nvSpPr>
        <p:spPr>
          <a:xfrm>
            <a:off x="950258" y="1640541"/>
            <a:ext cx="804134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</a:rPr>
              <a:t>Improved Accuracy: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Anticipate a significant improvement in the accuracy of cyberbullying detection.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Enhanced precision in identifying linguistic patterns associated with online harassment.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</a:rPr>
              <a:t>Reduced False Positives: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Expect a reduction in false positive rates, minimizing instances of misclassification.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Improved specificity in distinguishing between cyberbullying and non-harmful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</a:rPr>
              <a:t>Efficient Long-Range Dependency Recognition: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Aim for the system to efficiently recognize long-range dependencies in text.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Enhanced ability to capture subtle nuances indicative of cyberbullying over extended sequences.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</a:rPr>
              <a:t>Tangible Results: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Showcase tangible results that highlight the effectiveness of our BiLSTM-based Cyberbullying Detection System.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Provide empirical evidence of the system's capabilities through comprehensive evaluation metrics.</a:t>
            </a:r>
          </a:p>
        </p:txBody>
      </p:sp>
    </p:spTree>
    <p:extLst>
      <p:ext uri="{BB962C8B-B14F-4D97-AF65-F5344CB8AC3E}">
        <p14:creationId xmlns:p14="http://schemas.microsoft.com/office/powerpoint/2010/main" val="423664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710001-6F36-8263-5B43-41AE75C86770}"/>
              </a:ext>
            </a:extLst>
          </p:cNvPr>
          <p:cNvSpPr txBox="1">
            <a:spLocks/>
          </p:cNvSpPr>
          <p:nvPr/>
        </p:nvSpPr>
        <p:spPr>
          <a:xfrm>
            <a:off x="1002792" y="627529"/>
            <a:ext cx="8878824" cy="9972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EAF46-229F-1CFB-69C6-0D618DD3BCEA}"/>
              </a:ext>
            </a:extLst>
          </p:cNvPr>
          <p:cNvSpPr txBox="1"/>
          <p:nvPr/>
        </p:nvSpPr>
        <p:spPr>
          <a:xfrm>
            <a:off x="950258" y="1640541"/>
            <a:ext cx="8041341" cy="474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r>
              <a:rPr lang="en-IN" b="1" dirty="0">
                <a:solidFill>
                  <a:schemeClr val="tx1"/>
                </a:solidFill>
              </a:rPr>
              <a:t>Real-time Social Media Monitoring: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Implementing our system for continuous monitoring of social media platforms.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Prompt detection and prevention of cyberbullying incidents in real-time.</a:t>
            </a:r>
          </a:p>
          <a:p>
            <a:r>
              <a:rPr lang="en-IN" b="1" dirty="0">
                <a:solidFill>
                  <a:schemeClr val="tx1"/>
                </a:solidFill>
              </a:rPr>
              <a:t>Email Filtering: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Extending the application to filter potentially harmful content in emails.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Enhancing user safety in digital communication channels.</a:t>
            </a:r>
          </a:p>
          <a:p>
            <a:r>
              <a:rPr lang="en-IN" b="1" dirty="0">
                <a:solidFill>
                  <a:schemeClr val="tx1"/>
                </a:solidFill>
              </a:rPr>
              <a:t>Securing Online Chatrooms: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Integrating the system into online chat platforms to create a safer virtual environment.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Identifying and mitigating cyberbullying instances in chat conversations.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Fostering Safer Educational Spaces: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Implementing the system in educational settings to safeguard students from online harassment.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Creating a conducive and secure digital learning environment.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670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710001-6F36-8263-5B43-41AE75C86770}"/>
              </a:ext>
            </a:extLst>
          </p:cNvPr>
          <p:cNvSpPr txBox="1">
            <a:spLocks/>
          </p:cNvSpPr>
          <p:nvPr/>
        </p:nvSpPr>
        <p:spPr>
          <a:xfrm>
            <a:off x="1002792" y="627529"/>
            <a:ext cx="8878824" cy="9972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EAF46-229F-1CFB-69C6-0D618DD3BCEA}"/>
              </a:ext>
            </a:extLst>
          </p:cNvPr>
          <p:cNvSpPr txBox="1"/>
          <p:nvPr/>
        </p:nvSpPr>
        <p:spPr>
          <a:xfrm>
            <a:off x="950258" y="1640541"/>
            <a:ext cx="8041341" cy="294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In summary, the integration of Bidirectional Long Short-Term Memory (BiLSTM) marks a pivotal step forward in enhancing cyberbullying detection. </a:t>
            </a:r>
            <a:r>
              <a:rPr lang="en-IN" dirty="0" err="1">
                <a:solidFill>
                  <a:schemeClr val="tx1"/>
                </a:solidFill>
              </a:rPr>
              <a:t>BiLSTM's</a:t>
            </a:r>
            <a:r>
              <a:rPr lang="en-IN" dirty="0">
                <a:solidFill>
                  <a:schemeClr val="tx1"/>
                </a:solidFill>
              </a:rPr>
              <a:t> bidirectional processing addresses limitations, providing a nuanced understanding of online harassment patterns. This technological edge ensures adaptability and resilience against evolving cyberbullying tactics, emphasizing our commitment to creating a safer digital space through innovative solutions.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7456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710001-6F36-8263-5B43-41AE75C86770}"/>
              </a:ext>
            </a:extLst>
          </p:cNvPr>
          <p:cNvSpPr txBox="1">
            <a:spLocks/>
          </p:cNvSpPr>
          <p:nvPr/>
        </p:nvSpPr>
        <p:spPr>
          <a:xfrm>
            <a:off x="1002792" y="627529"/>
            <a:ext cx="8878824" cy="9972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EAF46-229F-1CFB-69C6-0D618DD3BCEA}"/>
              </a:ext>
            </a:extLst>
          </p:cNvPr>
          <p:cNvSpPr txBox="1"/>
          <p:nvPr/>
        </p:nvSpPr>
        <p:spPr>
          <a:xfrm>
            <a:off x="950258" y="1640541"/>
            <a:ext cx="8041341" cy="4387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IN" sz="900" dirty="0">
                <a:solidFill>
                  <a:schemeClr val="tx1"/>
                </a:solidFill>
              </a:rPr>
              <a:t>[1] D. M A and D. K. Daniel, "Cyberbullying Detection on Social Networks using LSTM Model," 2022 International Conference on Innovations in Science and Technology for Sustainable Development (ICISTSD), Kollam, India, 2022, pp. 293-296, </a:t>
            </a:r>
            <a:r>
              <a:rPr lang="en-IN" sz="900" dirty="0" err="1">
                <a:solidFill>
                  <a:schemeClr val="tx1"/>
                </a:solidFill>
              </a:rPr>
              <a:t>doi</a:t>
            </a:r>
            <a:r>
              <a:rPr lang="en-IN" sz="900" dirty="0">
                <a:solidFill>
                  <a:schemeClr val="tx1"/>
                </a:solidFill>
              </a:rPr>
              <a:t>: 10.1109/ICISTSD55159.2022.10010559.</a:t>
            </a:r>
          </a:p>
          <a:p>
            <a:pPr marL="0" indent="0">
              <a:buNone/>
            </a:pPr>
            <a:r>
              <a:rPr lang="en-IN" sz="900" dirty="0">
                <a:solidFill>
                  <a:schemeClr val="tx1"/>
                </a:solidFill>
              </a:rPr>
              <a:t>[2] M. Gada, K. </a:t>
            </a:r>
            <a:r>
              <a:rPr lang="en-IN" sz="900" dirty="0" err="1">
                <a:solidFill>
                  <a:schemeClr val="tx1"/>
                </a:solidFill>
              </a:rPr>
              <a:t>Damania</a:t>
            </a:r>
            <a:r>
              <a:rPr lang="en-IN" sz="900" dirty="0">
                <a:solidFill>
                  <a:schemeClr val="tx1"/>
                </a:solidFill>
              </a:rPr>
              <a:t> and S. </a:t>
            </a:r>
            <a:r>
              <a:rPr lang="en-IN" sz="900" dirty="0" err="1">
                <a:solidFill>
                  <a:schemeClr val="tx1"/>
                </a:solidFill>
              </a:rPr>
              <a:t>Sankhe</a:t>
            </a:r>
            <a:r>
              <a:rPr lang="en-IN" sz="900" dirty="0">
                <a:solidFill>
                  <a:schemeClr val="tx1"/>
                </a:solidFill>
              </a:rPr>
              <a:t>, "Cyberbullying Detection using LSTM-CNN architecture and its applications," 2021 International Conference on Computer Communication and Informatics (ICCCI), Coimbatore, India, 2021, pp. 1-6, </a:t>
            </a:r>
            <a:r>
              <a:rPr lang="en-IN" sz="900" dirty="0" err="1">
                <a:solidFill>
                  <a:schemeClr val="tx1"/>
                </a:solidFill>
              </a:rPr>
              <a:t>doi</a:t>
            </a:r>
            <a:r>
              <a:rPr lang="en-IN" sz="900" dirty="0">
                <a:solidFill>
                  <a:schemeClr val="tx1"/>
                </a:solidFill>
              </a:rPr>
              <a:t>: 10.1109/ICCCI50826.2021.9402412.</a:t>
            </a:r>
          </a:p>
          <a:p>
            <a:pPr marL="0" indent="0">
              <a:buNone/>
            </a:pPr>
            <a:r>
              <a:rPr lang="en-IN" sz="900" dirty="0">
                <a:solidFill>
                  <a:schemeClr val="tx1"/>
                </a:solidFill>
              </a:rPr>
              <a:t>[3] Alam, Kazi &amp; Bhowmik, Shovan &amp; </a:t>
            </a:r>
            <a:r>
              <a:rPr lang="en-IN" sz="900" dirty="0" err="1">
                <a:solidFill>
                  <a:schemeClr val="tx1"/>
                </a:solidFill>
              </a:rPr>
              <a:t>Prosun</a:t>
            </a:r>
            <a:r>
              <a:rPr lang="en-IN" sz="900" dirty="0">
                <a:solidFill>
                  <a:schemeClr val="tx1"/>
                </a:solidFill>
              </a:rPr>
              <a:t>, </a:t>
            </a:r>
            <a:r>
              <a:rPr lang="en-IN" sz="900" dirty="0" err="1">
                <a:solidFill>
                  <a:schemeClr val="tx1"/>
                </a:solidFill>
              </a:rPr>
              <a:t>Priyo</a:t>
            </a:r>
            <a:r>
              <a:rPr lang="en-IN" sz="900" dirty="0">
                <a:solidFill>
                  <a:schemeClr val="tx1"/>
                </a:solidFill>
              </a:rPr>
              <a:t>. (2021). Cyberbullying Detection: An Ensemble Based Machine Learning Approach. 710-715. 10.1109/ICICV50876.2021.9388499.</a:t>
            </a:r>
          </a:p>
          <a:p>
            <a:pPr marL="0" indent="0">
              <a:buNone/>
            </a:pPr>
            <a:r>
              <a:rPr lang="en-IN" sz="900" dirty="0">
                <a:solidFill>
                  <a:schemeClr val="tx1"/>
                </a:solidFill>
              </a:rPr>
              <a:t>[4] Luo, Y., Zhang, X., Hua, J., Shen, W.: Multifeatured cyberbullying detection based on deep learning. In: 2021 16th International Conference on Computer Science &amp; Education (ICCSE), pp. 746–751 (2021). IEEE</a:t>
            </a:r>
          </a:p>
          <a:p>
            <a:pPr marL="0" indent="0">
              <a:buNone/>
            </a:pPr>
            <a:r>
              <a:rPr lang="en-IN" sz="900" dirty="0">
                <a:solidFill>
                  <a:schemeClr val="tx1"/>
                </a:solidFill>
              </a:rPr>
              <a:t>[5] Ahmed, </a:t>
            </a:r>
            <a:r>
              <a:rPr lang="en-IN" sz="900" dirty="0" err="1">
                <a:solidFill>
                  <a:schemeClr val="tx1"/>
                </a:solidFill>
              </a:rPr>
              <a:t>Md.Tofael</a:t>
            </a:r>
            <a:r>
              <a:rPr lang="en-IN" sz="900" dirty="0">
                <a:solidFill>
                  <a:schemeClr val="tx1"/>
                </a:solidFill>
              </a:rPr>
              <a:t> &amp; Rahman, </a:t>
            </a:r>
            <a:r>
              <a:rPr lang="en-IN" sz="900" dirty="0" err="1">
                <a:solidFill>
                  <a:schemeClr val="tx1"/>
                </a:solidFill>
              </a:rPr>
              <a:t>Maqsudur</a:t>
            </a:r>
            <a:r>
              <a:rPr lang="en-IN" sz="900" dirty="0">
                <a:solidFill>
                  <a:schemeClr val="tx1"/>
                </a:solidFill>
              </a:rPr>
              <a:t> &amp; Nur, </a:t>
            </a:r>
            <a:r>
              <a:rPr lang="en-IN" sz="900" dirty="0" err="1">
                <a:solidFill>
                  <a:schemeClr val="tx1"/>
                </a:solidFill>
              </a:rPr>
              <a:t>Shafayet</a:t>
            </a:r>
            <a:r>
              <a:rPr lang="en-IN" sz="900" dirty="0">
                <a:solidFill>
                  <a:schemeClr val="tx1"/>
                </a:solidFill>
              </a:rPr>
              <a:t> &amp; Islam, Azm &amp; Das, Dipankar. (2021). Deployment of Machine Learning and Deep Learning Algorithms in Detecting Cyberbullying in Bangla and Romanized Bangla text: A Comparative Study. 1-10. 10.1109/ICAECT49130.2021.9392608.</a:t>
            </a:r>
          </a:p>
          <a:p>
            <a:pPr marL="0" indent="0">
              <a:buNone/>
            </a:pPr>
            <a:r>
              <a:rPr lang="en-IN" sz="900" dirty="0">
                <a:solidFill>
                  <a:schemeClr val="tx1"/>
                </a:solidFill>
              </a:rPr>
              <a:t>[6] Alam, K.S., Bhowmik, S., </a:t>
            </a:r>
            <a:r>
              <a:rPr lang="en-IN" sz="900" dirty="0" err="1">
                <a:solidFill>
                  <a:schemeClr val="tx1"/>
                </a:solidFill>
              </a:rPr>
              <a:t>Prosun</a:t>
            </a:r>
            <a:r>
              <a:rPr lang="en-IN" sz="900" dirty="0">
                <a:solidFill>
                  <a:schemeClr val="tx1"/>
                </a:solidFill>
              </a:rPr>
              <a:t>, P.R.K.: Cyberbullying detection: an ensemble-based machine learning approach. In: 2021 Third International Conference on Intelligent Communication Technologies and Virtual Mobile Networks (ICICV), pp. 710–715 (2021)</a:t>
            </a:r>
          </a:p>
          <a:p>
            <a:pPr marL="0" indent="0">
              <a:buNone/>
            </a:pPr>
            <a:r>
              <a:rPr lang="en-IN" sz="900" dirty="0">
                <a:solidFill>
                  <a:schemeClr val="tx1"/>
                </a:solidFill>
              </a:rPr>
              <a:t>[7] J. Yadav, D. Kumar and D. Chauhan, Cyberbullying Detection using Pre-Trained BERT Model, ICESC, pp. 1096-1100, </a:t>
            </a:r>
            <a:r>
              <a:rPr lang="en-IN" sz="900" dirty="0" err="1">
                <a:solidFill>
                  <a:schemeClr val="tx1"/>
                </a:solidFill>
              </a:rPr>
              <a:t>doi</a:t>
            </a:r>
            <a:r>
              <a:rPr lang="en-IN" sz="900" dirty="0">
                <a:solidFill>
                  <a:schemeClr val="tx1"/>
                </a:solidFill>
              </a:rPr>
              <a:t>: 10.1109/ICESC48915.2020.9155700. (2020)</a:t>
            </a:r>
          </a:p>
          <a:p>
            <a:pPr marL="0" indent="0">
              <a:buNone/>
            </a:pPr>
            <a:r>
              <a:rPr lang="en-IN" sz="900" dirty="0">
                <a:solidFill>
                  <a:schemeClr val="tx1"/>
                </a:solidFill>
              </a:rPr>
              <a:t>[8] R. R. Dalvi, S. </a:t>
            </a:r>
            <a:r>
              <a:rPr lang="en-IN" sz="900" dirty="0" err="1">
                <a:solidFill>
                  <a:schemeClr val="tx1"/>
                </a:solidFill>
              </a:rPr>
              <a:t>Baliram</a:t>
            </a:r>
            <a:r>
              <a:rPr lang="en-IN" sz="900" dirty="0">
                <a:solidFill>
                  <a:schemeClr val="tx1"/>
                </a:solidFill>
              </a:rPr>
              <a:t> Chavan and A. </a:t>
            </a:r>
            <a:r>
              <a:rPr lang="en-IN" sz="900" dirty="0" err="1">
                <a:solidFill>
                  <a:schemeClr val="tx1"/>
                </a:solidFill>
              </a:rPr>
              <a:t>Halbe</a:t>
            </a:r>
            <a:r>
              <a:rPr lang="en-IN" sz="900" dirty="0">
                <a:solidFill>
                  <a:schemeClr val="tx1"/>
                </a:solidFill>
              </a:rPr>
              <a:t>, Detecting A Twitter Cyberbullying Using Machine Learning, ICICCS, pp. 297-301, </a:t>
            </a:r>
            <a:r>
              <a:rPr lang="en-IN" sz="900" dirty="0" err="1">
                <a:solidFill>
                  <a:schemeClr val="tx1"/>
                </a:solidFill>
              </a:rPr>
              <a:t>doi</a:t>
            </a:r>
            <a:r>
              <a:rPr lang="en-IN" sz="900" dirty="0">
                <a:solidFill>
                  <a:schemeClr val="tx1"/>
                </a:solidFill>
              </a:rPr>
              <a:t>: 10.1109/ICICCS48265.2020.9120893. (2020)</a:t>
            </a:r>
          </a:p>
          <a:p>
            <a:pPr marL="0" indent="0">
              <a:buNone/>
            </a:pPr>
            <a:r>
              <a:rPr lang="en-IN" sz="900" dirty="0">
                <a:solidFill>
                  <a:schemeClr val="tx1"/>
                </a:solidFill>
              </a:rPr>
              <a:t>[9] </a:t>
            </a:r>
            <a:r>
              <a:rPr lang="en-IN" sz="900" dirty="0" err="1">
                <a:solidFill>
                  <a:schemeClr val="tx1"/>
                </a:solidFill>
              </a:rPr>
              <a:t>Trana</a:t>
            </a:r>
            <a:r>
              <a:rPr lang="en-IN" sz="900" dirty="0">
                <a:solidFill>
                  <a:schemeClr val="tx1"/>
                </a:solidFill>
              </a:rPr>
              <a:t> R.E., Gomez C.E., Adler R.F. (2021) Fighting Cyberbullying: An Analysis of Algorithms Used to Detect Harassing Text Found on YouTube. In: </a:t>
            </a:r>
            <a:r>
              <a:rPr lang="en-IN" sz="900" dirty="0" err="1">
                <a:solidFill>
                  <a:schemeClr val="tx1"/>
                </a:solidFill>
              </a:rPr>
              <a:t>Ahram</a:t>
            </a:r>
            <a:r>
              <a:rPr lang="en-IN" sz="900" dirty="0">
                <a:solidFill>
                  <a:schemeClr val="tx1"/>
                </a:solidFill>
              </a:rPr>
              <a:t> T. (eds) Advances in Artificial Intelligence, Software and Systems Engineering. AHFE 2020.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900" dirty="0">
                <a:solidFill>
                  <a:schemeClr val="tx1"/>
                </a:solidFill>
              </a:rPr>
              <a:t>Advances in Intelligent Systems and Computing, vol 1213. Springer, Cham. https://doi.org/10.1007/978-3-030-51328-3_2.(2020)</a:t>
            </a:r>
            <a:endParaRPr lang="en-IN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483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3" y="1856232"/>
            <a:ext cx="5258517" cy="1069848"/>
          </a:xfrm>
        </p:spPr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475129"/>
            <a:ext cx="8878824" cy="99723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7CFB95-4C77-629E-72EE-2595A512741B}"/>
              </a:ext>
            </a:extLst>
          </p:cNvPr>
          <p:cNvSpPr txBox="1"/>
          <p:nvPr/>
        </p:nvSpPr>
        <p:spPr>
          <a:xfrm>
            <a:off x="950258" y="1640541"/>
            <a:ext cx="8041341" cy="377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Rising concern of cyberbullying in the digital age.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Suicides, depression and mental health issues.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Issue </a:t>
            </a:r>
            <a:r>
              <a:rPr lang="en-IN" dirty="0">
                <a:solidFill>
                  <a:srgbClr val="FF0000"/>
                </a:solidFill>
              </a:rPr>
              <a:t>relevant in 2024</a:t>
            </a:r>
            <a:r>
              <a:rPr lang="en-IN" dirty="0"/>
              <a:t>, more than ever when queer content creator lost life to the bullying comments.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Introduction to the use of advanced deep learning technique, Bidirectional Long Short-Term Memory (BiLSTM).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Significance of leveraging cutting-edge technology for ensuring online safety.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17" y="454581"/>
            <a:ext cx="8878824" cy="99723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DC15E-BF9B-0D68-97C7-836265319CDA}"/>
              </a:ext>
            </a:extLst>
          </p:cNvPr>
          <p:cNvSpPr txBox="1"/>
          <p:nvPr/>
        </p:nvSpPr>
        <p:spPr>
          <a:xfrm>
            <a:off x="950258" y="1640541"/>
            <a:ext cx="8041341" cy="391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pPr algn="just"/>
            <a:r>
              <a:rPr lang="en-IN" dirty="0">
                <a:solidFill>
                  <a:schemeClr val="tx1"/>
                </a:solidFill>
              </a:rPr>
              <a:t>Develop and implement a robust Cyberbullying Detection System using </a:t>
            </a:r>
            <a:r>
              <a:rPr lang="en-IN" dirty="0">
                <a:solidFill>
                  <a:srgbClr val="FF0000"/>
                </a:solidFill>
              </a:rPr>
              <a:t>BiLSTM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Go beyond traditional methods by harnessing bidirectional processing.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Contribute to a safer and more secure digital space for users worldwide.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/>
              <a:t>Investigate and understand the limitations of existing cyberbullying detection methods.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/>
              <a:t>Explore the bidirectional processing capabilities of BiLSTM for capturing nuanced linguistic patterns associated with cyberbullying.</a:t>
            </a:r>
            <a:endParaRPr lang="en-IN" dirty="0">
              <a:solidFill>
                <a:schemeClr val="tx1"/>
              </a:solidFill>
            </a:endParaRP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74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475129"/>
            <a:ext cx="8878824" cy="99723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197A7-B846-075B-D02B-01A683F4C26E}"/>
              </a:ext>
            </a:extLst>
          </p:cNvPr>
          <p:cNvSpPr txBox="1"/>
          <p:nvPr/>
        </p:nvSpPr>
        <p:spPr>
          <a:xfrm>
            <a:off x="950258" y="1640541"/>
            <a:ext cx="8041341" cy="1284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Develop and implement an advanced Cyberbullying Detection System utilizing Bidirectional Long Short-Term Memory (BiLSTM) to enhance accuracy and effectiveness in identifying online harassment</a:t>
            </a:r>
          </a:p>
        </p:txBody>
      </p:sp>
    </p:spTree>
    <p:extLst>
      <p:ext uri="{BB962C8B-B14F-4D97-AF65-F5344CB8AC3E}">
        <p14:creationId xmlns:p14="http://schemas.microsoft.com/office/powerpoint/2010/main" val="158799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475129"/>
            <a:ext cx="8878824" cy="99723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MOTIVATION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197A7-B846-075B-D02B-01A683F4C26E}"/>
              </a:ext>
            </a:extLst>
          </p:cNvPr>
          <p:cNvSpPr txBox="1"/>
          <p:nvPr/>
        </p:nvSpPr>
        <p:spPr>
          <a:xfrm>
            <a:off x="950258" y="1640541"/>
            <a:ext cx="804134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Bidirectionality as a Solution: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/>
              <a:t>Motivated by the inadequacies of unidirectional models in capturing comprehensive context.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/>
              <a:t>Bidirectional Long Short-Term Memory (BiLSTM) stands out as a solution to this limitation.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Enhanced Contextual Understanding: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/>
              <a:t>Motivation behind choosing BiLSTM lies in its ability to process information in </a:t>
            </a:r>
            <a:r>
              <a:rPr lang="en-IN" dirty="0">
                <a:solidFill>
                  <a:srgbClr val="FF0000"/>
                </a:solidFill>
              </a:rPr>
              <a:t>both forward and backward directions </a:t>
            </a:r>
            <a:r>
              <a:rPr lang="en-IN" dirty="0"/>
              <a:t>simultaneously.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/>
              <a:t>Bidirectional processing ensures a more profound understanding of linguistic nuances associated with cyberbullying.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Optimizing Detection Accuracy: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/>
              <a:t>Our motivation is to </a:t>
            </a:r>
            <a:r>
              <a:rPr lang="en-IN" dirty="0">
                <a:solidFill>
                  <a:srgbClr val="FF0000"/>
                </a:solidFill>
              </a:rPr>
              <a:t>optimize detection accuracy </a:t>
            </a:r>
            <a:r>
              <a:rPr lang="en-IN" dirty="0"/>
              <a:t>by leveraging bidirectional processing, enabling the system to capture a more comprehensive range of linguistic patterns indicative of cyberbullying.</a:t>
            </a:r>
          </a:p>
        </p:txBody>
      </p:sp>
    </p:spTree>
    <p:extLst>
      <p:ext uri="{BB962C8B-B14F-4D97-AF65-F5344CB8AC3E}">
        <p14:creationId xmlns:p14="http://schemas.microsoft.com/office/powerpoint/2010/main" val="106164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475129"/>
            <a:ext cx="8878824" cy="99723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LITERATURE SURVEY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165144-BD77-59F4-8E5C-6CAD7F47D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430623"/>
              </p:ext>
            </p:extLst>
          </p:nvPr>
        </p:nvGraphicFramePr>
        <p:xfrm>
          <a:off x="850392" y="1466446"/>
          <a:ext cx="8471648" cy="4838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843">
                  <a:extLst>
                    <a:ext uri="{9D8B030D-6E8A-4147-A177-3AD203B41FA5}">
                      <a16:colId xmlns:a16="http://schemas.microsoft.com/office/drawing/2014/main" val="917308724"/>
                    </a:ext>
                  </a:extLst>
                </a:gridCol>
                <a:gridCol w="2166493">
                  <a:extLst>
                    <a:ext uri="{9D8B030D-6E8A-4147-A177-3AD203B41FA5}">
                      <a16:colId xmlns:a16="http://schemas.microsoft.com/office/drawing/2014/main" val="774795892"/>
                    </a:ext>
                  </a:extLst>
                </a:gridCol>
                <a:gridCol w="1419390">
                  <a:extLst>
                    <a:ext uri="{9D8B030D-6E8A-4147-A177-3AD203B41FA5}">
                      <a16:colId xmlns:a16="http://schemas.microsoft.com/office/drawing/2014/main" val="3898305802"/>
                    </a:ext>
                  </a:extLst>
                </a:gridCol>
                <a:gridCol w="1541475">
                  <a:extLst>
                    <a:ext uri="{9D8B030D-6E8A-4147-A177-3AD203B41FA5}">
                      <a16:colId xmlns:a16="http://schemas.microsoft.com/office/drawing/2014/main" val="4270807568"/>
                    </a:ext>
                  </a:extLst>
                </a:gridCol>
                <a:gridCol w="1193275">
                  <a:extLst>
                    <a:ext uri="{9D8B030D-6E8A-4147-A177-3AD203B41FA5}">
                      <a16:colId xmlns:a16="http://schemas.microsoft.com/office/drawing/2014/main" val="425722162"/>
                    </a:ext>
                  </a:extLst>
                </a:gridCol>
                <a:gridCol w="1791172">
                  <a:extLst>
                    <a:ext uri="{9D8B030D-6E8A-4147-A177-3AD203B41FA5}">
                      <a16:colId xmlns:a16="http://schemas.microsoft.com/office/drawing/2014/main" val="528721457"/>
                    </a:ext>
                  </a:extLst>
                </a:gridCol>
              </a:tblGrid>
              <a:tr h="2849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Serial No.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</a:rPr>
                        <a:t>Title of paper</a:t>
                      </a:r>
                      <a:endParaRPr lang="en-IN" sz="9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Author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Publications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Technology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Pros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262673"/>
                  </a:ext>
                </a:extLst>
              </a:tr>
              <a:tr h="7185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</a:rPr>
                        <a:t>Cyberbullying Detection on Social Networks using LSTM Model</a:t>
                      </a:r>
                      <a:endParaRPr lang="en-IN" sz="9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 dirty="0" err="1">
                          <a:effectLst/>
                        </a:rPr>
                        <a:t>Arsha</a:t>
                      </a:r>
                      <a:r>
                        <a:rPr lang="en-US" sz="900" dirty="0">
                          <a:effectLst/>
                        </a:rPr>
                        <a:t> Dass M A, Deepa K Daniel</a:t>
                      </a:r>
                      <a:endParaRPr lang="en-IN" sz="9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</a:rPr>
                        <a:t>International Conference on Innovations in Science and Technology for Sustainable Development (ICISTSD) 2022 IEEE</a:t>
                      </a:r>
                      <a:endParaRPr lang="en-IN" sz="9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Long Short Term Memory (LSTM)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</a:rPr>
                        <a:t>Proposes LSTM model for cyberbullying detection, achieving an accuracy of </a:t>
                      </a:r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75.12%</a:t>
                      </a:r>
                      <a:r>
                        <a:rPr lang="en-US" sz="900" dirty="0">
                          <a:effectLst/>
                        </a:rPr>
                        <a:t>, better than previous machine learning models.</a:t>
                      </a:r>
                      <a:endParaRPr lang="en-IN" sz="9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377404"/>
                  </a:ext>
                </a:extLst>
              </a:tr>
              <a:tr h="7668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>
                          <a:effectLst/>
                        </a:rPr>
                        <a:t>Cyberbullying Detection using LSTM-CNN architecture and its applications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>
                          <a:effectLst/>
                        </a:rPr>
                        <a:t>Mihir Gada, Kaustubh Damania, Smita Sankhe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 dirty="0">
                          <a:effectLst/>
                        </a:rPr>
                        <a:t>International Conference on Computer Communication and Informatics (ICCCI -2021)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 dirty="0">
                          <a:effectLst/>
                        </a:rPr>
                        <a:t>IEEE</a:t>
                      </a:r>
                      <a:endParaRPr lang="en-IN" sz="9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 dirty="0">
                          <a:effectLst/>
                        </a:rPr>
                        <a:t>LSTM, CNN, Logistic Regression, Random Forest, </a:t>
                      </a:r>
                      <a:r>
                        <a:rPr lang="en-IN" sz="900" dirty="0" err="1">
                          <a:effectLst/>
                        </a:rPr>
                        <a:t>XGBoost</a:t>
                      </a:r>
                      <a:endParaRPr lang="en-IN" sz="9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>
                          <a:effectLst/>
                        </a:rPr>
                        <a:t>Combines various machine learning techniques and LSTM-CNN model to detect cyberbullying. Implemented in a web application, Telegram Bot, and Chrome Extensions for practical use.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566647"/>
                  </a:ext>
                </a:extLst>
              </a:tr>
              <a:tr h="12498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 dirty="0">
                          <a:effectLst/>
                        </a:rPr>
                        <a:t>Cyberbullying Detection: Ensemble-Based ML Approach</a:t>
                      </a:r>
                      <a:endParaRPr lang="en-IN" sz="9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>
                          <a:effectLst/>
                        </a:rPr>
                        <a:t>Alam, K.S., Bhowmik, S., Prosun, P.R.K.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>
                          <a:effectLst/>
                        </a:rPr>
                        <a:t>ICICV 2021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 dirty="0">
                          <a:effectLst/>
                        </a:rPr>
                        <a:t>Ensemble-based ML</a:t>
                      </a:r>
                      <a:endParaRPr lang="en-IN" sz="9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 dirty="0">
                          <a:effectLst/>
                        </a:rPr>
                        <a:t>Introduces an ensemble-based voting model for categorizing items into offensive and non-offensive, utilizing ML classifiers, ensemble models, feature extraction algorithms, and n-gram evaluations. SLE and DLE voting classifiers outperform Logistic Regression and Bagging Ensemble Model Classifiers.</a:t>
                      </a:r>
                      <a:endParaRPr lang="en-IN" sz="9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170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94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475129"/>
            <a:ext cx="8878824" cy="99723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LITERATURE SURVEY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165144-BD77-59F4-8E5C-6CAD7F47D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2261"/>
              </p:ext>
            </p:extLst>
          </p:nvPr>
        </p:nvGraphicFramePr>
        <p:xfrm>
          <a:off x="850392" y="1536012"/>
          <a:ext cx="8320503" cy="4360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061">
                  <a:extLst>
                    <a:ext uri="{9D8B030D-6E8A-4147-A177-3AD203B41FA5}">
                      <a16:colId xmlns:a16="http://schemas.microsoft.com/office/drawing/2014/main" val="917308724"/>
                    </a:ext>
                  </a:extLst>
                </a:gridCol>
                <a:gridCol w="2091253">
                  <a:extLst>
                    <a:ext uri="{9D8B030D-6E8A-4147-A177-3AD203B41FA5}">
                      <a16:colId xmlns:a16="http://schemas.microsoft.com/office/drawing/2014/main" val="774795892"/>
                    </a:ext>
                  </a:extLst>
                </a:gridCol>
                <a:gridCol w="1575102">
                  <a:extLst>
                    <a:ext uri="{9D8B030D-6E8A-4147-A177-3AD203B41FA5}">
                      <a16:colId xmlns:a16="http://schemas.microsoft.com/office/drawing/2014/main" val="3898305802"/>
                    </a:ext>
                  </a:extLst>
                </a:gridCol>
                <a:gridCol w="799182">
                  <a:extLst>
                    <a:ext uri="{9D8B030D-6E8A-4147-A177-3AD203B41FA5}">
                      <a16:colId xmlns:a16="http://schemas.microsoft.com/office/drawing/2014/main" val="4270807568"/>
                    </a:ext>
                  </a:extLst>
                </a:gridCol>
                <a:gridCol w="1344285">
                  <a:extLst>
                    <a:ext uri="{9D8B030D-6E8A-4147-A177-3AD203B41FA5}">
                      <a16:colId xmlns:a16="http://schemas.microsoft.com/office/drawing/2014/main" val="425722162"/>
                    </a:ext>
                  </a:extLst>
                </a:gridCol>
                <a:gridCol w="2036620">
                  <a:extLst>
                    <a:ext uri="{9D8B030D-6E8A-4147-A177-3AD203B41FA5}">
                      <a16:colId xmlns:a16="http://schemas.microsoft.com/office/drawing/2014/main" val="528721457"/>
                    </a:ext>
                  </a:extLst>
                </a:gridCol>
              </a:tblGrid>
              <a:tr h="3602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Serial No.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Title of paper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Author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Publications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Technology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Pros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262673"/>
                  </a:ext>
                </a:extLst>
              </a:tr>
              <a:tr h="17345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Multi-featured Cyberbullying Detection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 dirty="0">
                          <a:effectLst/>
                        </a:rPr>
                        <a:t> </a:t>
                      </a:r>
                      <a:endParaRPr lang="en-IN" sz="9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>
                          <a:effectLst/>
                        </a:rPr>
                        <a:t>Luo, Y., Zhang, X., Hua, J., Shen, W.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>
                          <a:effectLst/>
                        </a:rPr>
                        <a:t>ICCSE 2021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>
                          <a:effectLst/>
                        </a:rPr>
                        <a:t>IEEE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 dirty="0">
                          <a:effectLst/>
                        </a:rPr>
                        <a:t>Deep Learning (</a:t>
                      </a:r>
                      <a:r>
                        <a:rPr lang="en-IN" sz="900" dirty="0" err="1">
                          <a:effectLst/>
                        </a:rPr>
                        <a:t>BiGRU</a:t>
                      </a:r>
                      <a:r>
                        <a:rPr lang="en-IN" sz="900" dirty="0">
                          <a:effectLst/>
                        </a:rPr>
                        <a:t>-CNN</a:t>
                      </a:r>
                      <a:endParaRPr lang="en-IN" sz="9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 dirty="0">
                          <a:effectLst/>
                        </a:rPr>
                        <a:t>Presents a </a:t>
                      </a:r>
                      <a:r>
                        <a:rPr lang="en-IN" sz="900" dirty="0" err="1">
                          <a:effectLst/>
                        </a:rPr>
                        <a:t>BiGRU</a:t>
                      </a:r>
                      <a:r>
                        <a:rPr lang="en-IN" sz="900" dirty="0">
                          <a:effectLst/>
                        </a:rPr>
                        <a:t>-CNN sentiment classification model for cyberbully detection. Utilizes Kaggle text dataset and emoji dataset from social media. Model's classification accuracy surpasses traditional models.</a:t>
                      </a:r>
                      <a:endParaRPr lang="en-IN" sz="9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589581"/>
                  </a:ext>
                </a:extLst>
              </a:tr>
              <a:tr h="22389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>
                          <a:effectLst/>
                        </a:rPr>
                        <a:t>Machine &amp; Deep Learning in Cyberbullying Detection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>
                          <a:effectLst/>
                        </a:rPr>
                        <a:t>Ahmed, M.T., Rahman, M., Nur, S., Islam, A., Das, D.</a:t>
                      </a:r>
                    </a:p>
                    <a:p>
                      <a:pPr algn="ctr"/>
                      <a:r>
                        <a:rPr lang="en-IN" sz="900">
                          <a:effectLst/>
                        </a:rPr>
                        <a:t> 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>
                          <a:effectLst/>
                        </a:rPr>
                        <a:t>ICAECT 2021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>
                          <a:effectLst/>
                        </a:rPr>
                        <a:t>IEEE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>
                          <a:effectLst/>
                        </a:rPr>
                        <a:t>ML (Naive Bayes, SVM, Logistic Regression, XGBoost), Deep Learning (CNN, LSTM, BLSTM, GRU)</a:t>
                      </a:r>
                      <a:endParaRPr lang="en-IN" sz="9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900" dirty="0">
                          <a:effectLst/>
                        </a:rPr>
                        <a:t>Deploys ML and DL algorithms for cyberbullying detection in Bangla and Romanized Bangla text. CNN outperforms for Bangla texts (84% accuracy), while Multinomial Naive Bayes performs best for Romanized Bangla </a:t>
                      </a:r>
                      <a:r>
                        <a:rPr lang="en-IN" sz="900" dirty="0">
                          <a:solidFill>
                            <a:srgbClr val="FF0000"/>
                          </a:solidFill>
                          <a:effectLst/>
                        </a:rPr>
                        <a:t>(84%) </a:t>
                      </a:r>
                      <a:r>
                        <a:rPr lang="en-IN" sz="900" dirty="0">
                          <a:effectLst/>
                        </a:rPr>
                        <a:t>and combined datasets </a:t>
                      </a:r>
                      <a:r>
                        <a:rPr lang="en-IN" sz="900" dirty="0">
                          <a:solidFill>
                            <a:srgbClr val="FF0000"/>
                          </a:solidFill>
                          <a:effectLst/>
                        </a:rPr>
                        <a:t>(80%).</a:t>
                      </a:r>
                      <a:endParaRPr lang="en-IN" sz="9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25" marR="90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265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52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792" y="1126146"/>
            <a:ext cx="8878824" cy="997234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B</a:t>
            </a:r>
            <a:r>
              <a:rPr lang="en-US" sz="1800" cap="none" dirty="0">
                <a:solidFill>
                  <a:srgbClr val="FF0000"/>
                </a:solidFill>
              </a:rPr>
              <a:t>i</a:t>
            </a:r>
            <a:r>
              <a:rPr lang="en-US" sz="1800" dirty="0">
                <a:solidFill>
                  <a:srgbClr val="FF0000"/>
                </a:solidFill>
              </a:rPr>
              <a:t>LSTM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Why is BiLSTM better than LSTM ?. Know the underlying functionality | by  Sourasish Nath | Medium">
            <a:extLst>
              <a:ext uri="{FF2B5EF4-FFF2-40B4-BE49-F238E27FC236}">
                <a16:creationId xmlns:a16="http://schemas.microsoft.com/office/drawing/2014/main" id="{8442FA54-2744-AB82-779C-49CF80F053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24" r="8964" b="13987"/>
          <a:stretch/>
        </p:blipFill>
        <p:spPr bwMode="auto">
          <a:xfrm>
            <a:off x="922110" y="2269382"/>
            <a:ext cx="8331599" cy="354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2710001-6F36-8263-5B43-41AE75C86770}"/>
              </a:ext>
            </a:extLst>
          </p:cNvPr>
          <p:cNvSpPr txBox="1">
            <a:spLocks/>
          </p:cNvSpPr>
          <p:nvPr/>
        </p:nvSpPr>
        <p:spPr>
          <a:xfrm>
            <a:off x="1002792" y="627529"/>
            <a:ext cx="8878824" cy="9972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SYSTEM ARCHITECTURE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6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362</TotalTime>
  <Words>2131</Words>
  <Application>Microsoft Office PowerPoint</Application>
  <PresentationFormat>Widescreen</PresentationFormat>
  <Paragraphs>246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Albert Sans</vt:lpstr>
      <vt:lpstr>Arial</vt:lpstr>
      <vt:lpstr>Calibri</vt:lpstr>
      <vt:lpstr>Century</vt:lpstr>
      <vt:lpstr>Courier New</vt:lpstr>
      <vt:lpstr>Times New Roman</vt:lpstr>
      <vt:lpstr>Office Theme</vt:lpstr>
      <vt:lpstr>PowerPoint Presentation</vt:lpstr>
      <vt:lpstr>PowerPoint Presentation</vt:lpstr>
      <vt:lpstr>INTRODUCTION</vt:lpstr>
      <vt:lpstr>OBJECTIVES</vt:lpstr>
      <vt:lpstr>PROBLEM STATEMENT</vt:lpstr>
      <vt:lpstr>MOTIVATION</vt:lpstr>
      <vt:lpstr>LITERATURE SURVEY</vt:lpstr>
      <vt:lpstr>LITERATURE SURVEY</vt:lpstr>
      <vt:lpstr>BiLSTM</vt:lpstr>
      <vt:lpstr>LSTM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Bhamre</dc:creator>
  <cp:lastModifiedBy>Bhamre, Aditya</cp:lastModifiedBy>
  <cp:revision>12</cp:revision>
  <dcterms:created xsi:type="dcterms:W3CDTF">2023-12-01T16:23:41Z</dcterms:created>
  <dcterms:modified xsi:type="dcterms:W3CDTF">2024-03-15T08:02:09Z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