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71" r:id="rId4"/>
    <p:sldId id="263" r:id="rId5"/>
    <p:sldId id="262" r:id="rId6"/>
    <p:sldId id="261" r:id="rId7"/>
    <p:sldId id="266" r:id="rId8"/>
    <p:sldId id="269" r:id="rId9"/>
    <p:sldId id="258" r:id="rId10"/>
    <p:sldId id="264" r:id="rId11"/>
    <p:sldId id="259" r:id="rId12"/>
    <p:sldId id="260" r:id="rId13"/>
    <p:sldId id="267" r:id="rId14"/>
    <p:sldId id="268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9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2F52B-34BE-42FE-AB5B-81F1E52DC5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7EA4F3-4411-4AA0-B287-51BC43064532}">
      <dgm:prSet/>
      <dgm:spPr/>
      <dgm:t>
        <a:bodyPr/>
        <a:lstStyle/>
        <a:p>
          <a:pPr rtl="0"/>
          <a:r>
            <a:rPr lang="en-US" smtClean="0"/>
            <a:t>Topic: Overview Microservice</a:t>
          </a:r>
          <a:endParaRPr lang="en-US"/>
        </a:p>
      </dgm:t>
    </dgm:pt>
    <dgm:pt modelId="{4D87B044-98FF-49C5-8866-B1528102856E}" type="parTrans" cxnId="{30E865C4-F592-4C9D-843D-99FAFD57A60C}">
      <dgm:prSet/>
      <dgm:spPr/>
      <dgm:t>
        <a:bodyPr/>
        <a:lstStyle/>
        <a:p>
          <a:endParaRPr lang="en-US"/>
        </a:p>
      </dgm:t>
    </dgm:pt>
    <dgm:pt modelId="{927C8EEB-9447-4790-92E3-71C422E9E20B}" type="sibTrans" cxnId="{30E865C4-F592-4C9D-843D-99FAFD57A60C}">
      <dgm:prSet/>
      <dgm:spPr/>
      <dgm:t>
        <a:bodyPr/>
        <a:lstStyle/>
        <a:p>
          <a:endParaRPr lang="en-US"/>
        </a:p>
      </dgm:t>
    </dgm:pt>
    <dgm:pt modelId="{CA997483-937C-4B72-8F78-4F3F33802814}">
      <dgm:prSet/>
      <dgm:spPr/>
      <dgm:t>
        <a:bodyPr/>
        <a:lstStyle/>
        <a:p>
          <a:pPr rtl="0"/>
          <a:r>
            <a:rPr lang="en-US" smtClean="0"/>
            <a:t>Reason: Sharing and improving</a:t>
          </a:r>
          <a:endParaRPr lang="en-US"/>
        </a:p>
      </dgm:t>
    </dgm:pt>
    <dgm:pt modelId="{8D12D9E1-49E3-4586-968D-6D28EE58D3E1}" type="parTrans" cxnId="{227F554D-ECFF-4662-9EB2-9C0F1DED7465}">
      <dgm:prSet/>
      <dgm:spPr/>
      <dgm:t>
        <a:bodyPr/>
        <a:lstStyle/>
        <a:p>
          <a:endParaRPr lang="en-US"/>
        </a:p>
      </dgm:t>
    </dgm:pt>
    <dgm:pt modelId="{F17CE6F8-C46A-48F9-9C29-A665AD8E14C8}" type="sibTrans" cxnId="{227F554D-ECFF-4662-9EB2-9C0F1DED7465}">
      <dgm:prSet/>
      <dgm:spPr/>
      <dgm:t>
        <a:bodyPr/>
        <a:lstStyle/>
        <a:p>
          <a:endParaRPr lang="en-US"/>
        </a:p>
      </dgm:t>
    </dgm:pt>
    <dgm:pt modelId="{37B3ED92-CE12-4AA6-B8BC-802A878B43AA}">
      <dgm:prSet/>
      <dgm:spPr/>
      <dgm:t>
        <a:bodyPr/>
        <a:lstStyle/>
        <a:p>
          <a:pPr rtl="0"/>
          <a:r>
            <a:rPr lang="en-US" smtClean="0"/>
            <a:t>Author: Tuyen.Nguyen</a:t>
          </a:r>
          <a:endParaRPr lang="en-US"/>
        </a:p>
      </dgm:t>
    </dgm:pt>
    <dgm:pt modelId="{F8806709-9ABF-4DD3-8B45-822534AE7FD3}" type="parTrans" cxnId="{EEF163F1-F214-4038-8CE8-6A90476619C6}">
      <dgm:prSet/>
      <dgm:spPr/>
      <dgm:t>
        <a:bodyPr/>
        <a:lstStyle/>
        <a:p>
          <a:endParaRPr lang="en-US"/>
        </a:p>
      </dgm:t>
    </dgm:pt>
    <dgm:pt modelId="{E20506AD-71B9-4B16-97CA-98284F932512}" type="sibTrans" cxnId="{EEF163F1-F214-4038-8CE8-6A90476619C6}">
      <dgm:prSet/>
      <dgm:spPr/>
      <dgm:t>
        <a:bodyPr/>
        <a:lstStyle/>
        <a:p>
          <a:endParaRPr lang="en-US"/>
        </a:p>
      </dgm:t>
    </dgm:pt>
    <dgm:pt modelId="{16C22666-3758-4671-A9BB-3520C51E2C74}">
      <dgm:prSet/>
      <dgm:spPr/>
      <dgm:t>
        <a:bodyPr/>
        <a:lstStyle/>
        <a:p>
          <a:pPr rtl="0"/>
          <a:r>
            <a:rPr lang="en-US" smtClean="0"/>
            <a:t>Audience: Everyone</a:t>
          </a:r>
          <a:endParaRPr lang="en-US"/>
        </a:p>
      </dgm:t>
    </dgm:pt>
    <dgm:pt modelId="{A6A00597-2F8E-4155-83B0-A7FD39D45E9E}" type="parTrans" cxnId="{5B06704E-1240-4501-ACBD-D5D2719AD7C7}">
      <dgm:prSet/>
      <dgm:spPr/>
      <dgm:t>
        <a:bodyPr/>
        <a:lstStyle/>
        <a:p>
          <a:endParaRPr lang="en-US"/>
        </a:p>
      </dgm:t>
    </dgm:pt>
    <dgm:pt modelId="{ABD93BB9-7956-4868-80D2-EB8A55986AF8}" type="sibTrans" cxnId="{5B06704E-1240-4501-ACBD-D5D2719AD7C7}">
      <dgm:prSet/>
      <dgm:spPr/>
      <dgm:t>
        <a:bodyPr/>
        <a:lstStyle/>
        <a:p>
          <a:endParaRPr lang="en-US"/>
        </a:p>
      </dgm:t>
    </dgm:pt>
    <dgm:pt modelId="{6D4105C3-98AF-4674-B436-CDD35853A178}">
      <dgm:prSet/>
      <dgm:spPr/>
      <dgm:t>
        <a:bodyPr/>
        <a:lstStyle/>
        <a:p>
          <a:r>
            <a:rPr lang="en-US" dirty="0" smtClean="0"/>
            <a:t>Microservice, Advantage, Disadvantage, …</a:t>
          </a:r>
          <a:endParaRPr lang="en-US" dirty="0"/>
        </a:p>
      </dgm:t>
    </dgm:pt>
    <dgm:pt modelId="{6C9BE467-5A17-45D7-A923-000491382807}" type="parTrans" cxnId="{C1C22C1F-FB11-4B35-AA97-E2F939C56690}">
      <dgm:prSet/>
      <dgm:spPr/>
      <dgm:t>
        <a:bodyPr/>
        <a:lstStyle/>
        <a:p>
          <a:endParaRPr lang="en-US"/>
        </a:p>
      </dgm:t>
    </dgm:pt>
    <dgm:pt modelId="{1B9BD2D5-9DC3-4234-A82C-4610DFC3DF65}" type="sibTrans" cxnId="{C1C22C1F-FB11-4B35-AA97-E2F939C56690}">
      <dgm:prSet/>
      <dgm:spPr/>
      <dgm:t>
        <a:bodyPr/>
        <a:lstStyle/>
        <a:p>
          <a:endParaRPr lang="en-US"/>
        </a:p>
      </dgm:t>
    </dgm:pt>
    <dgm:pt modelId="{A2344690-8467-4C46-B503-259127198C2C}" type="pres">
      <dgm:prSet presAssocID="{AFC2F52B-34BE-42FE-AB5B-81F1E52DC54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F622C3-1404-4F75-9E2E-9FA4ED4DB8C7}" type="pres">
      <dgm:prSet presAssocID="{6D7EA4F3-4411-4AA0-B287-51BC43064532}" presName="composite" presStyleCnt="0"/>
      <dgm:spPr/>
    </dgm:pt>
    <dgm:pt modelId="{157ADEF9-1241-4643-8AC2-96636C00FD80}" type="pres">
      <dgm:prSet presAssocID="{6D7EA4F3-4411-4AA0-B287-51BC43064532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DEB78755-74EC-4346-A64F-F9F3F2A628AC}" type="pres">
      <dgm:prSet presAssocID="{6D7EA4F3-4411-4AA0-B287-51BC43064532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56FAD-B3A9-4DA4-B5D8-EFDA956D4D39}" type="pres">
      <dgm:prSet presAssocID="{927C8EEB-9447-4790-92E3-71C422E9E20B}" presName="spacing" presStyleCnt="0"/>
      <dgm:spPr/>
    </dgm:pt>
    <dgm:pt modelId="{4506D1A5-80D5-4A38-ACE4-89E2EDB82DE3}" type="pres">
      <dgm:prSet presAssocID="{CA997483-937C-4B72-8F78-4F3F33802814}" presName="composite" presStyleCnt="0"/>
      <dgm:spPr/>
    </dgm:pt>
    <dgm:pt modelId="{E3A39E23-A731-47E2-9D6E-BA8734B3AE58}" type="pres">
      <dgm:prSet presAssocID="{CA997483-937C-4B72-8F78-4F3F3380281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US"/>
        </a:p>
      </dgm:t>
    </dgm:pt>
    <dgm:pt modelId="{DA52FFAC-17D5-48B7-9C64-F6056F43F384}" type="pres">
      <dgm:prSet presAssocID="{CA997483-937C-4B72-8F78-4F3F3380281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BEA65-DF0B-4F4C-89B6-77756999953F}" type="pres">
      <dgm:prSet presAssocID="{F17CE6F8-C46A-48F9-9C29-A665AD8E14C8}" presName="spacing" presStyleCnt="0"/>
      <dgm:spPr/>
    </dgm:pt>
    <dgm:pt modelId="{62B2190B-DE02-4D47-B7E6-E5EC669A96D2}" type="pres">
      <dgm:prSet presAssocID="{37B3ED92-CE12-4AA6-B8BC-802A878B43AA}" presName="composite" presStyleCnt="0"/>
      <dgm:spPr/>
    </dgm:pt>
    <dgm:pt modelId="{814E28E7-3750-4862-8BEE-CC132B417A4C}" type="pres">
      <dgm:prSet presAssocID="{37B3ED92-CE12-4AA6-B8BC-802A878B43AA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US"/>
        </a:p>
      </dgm:t>
    </dgm:pt>
    <dgm:pt modelId="{11AEC0F4-7DF8-4F37-AFEC-260C83619102}" type="pres">
      <dgm:prSet presAssocID="{37B3ED92-CE12-4AA6-B8BC-802A878B43A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FD523-3DA1-4B23-8BF8-E3726E240964}" type="pres">
      <dgm:prSet presAssocID="{E20506AD-71B9-4B16-97CA-98284F932512}" presName="spacing" presStyleCnt="0"/>
      <dgm:spPr/>
    </dgm:pt>
    <dgm:pt modelId="{B53E55FE-ED39-4215-A8C2-61326C4DD26E}" type="pres">
      <dgm:prSet presAssocID="{16C22666-3758-4671-A9BB-3520C51E2C74}" presName="composite" presStyleCnt="0"/>
      <dgm:spPr/>
    </dgm:pt>
    <dgm:pt modelId="{81208EEA-20FE-4BB7-80C5-0E6872C95AD8}" type="pres">
      <dgm:prSet presAssocID="{16C22666-3758-4671-A9BB-3520C51E2C7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103BD1C-F3FD-48E4-B95C-743645DF4919}" type="pres">
      <dgm:prSet presAssocID="{16C22666-3758-4671-A9BB-3520C51E2C74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7D245-E6A2-4D74-8D94-21B8376495AB}" type="pres">
      <dgm:prSet presAssocID="{ABD93BB9-7956-4868-80D2-EB8A55986AF8}" presName="spacing" presStyleCnt="0"/>
      <dgm:spPr/>
    </dgm:pt>
    <dgm:pt modelId="{036ED9F3-800B-4405-8BCE-D1165355623F}" type="pres">
      <dgm:prSet presAssocID="{6D4105C3-98AF-4674-B436-CDD35853A178}" presName="composite" presStyleCnt="0"/>
      <dgm:spPr/>
    </dgm:pt>
    <dgm:pt modelId="{1812607F-220D-4010-839B-21A2DF3C7147}" type="pres">
      <dgm:prSet presAssocID="{6D4105C3-98AF-4674-B436-CDD35853A178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AD38F74C-9FF5-41EB-9920-ECB8312DC7A0}" type="pres">
      <dgm:prSet presAssocID="{6D4105C3-98AF-4674-B436-CDD35853A1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649C9C-6C98-4D25-8F9C-AD01697F74B5}" type="presOf" srcId="{6D4105C3-98AF-4674-B436-CDD35853A178}" destId="{AD38F74C-9FF5-41EB-9920-ECB8312DC7A0}" srcOrd="0" destOrd="0" presId="urn:microsoft.com/office/officeart/2005/8/layout/vList3"/>
    <dgm:cxn modelId="{CA231BCD-3311-4B3B-B03B-87052F3DD5A4}" type="presOf" srcId="{37B3ED92-CE12-4AA6-B8BC-802A878B43AA}" destId="{11AEC0F4-7DF8-4F37-AFEC-260C83619102}" srcOrd="0" destOrd="0" presId="urn:microsoft.com/office/officeart/2005/8/layout/vList3"/>
    <dgm:cxn modelId="{EEF163F1-F214-4038-8CE8-6A90476619C6}" srcId="{AFC2F52B-34BE-42FE-AB5B-81F1E52DC548}" destId="{37B3ED92-CE12-4AA6-B8BC-802A878B43AA}" srcOrd="2" destOrd="0" parTransId="{F8806709-9ABF-4DD3-8B45-822534AE7FD3}" sibTransId="{E20506AD-71B9-4B16-97CA-98284F932512}"/>
    <dgm:cxn modelId="{227F554D-ECFF-4662-9EB2-9C0F1DED7465}" srcId="{AFC2F52B-34BE-42FE-AB5B-81F1E52DC548}" destId="{CA997483-937C-4B72-8F78-4F3F33802814}" srcOrd="1" destOrd="0" parTransId="{8D12D9E1-49E3-4586-968D-6D28EE58D3E1}" sibTransId="{F17CE6F8-C46A-48F9-9C29-A665AD8E14C8}"/>
    <dgm:cxn modelId="{5306BB28-DE4F-44B6-AE29-ACB7A8C5800D}" type="presOf" srcId="{6D7EA4F3-4411-4AA0-B287-51BC43064532}" destId="{DEB78755-74EC-4346-A64F-F9F3F2A628AC}" srcOrd="0" destOrd="0" presId="urn:microsoft.com/office/officeart/2005/8/layout/vList3"/>
    <dgm:cxn modelId="{11DE8B5C-1160-4F6B-BE26-AF7D2E8D668D}" type="presOf" srcId="{16C22666-3758-4671-A9BB-3520C51E2C74}" destId="{5103BD1C-F3FD-48E4-B95C-743645DF4919}" srcOrd="0" destOrd="0" presId="urn:microsoft.com/office/officeart/2005/8/layout/vList3"/>
    <dgm:cxn modelId="{496D3046-3912-47C2-A089-E5856678D651}" type="presOf" srcId="{CA997483-937C-4B72-8F78-4F3F33802814}" destId="{DA52FFAC-17D5-48B7-9C64-F6056F43F384}" srcOrd="0" destOrd="0" presId="urn:microsoft.com/office/officeart/2005/8/layout/vList3"/>
    <dgm:cxn modelId="{49C899DE-03A1-4450-8A4B-7C1A9164A2AE}" type="presOf" srcId="{AFC2F52B-34BE-42FE-AB5B-81F1E52DC548}" destId="{A2344690-8467-4C46-B503-259127198C2C}" srcOrd="0" destOrd="0" presId="urn:microsoft.com/office/officeart/2005/8/layout/vList3"/>
    <dgm:cxn modelId="{30E865C4-F592-4C9D-843D-99FAFD57A60C}" srcId="{AFC2F52B-34BE-42FE-AB5B-81F1E52DC548}" destId="{6D7EA4F3-4411-4AA0-B287-51BC43064532}" srcOrd="0" destOrd="0" parTransId="{4D87B044-98FF-49C5-8866-B1528102856E}" sibTransId="{927C8EEB-9447-4790-92E3-71C422E9E20B}"/>
    <dgm:cxn modelId="{5B06704E-1240-4501-ACBD-D5D2719AD7C7}" srcId="{AFC2F52B-34BE-42FE-AB5B-81F1E52DC548}" destId="{16C22666-3758-4671-A9BB-3520C51E2C74}" srcOrd="3" destOrd="0" parTransId="{A6A00597-2F8E-4155-83B0-A7FD39D45E9E}" sibTransId="{ABD93BB9-7956-4868-80D2-EB8A55986AF8}"/>
    <dgm:cxn modelId="{C1C22C1F-FB11-4B35-AA97-E2F939C56690}" srcId="{AFC2F52B-34BE-42FE-AB5B-81F1E52DC548}" destId="{6D4105C3-98AF-4674-B436-CDD35853A178}" srcOrd="4" destOrd="0" parTransId="{6C9BE467-5A17-45D7-A923-000491382807}" sibTransId="{1B9BD2D5-9DC3-4234-A82C-4610DFC3DF65}"/>
    <dgm:cxn modelId="{E4CCFF97-EE7B-4A40-8B32-DE199D1AAAF5}" type="presParOf" srcId="{A2344690-8467-4C46-B503-259127198C2C}" destId="{D0F622C3-1404-4F75-9E2E-9FA4ED4DB8C7}" srcOrd="0" destOrd="0" presId="urn:microsoft.com/office/officeart/2005/8/layout/vList3"/>
    <dgm:cxn modelId="{D5A7863C-ECB1-4DBB-9148-01743B74EE26}" type="presParOf" srcId="{D0F622C3-1404-4F75-9E2E-9FA4ED4DB8C7}" destId="{157ADEF9-1241-4643-8AC2-96636C00FD80}" srcOrd="0" destOrd="0" presId="urn:microsoft.com/office/officeart/2005/8/layout/vList3"/>
    <dgm:cxn modelId="{00B41D59-BEFC-46CC-97AE-7D3F6F4D7597}" type="presParOf" srcId="{D0F622C3-1404-4F75-9E2E-9FA4ED4DB8C7}" destId="{DEB78755-74EC-4346-A64F-F9F3F2A628AC}" srcOrd="1" destOrd="0" presId="urn:microsoft.com/office/officeart/2005/8/layout/vList3"/>
    <dgm:cxn modelId="{3C79CC23-2436-4F39-A53F-79FB3883937F}" type="presParOf" srcId="{A2344690-8467-4C46-B503-259127198C2C}" destId="{88E56FAD-B3A9-4DA4-B5D8-EFDA956D4D39}" srcOrd="1" destOrd="0" presId="urn:microsoft.com/office/officeart/2005/8/layout/vList3"/>
    <dgm:cxn modelId="{87816435-E510-4A57-BC00-49D1BBC91907}" type="presParOf" srcId="{A2344690-8467-4C46-B503-259127198C2C}" destId="{4506D1A5-80D5-4A38-ACE4-89E2EDB82DE3}" srcOrd="2" destOrd="0" presId="urn:microsoft.com/office/officeart/2005/8/layout/vList3"/>
    <dgm:cxn modelId="{3F20B77C-790E-4613-ABF9-AA8C90624973}" type="presParOf" srcId="{4506D1A5-80D5-4A38-ACE4-89E2EDB82DE3}" destId="{E3A39E23-A731-47E2-9D6E-BA8734B3AE58}" srcOrd="0" destOrd="0" presId="urn:microsoft.com/office/officeart/2005/8/layout/vList3"/>
    <dgm:cxn modelId="{C113089B-2403-44B7-A0D5-07C970897651}" type="presParOf" srcId="{4506D1A5-80D5-4A38-ACE4-89E2EDB82DE3}" destId="{DA52FFAC-17D5-48B7-9C64-F6056F43F384}" srcOrd="1" destOrd="0" presId="urn:microsoft.com/office/officeart/2005/8/layout/vList3"/>
    <dgm:cxn modelId="{5FD61021-B8E9-4553-8C60-0BD869E9C59A}" type="presParOf" srcId="{A2344690-8467-4C46-B503-259127198C2C}" destId="{A8CBEA65-DF0B-4F4C-89B6-77756999953F}" srcOrd="3" destOrd="0" presId="urn:microsoft.com/office/officeart/2005/8/layout/vList3"/>
    <dgm:cxn modelId="{6EE34752-EE5F-4667-9D15-ADCECB522AE0}" type="presParOf" srcId="{A2344690-8467-4C46-B503-259127198C2C}" destId="{62B2190B-DE02-4D47-B7E6-E5EC669A96D2}" srcOrd="4" destOrd="0" presId="urn:microsoft.com/office/officeart/2005/8/layout/vList3"/>
    <dgm:cxn modelId="{08AD31B4-2826-4F42-806D-3F07A855B8FE}" type="presParOf" srcId="{62B2190B-DE02-4D47-B7E6-E5EC669A96D2}" destId="{814E28E7-3750-4862-8BEE-CC132B417A4C}" srcOrd="0" destOrd="0" presId="urn:microsoft.com/office/officeart/2005/8/layout/vList3"/>
    <dgm:cxn modelId="{B55495BA-26E4-452D-A82D-89250EA04C52}" type="presParOf" srcId="{62B2190B-DE02-4D47-B7E6-E5EC669A96D2}" destId="{11AEC0F4-7DF8-4F37-AFEC-260C83619102}" srcOrd="1" destOrd="0" presId="urn:microsoft.com/office/officeart/2005/8/layout/vList3"/>
    <dgm:cxn modelId="{74531DCC-453C-4453-8470-E45564938029}" type="presParOf" srcId="{A2344690-8467-4C46-B503-259127198C2C}" destId="{BB0FD523-3DA1-4B23-8BF8-E3726E240964}" srcOrd="5" destOrd="0" presId="urn:microsoft.com/office/officeart/2005/8/layout/vList3"/>
    <dgm:cxn modelId="{075FEF5E-E1B4-4798-8AA0-6562CD446AC8}" type="presParOf" srcId="{A2344690-8467-4C46-B503-259127198C2C}" destId="{B53E55FE-ED39-4215-A8C2-61326C4DD26E}" srcOrd="6" destOrd="0" presId="urn:microsoft.com/office/officeart/2005/8/layout/vList3"/>
    <dgm:cxn modelId="{8E5FD813-C3F9-4E24-B2CA-5992791A1A73}" type="presParOf" srcId="{B53E55FE-ED39-4215-A8C2-61326C4DD26E}" destId="{81208EEA-20FE-4BB7-80C5-0E6872C95AD8}" srcOrd="0" destOrd="0" presId="urn:microsoft.com/office/officeart/2005/8/layout/vList3"/>
    <dgm:cxn modelId="{E1181505-6355-4DB8-A801-B0D1F8DE8CF4}" type="presParOf" srcId="{B53E55FE-ED39-4215-A8C2-61326C4DD26E}" destId="{5103BD1C-F3FD-48E4-B95C-743645DF4919}" srcOrd="1" destOrd="0" presId="urn:microsoft.com/office/officeart/2005/8/layout/vList3"/>
    <dgm:cxn modelId="{E23A08B7-ACF4-4E78-8E25-BC2AF0847539}" type="presParOf" srcId="{A2344690-8467-4C46-B503-259127198C2C}" destId="{ED37D245-E6A2-4D74-8D94-21B8376495AB}" srcOrd="7" destOrd="0" presId="urn:microsoft.com/office/officeart/2005/8/layout/vList3"/>
    <dgm:cxn modelId="{EDA13849-B268-4023-8063-C59E3311AC66}" type="presParOf" srcId="{A2344690-8467-4C46-B503-259127198C2C}" destId="{036ED9F3-800B-4405-8BCE-D1165355623F}" srcOrd="8" destOrd="0" presId="urn:microsoft.com/office/officeart/2005/8/layout/vList3"/>
    <dgm:cxn modelId="{D42D0275-90C0-4106-AEDE-FC019FA76882}" type="presParOf" srcId="{036ED9F3-800B-4405-8BCE-D1165355623F}" destId="{1812607F-220D-4010-839B-21A2DF3C7147}" srcOrd="0" destOrd="0" presId="urn:microsoft.com/office/officeart/2005/8/layout/vList3"/>
    <dgm:cxn modelId="{D0AFE690-F879-49FF-A061-CE39DA4B5819}" type="presParOf" srcId="{036ED9F3-800B-4405-8BCE-D1165355623F}" destId="{AD38F74C-9FF5-41EB-9920-ECB8312DC7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78755-74EC-4346-A64F-F9F3F2A628AC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Topic: Overview Microservice</a:t>
          </a:r>
          <a:endParaRPr lang="en-US" sz="2200" kern="1200"/>
        </a:p>
      </dsp:txBody>
      <dsp:txXfrm rot="10800000">
        <a:off x="1743264" y="3357"/>
        <a:ext cx="5290281" cy="729613"/>
      </dsp:txXfrm>
    </dsp:sp>
    <dsp:sp modelId="{157ADEF9-1241-4643-8AC2-96636C00FD80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2FFAC-17D5-48B7-9C64-F6056F43F384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Reason: Sharing and improving</a:t>
          </a:r>
          <a:endParaRPr lang="en-US" sz="2200" kern="1200"/>
        </a:p>
      </dsp:txBody>
      <dsp:txXfrm rot="10800000">
        <a:off x="1743264" y="950766"/>
        <a:ext cx="5290281" cy="729613"/>
      </dsp:txXfrm>
    </dsp:sp>
    <dsp:sp modelId="{E3A39E23-A731-47E2-9D6E-BA8734B3AE58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EC0F4-7DF8-4F37-AFEC-260C83619102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Author: Tuyen.Nguyen</a:t>
          </a:r>
          <a:endParaRPr lang="en-US" sz="2200" kern="1200"/>
        </a:p>
      </dsp:txBody>
      <dsp:txXfrm rot="10800000">
        <a:off x="1743264" y="1898174"/>
        <a:ext cx="5290281" cy="729613"/>
      </dsp:txXfrm>
    </dsp:sp>
    <dsp:sp modelId="{814E28E7-3750-4862-8BEE-CC132B417A4C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3BD1C-F3FD-48E4-B95C-743645DF4919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Audience: Everyone</a:t>
          </a:r>
          <a:endParaRPr lang="en-US" sz="2200" kern="1200"/>
        </a:p>
      </dsp:txBody>
      <dsp:txXfrm rot="10800000">
        <a:off x="1743264" y="2845583"/>
        <a:ext cx="5290281" cy="729613"/>
      </dsp:txXfrm>
    </dsp:sp>
    <dsp:sp modelId="{81208EEA-20FE-4BB7-80C5-0E6872C95AD8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8F74C-9FF5-41EB-9920-ECB8312DC7A0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Microservice, Advantage, Disadvantage, …</a:t>
          </a:r>
          <a:endParaRPr lang="en-US" sz="2200" kern="1200" dirty="0"/>
        </a:p>
      </dsp:txBody>
      <dsp:txXfrm rot="10800000">
        <a:off x="1743264" y="3792991"/>
        <a:ext cx="5290281" cy="729613"/>
      </dsp:txXfrm>
    </dsp:sp>
    <dsp:sp modelId="{1812607F-220D-4010-839B-21A2DF3C7147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9A85-6814-4AEE-B2C1-801D921D3C5F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C06F2-62B7-4A3E-8F36-81218422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https://dzone.com/articles/data-consistency-in-microservices-architecture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https://microservices.io/patterns/data/saga.html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https://dzone.com/articles/data-consistency-in-microservices-architecture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https://microservices.io/patterns/data/saga.html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Increased overhead</a:t>
            </a:r>
          </a:p>
          <a:p>
            <a:r>
              <a:rPr lang="en-GB" dirty="0" smtClean="0"/>
              <a:t>2. Risk of reduced availability</a:t>
            </a:r>
          </a:p>
          <a:p>
            <a:r>
              <a:rPr lang="en-GB" dirty="0" smtClean="0"/>
              <a:t>3. Lack of transactional data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Application use an RDBMS as the transactional system of record.</a:t>
            </a:r>
          </a:p>
          <a:p>
            <a:r>
              <a:rPr lang="en-US" dirty="0" smtClean="0"/>
              <a:t>2. Text search database, </a:t>
            </a:r>
            <a:r>
              <a:rPr lang="en-GB" dirty="0" smtClean="0"/>
              <a:t>such as </a:t>
            </a:r>
            <a:r>
              <a:rPr lang="en-GB" dirty="0" err="1" smtClean="0"/>
              <a:t>Elasticsearch</a:t>
            </a:r>
            <a:r>
              <a:rPr lang="en-GB" dirty="0" smtClean="0"/>
              <a:t> or </a:t>
            </a:r>
            <a:r>
              <a:rPr lang="en-GB" dirty="0" err="1" smtClean="0"/>
              <a:t>Solr</a:t>
            </a:r>
            <a:r>
              <a:rPr lang="en-GB" dirty="0" smtClean="0"/>
              <a:t> for text search queries.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 Copy data from the RDBMS to the text search engine. ==&gt; Strengths of the transactional properties of the RDBMS and the querying capabilities of the text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Application use an RDBMS as the transactional system of record.</a:t>
            </a:r>
          </a:p>
          <a:p>
            <a:r>
              <a:rPr lang="en-US" dirty="0" smtClean="0"/>
              <a:t>2. Text search database, </a:t>
            </a:r>
            <a:r>
              <a:rPr lang="en-GB" dirty="0" smtClean="0"/>
              <a:t>such as </a:t>
            </a:r>
            <a:r>
              <a:rPr lang="en-GB" dirty="0" err="1" smtClean="0"/>
              <a:t>Elasticsearch</a:t>
            </a:r>
            <a:r>
              <a:rPr lang="en-GB" dirty="0" smtClean="0"/>
              <a:t> or </a:t>
            </a:r>
            <a:r>
              <a:rPr lang="en-GB" dirty="0" err="1" smtClean="0"/>
              <a:t>Solr</a:t>
            </a:r>
            <a:r>
              <a:rPr lang="en-GB" dirty="0" smtClean="0"/>
              <a:t> for text search queries.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 Copy data from the RDBMS to the text search engine. ==&gt; Strengths of the transactional properties of the RDBMS and the querying capabilities of the text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Application use an RDBMS as the transactional system of record.</a:t>
            </a:r>
          </a:p>
          <a:p>
            <a:r>
              <a:rPr lang="en-US" dirty="0" smtClean="0"/>
              <a:t>2. Text search database, </a:t>
            </a:r>
            <a:r>
              <a:rPr lang="en-GB" dirty="0" smtClean="0"/>
              <a:t>such as </a:t>
            </a:r>
            <a:r>
              <a:rPr lang="en-GB" dirty="0" err="1" smtClean="0"/>
              <a:t>Elasticsearch</a:t>
            </a:r>
            <a:r>
              <a:rPr lang="en-GB" dirty="0" smtClean="0"/>
              <a:t> or </a:t>
            </a:r>
            <a:r>
              <a:rPr lang="en-GB" dirty="0" err="1" smtClean="0"/>
              <a:t>Solr</a:t>
            </a:r>
            <a:r>
              <a:rPr lang="en-GB" dirty="0" smtClean="0"/>
              <a:t> for text search queries.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 Copy data from the RDBMS to the text search engine. ==&gt; Strengths of the transactional properties of the RDBMS and the querying capabilities of the text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==&gt; It's architecture of application(system). Big application will be divided into smallest independent service units.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Microservice</a:t>
            </a:r>
            <a:r>
              <a:rPr lang="en-GB" dirty="0" smtClean="0"/>
              <a:t> is multiple small service working together. Every service will executing one business need and it connected with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-Estimate</a:t>
            </a:r>
            <a:r>
              <a:rPr lang="en-GB" baseline="0" dirty="0" smtClean="0"/>
              <a:t> </a:t>
            </a:r>
          </a:p>
          <a:p>
            <a:r>
              <a:rPr lang="en-GB" dirty="0" smtClean="0"/>
              <a:t>-Change request: adapt with Scrum(Agile).</a:t>
            </a:r>
          </a:p>
          <a:p>
            <a:r>
              <a:rPr lang="en-GB" dirty="0" smtClean="0"/>
              <a:t>-Develop, Test, Deploy, Maintenance</a:t>
            </a:r>
          </a:p>
          <a:p>
            <a:r>
              <a:rPr lang="en-GB" dirty="0" smtClean="0"/>
              <a:t>-Scalable</a:t>
            </a:r>
          </a:p>
          <a:p>
            <a:r>
              <a:rPr lang="en-GB" dirty="0" smtClean="0"/>
              <a:t>-High available</a:t>
            </a:r>
          </a:p>
          <a:p>
            <a:r>
              <a:rPr lang="en-GB" dirty="0" smtClean="0"/>
              <a:t>-Update technology</a:t>
            </a:r>
          </a:p>
          <a:p>
            <a:r>
              <a:rPr lang="en-GB" dirty="0" smtClean="0"/>
              <a:t>-Release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6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Service Oriented Architecture is an architectural design which includes collection of services in a network which communicate with each other.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C06F2-62B7-4A3E-8F36-81218422A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5B91-BA0A-471E-8FA0-BB222000E2E3}" type="datetimeFigureOut">
              <a:rPr lang="en-US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2143-EFE3-4F11-8F3B-3D51DE3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052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4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Monolithic vs SOA vs Microservice </a:t>
            </a:r>
            <a:r>
              <a:rPr lang="en-US" dirty="0"/>
              <a:t>architecture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62" y="1813719"/>
            <a:ext cx="7566938" cy="336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Data Consistency in </a:t>
            </a:r>
            <a:r>
              <a:rPr lang="en-GB" dirty="0" err="1" smtClean="0"/>
              <a:t>Microservices</a:t>
            </a:r>
            <a:r>
              <a:rPr lang="en-GB" dirty="0" smtClean="0"/>
              <a:t>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7" y="1600200"/>
            <a:ext cx="80372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5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Two-phase commit (2PC) pattern</a:t>
            </a:r>
          </a:p>
          <a:p>
            <a:r>
              <a:rPr lang="en-US" dirty="0" smtClean="0"/>
              <a:t>Single-Write </a:t>
            </a:r>
            <a:r>
              <a:rPr lang="en-US" dirty="0"/>
              <a:t>With Events</a:t>
            </a:r>
          </a:p>
          <a:p>
            <a:r>
              <a:rPr lang="en-US" dirty="0" smtClean="0"/>
              <a:t>Accepting Inconsistency</a:t>
            </a:r>
          </a:p>
          <a:p>
            <a:r>
              <a:rPr lang="en-US" dirty="0"/>
              <a:t>Pattern: Saga</a:t>
            </a:r>
          </a:p>
          <a:p>
            <a:pPr marL="685800" lvl="1">
              <a:buFont typeface="Wingdings"/>
              <a:buChar char="è"/>
            </a:pPr>
            <a:r>
              <a:rPr lang="en-US" sz="1600" dirty="0" smtClean="0"/>
              <a:t>sequence </a:t>
            </a:r>
            <a:r>
              <a:rPr lang="en-US" sz="1600" dirty="0"/>
              <a:t>of local transactions(Message </a:t>
            </a:r>
            <a:r>
              <a:rPr lang="en-US" sz="1600" dirty="0" smtClean="0"/>
              <a:t>Broker)</a:t>
            </a:r>
            <a:endParaRPr lang="en-US" dirty="0"/>
          </a:p>
          <a:p>
            <a:pPr marL="685800" lvl="1">
              <a:buFont typeface="Wingdings"/>
              <a:buChar char="è"/>
            </a:pPr>
            <a:r>
              <a:rPr lang="en-US" sz="1600" dirty="0"/>
              <a:t>Event-driven architectures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Query join data issues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505200" cy="256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4876800" cy="205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0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composition pattern</a:t>
            </a:r>
          </a:p>
          <a:p>
            <a:r>
              <a:rPr lang="en-US" dirty="0" smtClean="0"/>
              <a:t>The </a:t>
            </a:r>
            <a:r>
              <a:rPr lang="en-US" dirty="0"/>
              <a:t>CQRS(Command Query Responsibility Segregation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IPC</a:t>
            </a:r>
            <a:br>
              <a:rPr lang="en-GB" dirty="0" smtClean="0"/>
            </a:br>
            <a:r>
              <a:rPr lang="en-GB" dirty="0" smtClean="0"/>
              <a:t>Inter-process communication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Using REST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gRPC</a:t>
            </a:r>
            <a:endParaRPr lang="en-US" dirty="0" smtClean="0"/>
          </a:p>
          <a:p>
            <a:pPr lvl="1"/>
            <a:r>
              <a:rPr lang="en-GB" b="1" dirty="0" err="1"/>
              <a:t>gRPC</a:t>
            </a:r>
            <a:r>
              <a:rPr lang="en-GB" dirty="0"/>
              <a:t> is an open source remote procedure call (RPC)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Message broker</a:t>
            </a:r>
          </a:p>
          <a:p>
            <a:pPr marL="0" indent="0">
              <a:buNone/>
            </a:pPr>
            <a:r>
              <a:rPr lang="en-US" dirty="0"/>
              <a:t>==&gt; AMQP or STOMP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Saga pattern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41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LACK </a:t>
            </a:r>
            <a:r>
              <a:rPr lang="en-US" dirty="0"/>
              <a:t>OF AGGREGATE </a:t>
            </a:r>
            <a:r>
              <a:rPr lang="en-US" dirty="0" smtClean="0"/>
              <a:t>HISTORY</a:t>
            </a:r>
          </a:p>
          <a:p>
            <a:pPr marL="342900" indent="-342900">
              <a:buAutoNum type="arabicPeriod"/>
            </a:pPr>
            <a:r>
              <a:rPr lang="en-GB" dirty="0"/>
              <a:t>IMPLEMENTING AUDIT LOGGING IS TEDIOUS AND ERROR PRONE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API composition pattern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87904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5867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API composer implements the query by retrieving data from the provider services and combining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/>
              <a:t>Event sourcing </a:t>
            </a:r>
            <a:r>
              <a:rPr lang="en-GB" dirty="0" smtClean="0"/>
              <a:t>pattern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409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CQRS</a:t>
            </a:r>
            <a:br>
              <a:rPr lang="en-US" dirty="0" smtClean="0"/>
            </a:br>
            <a:r>
              <a:rPr lang="en-US" sz="3600" dirty="0" smtClean="0"/>
              <a:t>Command </a:t>
            </a:r>
            <a:r>
              <a:rPr lang="en-US" sz="3600" dirty="0"/>
              <a:t>Query Responsibility </a:t>
            </a:r>
            <a:r>
              <a:rPr lang="en-US" sz="3600" dirty="0" smtClean="0"/>
              <a:t>Segregation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324600" cy="514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2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Documents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0" y="1600200"/>
            <a:ext cx="382772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6400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https://microservices.io/</a:t>
            </a:r>
          </a:p>
        </p:txBody>
      </p:sp>
    </p:spTree>
    <p:extLst>
      <p:ext uri="{BB962C8B-B14F-4D97-AF65-F5344CB8AC3E}">
        <p14:creationId xmlns:p14="http://schemas.microsoft.com/office/powerpoint/2010/main" val="2512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CQRS</a:t>
            </a:r>
            <a:br>
              <a:rPr lang="en-US" dirty="0" smtClean="0"/>
            </a:br>
            <a:r>
              <a:rPr lang="en-US" sz="3600" dirty="0"/>
              <a:t>Choosing a view </a:t>
            </a:r>
            <a:r>
              <a:rPr lang="en-US" sz="3600" dirty="0" err="1"/>
              <a:t>datastore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9064"/>
            <a:ext cx="8305800" cy="44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8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Link:</a:t>
            </a:r>
          </a:p>
          <a:p>
            <a:r>
              <a:rPr lang="en-US" dirty="0" smtClean="0"/>
              <a:t>Step by step </a:t>
            </a:r>
            <a:r>
              <a:rPr lang="en-US" smtClean="0"/>
              <a:t>to run: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Comment:</a:t>
            </a:r>
          </a:p>
          <a:p>
            <a:r>
              <a:rPr lang="en-US" dirty="0" smtClean="0"/>
              <a:t>Next action: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 smtClean="0"/>
              <a:t>Monolithic architecture</a:t>
            </a:r>
          </a:p>
          <a:p>
            <a:r>
              <a:rPr lang="en-US" b="1" dirty="0"/>
              <a:t>Monolithic </a:t>
            </a:r>
            <a:r>
              <a:rPr lang="en-US" b="1" dirty="0" smtClean="0"/>
              <a:t> Advantage and Disadvantage</a:t>
            </a:r>
          </a:p>
          <a:p>
            <a:r>
              <a:rPr lang="en-US" b="1" dirty="0" smtClean="0"/>
              <a:t>Microservice architecture</a:t>
            </a:r>
          </a:p>
          <a:p>
            <a:r>
              <a:rPr lang="en-US" b="1" dirty="0" smtClean="0"/>
              <a:t>Microservice </a:t>
            </a:r>
            <a:r>
              <a:rPr lang="en-US" b="1" dirty="0"/>
              <a:t>Advantage and </a:t>
            </a:r>
            <a:r>
              <a:rPr lang="en-US" b="1" dirty="0" smtClean="0"/>
              <a:t>Disadvantage</a:t>
            </a:r>
          </a:p>
          <a:p>
            <a:r>
              <a:rPr lang="en-US" b="1" dirty="0" smtClean="0"/>
              <a:t>Monolithic vs SOA vs Microservice architecture</a:t>
            </a:r>
            <a:endParaRPr lang="en-US" b="1" dirty="0"/>
          </a:p>
          <a:p>
            <a:r>
              <a:rPr lang="en-US" dirty="0" smtClean="0"/>
              <a:t>Data consistency issues and Solution</a:t>
            </a:r>
          </a:p>
          <a:p>
            <a:r>
              <a:rPr lang="en-US" dirty="0" smtClean="0"/>
              <a:t>Query join data issues</a:t>
            </a:r>
            <a:r>
              <a:rPr lang="en-US" dirty="0"/>
              <a:t> and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Example(Demo)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Monolithic 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Monolithic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Advantage </a:t>
            </a:r>
            <a:r>
              <a:rPr lang="en-US" dirty="0"/>
              <a:t>and Disadvantage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dirty="0"/>
              <a:t>Advantage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en-GB" dirty="0" smtClean="0"/>
              <a:t>Simple </a:t>
            </a:r>
            <a:r>
              <a:rPr lang="en-GB" dirty="0"/>
              <a:t>to develop</a:t>
            </a:r>
          </a:p>
          <a:p>
            <a:r>
              <a:rPr lang="en-GB" dirty="0" smtClean="0"/>
              <a:t>Easy </a:t>
            </a:r>
            <a:r>
              <a:rPr lang="en-GB" dirty="0"/>
              <a:t>to make changes to the </a:t>
            </a:r>
            <a:r>
              <a:rPr lang="en-GB" dirty="0" smtClean="0"/>
              <a:t>application.(Change </a:t>
            </a:r>
            <a:r>
              <a:rPr lang="en-GB" dirty="0"/>
              <a:t>code ==&gt; database ==&gt; Build ==&gt; </a:t>
            </a:r>
            <a:r>
              <a:rPr lang="en-GB" dirty="0" smtClean="0"/>
              <a:t>Deploy).</a:t>
            </a:r>
            <a:endParaRPr lang="en-GB" dirty="0"/>
          </a:p>
          <a:p>
            <a:r>
              <a:rPr lang="en-GB" dirty="0" smtClean="0"/>
              <a:t>Deploy </a:t>
            </a:r>
            <a:r>
              <a:rPr lang="en-GB" dirty="0"/>
              <a:t>easy ==&gt; just copy War file to server.</a:t>
            </a:r>
          </a:p>
          <a:p>
            <a:r>
              <a:rPr lang="en-GB" dirty="0" smtClean="0"/>
              <a:t>Easy </a:t>
            </a:r>
            <a:r>
              <a:rPr lang="en-GB" dirty="0"/>
              <a:t>to </a:t>
            </a:r>
            <a:r>
              <a:rPr lang="en-GB" dirty="0" smtClean="0"/>
              <a:t>scale(Vertical: CPU, RAM, DISK, Network).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dirty="0"/>
              <a:t>Disadvantage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Applications </a:t>
            </a:r>
            <a:r>
              <a:rPr lang="en-GB" dirty="0"/>
              <a:t>too large for any developer to fully </a:t>
            </a:r>
            <a:r>
              <a:rPr lang="en-GB" dirty="0" smtClean="0"/>
              <a:t>understand(fix bug and check affected).</a:t>
            </a:r>
            <a:endParaRPr lang="en-GB" dirty="0"/>
          </a:p>
          <a:p>
            <a:r>
              <a:rPr lang="en-GB" dirty="0" smtClean="0"/>
              <a:t>Development </a:t>
            </a:r>
            <a:r>
              <a:rPr lang="en-GB" dirty="0"/>
              <a:t>is slow ==&gt; component is coupling with other component</a:t>
            </a:r>
          </a:p>
          <a:p>
            <a:r>
              <a:rPr lang="en-GB" dirty="0" smtClean="0"/>
              <a:t>Deploy </a:t>
            </a:r>
            <a:r>
              <a:rPr lang="en-GB" dirty="0"/>
              <a:t>==&gt; Service is not </a:t>
            </a:r>
            <a:r>
              <a:rPr lang="en-GB" dirty="0" smtClean="0"/>
              <a:t>active(Conflict </a:t>
            </a:r>
            <a:r>
              <a:rPr lang="en-GB" dirty="0"/>
              <a:t>with agile ==&gt; delivery </a:t>
            </a:r>
            <a:r>
              <a:rPr lang="en-GB" dirty="0" smtClean="0"/>
              <a:t>continuous).</a:t>
            </a:r>
            <a:endParaRPr lang="en-GB" dirty="0"/>
          </a:p>
          <a:p>
            <a:r>
              <a:rPr lang="en-GB" dirty="0" smtClean="0"/>
              <a:t>Limited </a:t>
            </a:r>
            <a:r>
              <a:rPr lang="en-GB" dirty="0"/>
              <a:t>of </a:t>
            </a:r>
            <a:r>
              <a:rPr lang="en-GB" dirty="0" smtClean="0"/>
              <a:t>Scale(Horizontal).</a:t>
            </a:r>
            <a:endParaRPr lang="en-GB" dirty="0"/>
          </a:p>
          <a:p>
            <a:r>
              <a:rPr lang="en-GB" dirty="0" smtClean="0"/>
              <a:t>Difficult </a:t>
            </a:r>
            <a:r>
              <a:rPr lang="en-GB" dirty="0"/>
              <a:t>change to new technology |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Microservice </a:t>
            </a:r>
            <a:r>
              <a:rPr lang="en-US" dirty="0"/>
              <a:t>architecture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81502"/>
            <a:ext cx="6705600" cy="44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0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Microservice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Advantage </a:t>
            </a:r>
            <a:r>
              <a:rPr lang="en-US" dirty="0"/>
              <a:t>and Disadvantage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dirty="0"/>
              <a:t>Advantage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Change request: adapt with Scrum(Agile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Code: Independence language and technology</a:t>
            </a:r>
          </a:p>
          <a:p>
            <a:r>
              <a:rPr lang="en-US" dirty="0" smtClean="0"/>
              <a:t>Develop faster</a:t>
            </a:r>
          </a:p>
          <a:p>
            <a:r>
              <a:rPr lang="en-GB" dirty="0"/>
              <a:t>Services are independently deployed and </a:t>
            </a:r>
            <a:r>
              <a:rPr lang="en-GB" dirty="0" smtClean="0"/>
              <a:t>Scalable</a:t>
            </a:r>
          </a:p>
          <a:p>
            <a:r>
              <a:rPr lang="en-GB" dirty="0" smtClean="0"/>
              <a:t>Services </a:t>
            </a:r>
            <a:r>
              <a:rPr lang="en-GB" dirty="0"/>
              <a:t>are small and easily Maintained</a:t>
            </a:r>
            <a:r>
              <a:rPr lang="en-GB" dirty="0" smtClean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dirty="0" smtClean="0"/>
              <a:t>Disadvantage(Human)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GB" dirty="0"/>
              <a:t>Finding the right set of services is </a:t>
            </a:r>
            <a:r>
              <a:rPr lang="en-GB" dirty="0" smtClean="0"/>
              <a:t>challenging</a:t>
            </a:r>
          </a:p>
          <a:p>
            <a:r>
              <a:rPr lang="en-GB" dirty="0"/>
              <a:t>Distributed system ==&gt; Senior engineer to manage(huge set of skilled professionals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New architecture </a:t>
            </a:r>
            <a:r>
              <a:rPr lang="en-GB" dirty="0" smtClean="0">
                <a:sym typeface="Wingdings" panose="05000000000000000000" pitchFamily="2" charset="2"/>
              </a:rPr>
              <a:t> need developer learning to updated skills.</a:t>
            </a:r>
          </a:p>
          <a:p>
            <a:r>
              <a:rPr lang="en-US" dirty="0"/>
              <a:t>Error difficult to investigate</a:t>
            </a:r>
          </a:p>
        </p:txBody>
      </p:sp>
    </p:spTree>
    <p:extLst>
      <p:ext uri="{BB962C8B-B14F-4D97-AF65-F5344CB8AC3E}">
        <p14:creationId xmlns:p14="http://schemas.microsoft.com/office/powerpoint/2010/main" val="20876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Microservice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Disadvantage(Technical)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Network latency</a:t>
            </a:r>
          </a:p>
          <a:p>
            <a:r>
              <a:rPr lang="en-GB" dirty="0"/>
              <a:t>Reduced availability due to synchronous communication(If other service is unavailable ==&gt; service </a:t>
            </a:r>
            <a:r>
              <a:rPr lang="en-GB" dirty="0" err="1"/>
              <a:t>createOrder</a:t>
            </a:r>
            <a:r>
              <a:rPr lang="en-GB" dirty="0"/>
              <a:t> will can't be able to create.).</a:t>
            </a:r>
          </a:p>
          <a:p>
            <a:r>
              <a:rPr lang="en-GB" dirty="0"/>
              <a:t>Maintaining data consistency across services</a:t>
            </a:r>
            <a:r>
              <a:rPr lang="en-GB" dirty="0" smtClean="0"/>
              <a:t>.</a:t>
            </a:r>
          </a:p>
          <a:p>
            <a:r>
              <a:rPr lang="en-GB" dirty="0"/>
              <a:t>Obtaining a consistent view of the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 smtClean="0"/>
              <a:t>Backup network</a:t>
            </a:r>
          </a:p>
          <a:p>
            <a:r>
              <a:rPr lang="en-US" dirty="0" smtClean="0"/>
              <a:t>Asynchronous messaging(Message Queue).</a:t>
            </a:r>
          </a:p>
          <a:p>
            <a:r>
              <a:rPr lang="en-US" dirty="0"/>
              <a:t>Saga </a:t>
            </a:r>
            <a:r>
              <a:rPr lang="en-US" dirty="0" smtClean="0"/>
              <a:t>pattern</a:t>
            </a:r>
          </a:p>
          <a:p>
            <a:r>
              <a:rPr lang="en-US" dirty="0"/>
              <a:t>The </a:t>
            </a:r>
            <a:r>
              <a:rPr lang="en-US" dirty="0" smtClean="0"/>
              <a:t>CQRS(</a:t>
            </a:r>
            <a:r>
              <a:rPr lang="en-US" dirty="0"/>
              <a:t>Command Query Responsibility Segregation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3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3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713</Words>
  <Application>Microsoft Office PowerPoint</Application>
  <PresentationFormat>On-screen Show (4:3)</PresentationFormat>
  <Paragraphs>136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Agenda</vt:lpstr>
      <vt:lpstr>Documents</vt:lpstr>
      <vt:lpstr>Contents</vt:lpstr>
      <vt:lpstr>Monolithic architecture</vt:lpstr>
      <vt:lpstr>Monolithic   Advantage and Disadvantage</vt:lpstr>
      <vt:lpstr>Microservice architecture</vt:lpstr>
      <vt:lpstr>Microservice Advantage and Disadvantage</vt:lpstr>
      <vt:lpstr>Microservice  Disadvantage(Technical)</vt:lpstr>
      <vt:lpstr>PowerPoint Presentation</vt:lpstr>
      <vt:lpstr>Monolithic vs SOA vs Microservice architecture</vt:lpstr>
      <vt:lpstr>Data Consistency in Microservices Architecture</vt:lpstr>
      <vt:lpstr>Solution</vt:lpstr>
      <vt:lpstr>Query join data issues</vt:lpstr>
      <vt:lpstr>Solution</vt:lpstr>
      <vt:lpstr>IPC Inter-process communication</vt:lpstr>
      <vt:lpstr>Saga pattern</vt:lpstr>
      <vt:lpstr>API composition pattern</vt:lpstr>
      <vt:lpstr>Event sourcing pattern</vt:lpstr>
      <vt:lpstr>The CQRS Command Query Responsibility Segregation</vt:lpstr>
      <vt:lpstr>The CQRS Choosing a view datastore</vt:lpstr>
      <vt:lpstr>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Consistency in Microservices Architecture</dc:title>
  <dc:creator>Tuyen Nguyen Van</dc:creator>
  <cp:lastModifiedBy>Tuyen Nguyen Van</cp:lastModifiedBy>
  <cp:revision>113</cp:revision>
  <dcterms:created xsi:type="dcterms:W3CDTF">2020-12-14T07:26:35Z</dcterms:created>
  <dcterms:modified xsi:type="dcterms:W3CDTF">2020-12-25T11:53:51Z</dcterms:modified>
</cp:coreProperties>
</file>