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66" r:id="rId5"/>
    <p:sldId id="259" r:id="rId6"/>
    <p:sldId id="267" r:id="rId7"/>
    <p:sldId id="260" r:id="rId8"/>
    <p:sldId id="262" r:id="rId9"/>
    <p:sldId id="263" r:id="rId10"/>
    <p:sldId id="264" r:id="rId11"/>
    <p:sldId id="261"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2801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3083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1260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5601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71730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444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5590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6392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3404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3826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2428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40313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0678C-282F-EB64-49DA-73F8D5C9D912}"/>
              </a:ext>
            </a:extLst>
          </p:cNvPr>
          <p:cNvSpPr>
            <a:spLocks noGrp="1"/>
          </p:cNvSpPr>
          <p:nvPr>
            <p:ph type="ctrTitle"/>
          </p:nvPr>
        </p:nvSpPr>
        <p:spPr>
          <a:xfrm>
            <a:off x="703400" y="871758"/>
            <a:ext cx="5227171" cy="3871143"/>
          </a:xfrm>
        </p:spPr>
        <p:txBody>
          <a:bodyPr>
            <a:normAutofit/>
          </a:bodyPr>
          <a:lstStyle/>
          <a:p>
            <a:r>
              <a:rPr lang="en-US" dirty="0"/>
              <a:t>Role Based Access Control RAG</a:t>
            </a:r>
            <a:br>
              <a:rPr lang="en-US" dirty="0"/>
            </a:br>
            <a:r>
              <a:rPr lang="en-US" dirty="0"/>
              <a:t> </a:t>
            </a:r>
          </a:p>
        </p:txBody>
      </p:sp>
      <p:sp>
        <p:nvSpPr>
          <p:cNvPr id="3" name="Subtitle 2">
            <a:extLst>
              <a:ext uri="{FF2B5EF4-FFF2-40B4-BE49-F238E27FC236}">
                <a16:creationId xmlns:a16="http://schemas.microsoft.com/office/drawing/2014/main" id="{35728773-0C8E-1BB3-38A8-ACDC872A93D0}"/>
              </a:ext>
            </a:extLst>
          </p:cNvPr>
          <p:cNvSpPr>
            <a:spLocks noGrp="1"/>
          </p:cNvSpPr>
          <p:nvPr>
            <p:ph type="subTitle" idx="1"/>
          </p:nvPr>
        </p:nvSpPr>
        <p:spPr>
          <a:xfrm>
            <a:off x="721688" y="4785543"/>
            <a:ext cx="4857857" cy="1005657"/>
          </a:xfrm>
        </p:spPr>
        <p:txBody>
          <a:bodyPr>
            <a:normAutofit/>
          </a:bodyPr>
          <a:lstStyle/>
          <a:p>
            <a:r>
              <a:rPr lang="en-US" dirty="0"/>
              <a:t>By TOHFA SIDDIKA BARBHUIYA</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splash of colors on a white surface">
            <a:extLst>
              <a:ext uri="{FF2B5EF4-FFF2-40B4-BE49-F238E27FC236}">
                <a16:creationId xmlns:a16="http://schemas.microsoft.com/office/drawing/2014/main" id="{841F6162-2D80-AC73-CCBF-733520EDE690}"/>
              </a:ext>
            </a:extLst>
          </p:cNvPr>
          <p:cNvPicPr>
            <a:picLocks noChangeAspect="1"/>
          </p:cNvPicPr>
          <p:nvPr/>
        </p:nvPicPr>
        <p:blipFill>
          <a:blip r:embed="rId2"/>
          <a:srcRect r="37917"/>
          <a:stretch>
            <a:fillRect/>
          </a:stretch>
        </p:blipFill>
        <p:spPr>
          <a:xfrm>
            <a:off x="6515100" y="10"/>
            <a:ext cx="5676900" cy="6857990"/>
          </a:xfrm>
          <a:prstGeom prst="rect">
            <a:avLst/>
          </a:prstGeom>
        </p:spPr>
      </p:pic>
    </p:spTree>
    <p:extLst>
      <p:ext uri="{BB962C8B-B14F-4D97-AF65-F5344CB8AC3E}">
        <p14:creationId xmlns:p14="http://schemas.microsoft.com/office/powerpoint/2010/main" val="16633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4817-EC5C-89F4-93C2-4BF9CB10A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14EF3-392F-AB37-881B-8DC7448C1B6F}"/>
              </a:ext>
            </a:extLst>
          </p:cNvPr>
          <p:cNvSpPr>
            <a:spLocks noGrp="1"/>
          </p:cNvSpPr>
          <p:nvPr>
            <p:ph type="title"/>
          </p:nvPr>
        </p:nvSpPr>
        <p:spPr/>
        <p:txBody>
          <a:bodyPr/>
          <a:lstStyle/>
          <a:p>
            <a:r>
              <a:rPr lang="en-US" dirty="0"/>
              <a:t>TEST INPUTS &amp; OUTPUTS</a:t>
            </a:r>
          </a:p>
        </p:txBody>
      </p:sp>
      <p:pic>
        <p:nvPicPr>
          <p:cNvPr id="5" name="Picture 4" descr="A screenshot of a computer&#10;&#10;AI-generated content may be incorrect.">
            <a:extLst>
              <a:ext uri="{FF2B5EF4-FFF2-40B4-BE49-F238E27FC236}">
                <a16:creationId xmlns:a16="http://schemas.microsoft.com/office/drawing/2014/main" id="{3FF70F96-9F5A-CD60-0A54-B2839339F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956" y="2285557"/>
            <a:ext cx="8105409" cy="3658043"/>
          </a:xfrm>
          <a:prstGeom prst="rect">
            <a:avLst/>
          </a:prstGeom>
        </p:spPr>
      </p:pic>
      <p:sp>
        <p:nvSpPr>
          <p:cNvPr id="6" name="TextBox 5">
            <a:extLst>
              <a:ext uri="{FF2B5EF4-FFF2-40B4-BE49-F238E27FC236}">
                <a16:creationId xmlns:a16="http://schemas.microsoft.com/office/drawing/2014/main" id="{A6DF9FE2-3D69-DB1F-3FA5-15EF0EA5187D}"/>
              </a:ext>
            </a:extLst>
          </p:cNvPr>
          <p:cNvSpPr txBox="1"/>
          <p:nvPr/>
        </p:nvSpPr>
        <p:spPr>
          <a:xfrm>
            <a:off x="6472170" y="914400"/>
            <a:ext cx="5019195" cy="1200329"/>
          </a:xfrm>
          <a:prstGeom prst="rect">
            <a:avLst/>
          </a:prstGeom>
          <a:noFill/>
        </p:spPr>
        <p:txBody>
          <a:bodyPr wrap="square" rtlCol="0">
            <a:spAutoFit/>
          </a:bodyPr>
          <a:lstStyle/>
          <a:p>
            <a:pPr marL="342900" indent="-342900" algn="just">
              <a:buAutoNum type="arabicPeriod"/>
            </a:pPr>
            <a:r>
              <a:rPr lang="en-US" b="1" dirty="0"/>
              <a:t>Input:</a:t>
            </a:r>
          </a:p>
          <a:p>
            <a:pPr algn="just"/>
            <a:r>
              <a:rPr lang="en-US" dirty="0"/>
              <a:t>"email": </a:t>
            </a:r>
            <a:r>
              <a:rPr lang="en-US" dirty="0">
                <a:solidFill>
                  <a:schemeClr val="bg2">
                    <a:lumMod val="50000"/>
                  </a:schemeClr>
                </a:solidFill>
              </a:rPr>
              <a:t>"tohfasiddika22@gmail.com", </a:t>
            </a:r>
          </a:p>
          <a:p>
            <a:pPr algn="just"/>
            <a:r>
              <a:rPr lang="en-US" dirty="0"/>
              <a:t>"question":</a:t>
            </a:r>
            <a:r>
              <a:rPr lang="en-US" dirty="0">
                <a:solidFill>
                  <a:srgbClr val="0070C0"/>
                </a:solidFill>
              </a:rPr>
              <a:t> "What hygiene guidelines should canned salmon production follow?" </a:t>
            </a:r>
          </a:p>
        </p:txBody>
      </p:sp>
      <p:sp>
        <p:nvSpPr>
          <p:cNvPr id="7" name="TextBox 6">
            <a:extLst>
              <a:ext uri="{FF2B5EF4-FFF2-40B4-BE49-F238E27FC236}">
                <a16:creationId xmlns:a16="http://schemas.microsoft.com/office/drawing/2014/main" id="{2623BC08-DBE5-0D2F-E987-D6DD86941695}"/>
              </a:ext>
            </a:extLst>
          </p:cNvPr>
          <p:cNvSpPr txBox="1"/>
          <p:nvPr/>
        </p:nvSpPr>
        <p:spPr>
          <a:xfrm>
            <a:off x="800100" y="2114729"/>
            <a:ext cx="2323055" cy="3970318"/>
          </a:xfrm>
          <a:prstGeom prst="rect">
            <a:avLst/>
          </a:prstGeom>
          <a:noFill/>
        </p:spPr>
        <p:txBody>
          <a:bodyPr wrap="square" rtlCol="0">
            <a:spAutoFit/>
          </a:bodyPr>
          <a:lstStyle/>
          <a:p>
            <a:pPr algn="just"/>
            <a:r>
              <a:rPr lang="en-US" b="1" dirty="0">
                <a:latin typeface="Abadi" panose="020F0502020204030204" pitchFamily="34" charset="0"/>
              </a:rPr>
              <a:t>Verdict:</a:t>
            </a:r>
          </a:p>
          <a:p>
            <a:pPr algn="just"/>
            <a:endParaRPr lang="en-US" b="1" dirty="0">
              <a:latin typeface="Abadi" panose="020F0502020204030204" pitchFamily="34" charset="0"/>
            </a:endParaRPr>
          </a:p>
          <a:p>
            <a:r>
              <a:rPr lang="en-US" dirty="0">
                <a:solidFill>
                  <a:schemeClr val="bg2">
                    <a:lumMod val="50000"/>
                  </a:schemeClr>
                </a:solidFill>
                <a:latin typeface="Abadi" panose="020B0604020104020204" pitchFamily="34" charset="0"/>
              </a:rPr>
              <a:t>You can see that user_access.json does not have this email registered for any access. Since the user does not have any license, it does not allow the user to get any response and says “You have no access to any valid documents.”</a:t>
            </a:r>
          </a:p>
        </p:txBody>
      </p:sp>
    </p:spTree>
    <p:extLst>
      <p:ext uri="{BB962C8B-B14F-4D97-AF65-F5344CB8AC3E}">
        <p14:creationId xmlns:p14="http://schemas.microsoft.com/office/powerpoint/2010/main" val="363881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E1EF1-DFD0-B8A6-C176-B15991C761A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277DECF-7D03-52B9-8A1E-4514E722754F}"/>
              </a:ext>
            </a:extLst>
          </p:cNvPr>
          <p:cNvSpPr>
            <a:spLocks noGrp="1"/>
          </p:cNvSpPr>
          <p:nvPr>
            <p:ph idx="1"/>
          </p:nvPr>
        </p:nvSpPr>
        <p:spPr/>
        <p:txBody>
          <a:bodyPr/>
          <a:lstStyle/>
          <a:p>
            <a:pPr marL="0" indent="0">
              <a:buNone/>
            </a:pPr>
            <a:r>
              <a:rPr lang="en-US" dirty="0">
                <a:latin typeface="Abadi" panose="020B0604020104020204" pitchFamily="34" charset="0"/>
              </a:rPr>
              <a:t>The responses shows that access control is implemented for FastAPI as well as Copilot Studio based agent named Poly very efficiently and accurately adhering to the rules, citations, page numbers.</a:t>
            </a:r>
          </a:p>
          <a:p>
            <a:endParaRPr lang="en-US" dirty="0"/>
          </a:p>
        </p:txBody>
      </p:sp>
    </p:spTree>
    <p:extLst>
      <p:ext uri="{BB962C8B-B14F-4D97-AF65-F5344CB8AC3E}">
        <p14:creationId xmlns:p14="http://schemas.microsoft.com/office/powerpoint/2010/main" val="212739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95017-F2E5-F5D5-A402-EB28332FD146}"/>
              </a:ext>
            </a:extLst>
          </p:cNvPr>
          <p:cNvSpPr>
            <a:spLocks noGrp="1"/>
          </p:cNvSpPr>
          <p:nvPr>
            <p:ph type="title"/>
          </p:nvPr>
        </p:nvSpPr>
        <p:spPr>
          <a:xfrm>
            <a:off x="7830051" y="1743263"/>
            <a:ext cx="3975869" cy="2768609"/>
          </a:xfrm>
        </p:spPr>
        <p:txBody>
          <a:bodyPr vert="horz" lIns="91440" tIns="45720" rIns="91440" bIns="45720" rtlCol="0" anchor="b">
            <a:normAutofit/>
          </a:bodyPr>
          <a:lstStyle/>
          <a:p>
            <a:r>
              <a:rPr lang="en-US" sz="4600"/>
              <a:t>THANK YOU</a:t>
            </a:r>
          </a:p>
        </p:txBody>
      </p:sp>
      <p:pic>
        <p:nvPicPr>
          <p:cNvPr id="6" name="Graphic 5" descr="Smiling Face with No Fill">
            <a:extLst>
              <a:ext uri="{FF2B5EF4-FFF2-40B4-BE49-F238E27FC236}">
                <a16:creationId xmlns:a16="http://schemas.microsoft.com/office/drawing/2014/main" id="{3DA72E8A-D05B-3C94-DFD4-397174BA39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98314" y="802640"/>
            <a:ext cx="4986421" cy="4986421"/>
          </a:xfrm>
          <a:prstGeom prst="rect">
            <a:avLst/>
          </a:prstGeom>
        </p:spPr>
      </p:pic>
      <p:cxnSp>
        <p:nvCxnSpPr>
          <p:cNvPr id="26" name="Straight Connector 2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60299" y="4789617"/>
            <a:ext cx="1704841"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94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B66C-9629-BC77-CA7A-50ED93A4C761}"/>
              </a:ext>
            </a:extLst>
          </p:cNvPr>
          <p:cNvSpPr>
            <a:spLocks noGrp="1"/>
          </p:cNvSpPr>
          <p:nvPr>
            <p:ph type="title"/>
          </p:nvPr>
        </p:nvSpPr>
        <p:spPr/>
        <p:txBody>
          <a:bodyPr/>
          <a:lstStyle/>
          <a:p>
            <a:r>
              <a:rPr lang="en-US"/>
              <a:t>BUSINESS PROBLEM</a:t>
            </a:r>
            <a:endParaRPr lang="en-US" dirty="0"/>
          </a:p>
        </p:txBody>
      </p:sp>
      <p:sp>
        <p:nvSpPr>
          <p:cNvPr id="3" name="Content Placeholder 2">
            <a:extLst>
              <a:ext uri="{FF2B5EF4-FFF2-40B4-BE49-F238E27FC236}">
                <a16:creationId xmlns:a16="http://schemas.microsoft.com/office/drawing/2014/main" id="{34841005-616E-F54F-C239-0087D60F15B2}"/>
              </a:ext>
            </a:extLst>
          </p:cNvPr>
          <p:cNvSpPr>
            <a:spLocks noGrp="1"/>
          </p:cNvSpPr>
          <p:nvPr>
            <p:ph idx="1"/>
          </p:nvPr>
        </p:nvSpPr>
        <p:spPr/>
        <p:txBody>
          <a:bodyPr/>
          <a:lstStyle/>
          <a:p>
            <a:r>
              <a:rPr lang="en-US" dirty="0">
                <a:latin typeface="Abadi" panose="020B0604020104020204" pitchFamily="34" charset="0"/>
              </a:rPr>
              <a:t>Businesses store sensitive documents with user- or role-based access controls, but current AI assistants like Copilot can’t restrict responses based on those permissions. This poses a risk of unauthorized information exposure through AI-generated answers. There’s a clear need for a solution that ensures users receive responses only from files they’re permitted to access, enabling secure, compliant, and intelligent document-based assistance.</a:t>
            </a:r>
          </a:p>
        </p:txBody>
      </p:sp>
    </p:spTree>
    <p:extLst>
      <p:ext uri="{BB962C8B-B14F-4D97-AF65-F5344CB8AC3E}">
        <p14:creationId xmlns:p14="http://schemas.microsoft.com/office/powerpoint/2010/main" val="138425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A7C7-442A-A030-20DA-2010592937B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5E34EB48-FF32-ADF5-3DB8-17E2FC56A852}"/>
              </a:ext>
            </a:extLst>
          </p:cNvPr>
          <p:cNvSpPr>
            <a:spLocks noGrp="1"/>
          </p:cNvSpPr>
          <p:nvPr>
            <p:ph idx="1"/>
          </p:nvPr>
        </p:nvSpPr>
        <p:spPr/>
        <p:txBody>
          <a:bodyPr/>
          <a:lstStyle/>
          <a:p>
            <a:r>
              <a:rPr lang="en-US" dirty="0">
                <a:latin typeface="Abadi" panose="020B0604020104020204" pitchFamily="34" charset="0"/>
              </a:rPr>
              <a:t>The goal is to build an AI assistant that responds to user queries using only the documents they are authorized to access ensuring secure, permission-aware, and contextually accurate answers without exposing restricted information.</a:t>
            </a:r>
          </a:p>
        </p:txBody>
      </p:sp>
    </p:spTree>
    <p:extLst>
      <p:ext uri="{BB962C8B-B14F-4D97-AF65-F5344CB8AC3E}">
        <p14:creationId xmlns:p14="http://schemas.microsoft.com/office/powerpoint/2010/main" val="16124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87573-95A7-935A-03C4-6A7BDFE4D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E81BC3-821F-87D7-8298-9D6C911DBA56}"/>
              </a:ext>
            </a:extLst>
          </p:cNvPr>
          <p:cNvSpPr>
            <a:spLocks noGrp="1"/>
          </p:cNvSpPr>
          <p:nvPr>
            <p:ph type="title"/>
          </p:nvPr>
        </p:nvSpPr>
        <p:spPr/>
        <p:txBody>
          <a:bodyPr/>
          <a:lstStyle/>
          <a:p>
            <a:r>
              <a:rPr lang="en-US" dirty="0"/>
              <a:t>SOLUTION </a:t>
            </a:r>
          </a:p>
        </p:txBody>
      </p:sp>
      <p:sp>
        <p:nvSpPr>
          <p:cNvPr id="8" name="Rectangle 3">
            <a:extLst>
              <a:ext uri="{FF2B5EF4-FFF2-40B4-BE49-F238E27FC236}">
                <a16:creationId xmlns:a16="http://schemas.microsoft.com/office/drawing/2014/main" id="{5D1D5A9A-8A8F-F650-4ADA-A446AF3318E1}"/>
              </a:ext>
            </a:extLst>
          </p:cNvPr>
          <p:cNvSpPr>
            <a:spLocks noGrp="1" noChangeArrowheads="1"/>
          </p:cNvSpPr>
          <p:nvPr>
            <p:ph idx="1"/>
          </p:nvPr>
        </p:nvSpPr>
        <p:spPr bwMode="auto">
          <a:xfrm>
            <a:off x="700635" y="1630314"/>
            <a:ext cx="93272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badi" panose="020B0604020104020204" pitchFamily="34" charset="0"/>
              </a:rPr>
              <a:t>Built Poly – AI Assistant</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badi" panose="020B0604020104020204" pitchFamily="34" charset="0"/>
              </a:rPr>
              <a:t>Integrated FastAPI backend with LangChain RAG pipeline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badi" panose="020B0604020104020204" pitchFamily="34" charset="0"/>
              </a:rPr>
              <a:t>Used PyPDFLoader to load documents and FAISS for vector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badi" panose="020B0604020104020204" pitchFamily="34" charset="0"/>
              </a:rPr>
              <a:t>Implemented user-based access control to filter documents per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badi" panose="020B0604020104020204" pitchFamily="34" charset="0"/>
              </a:rPr>
              <a:t>Embedded content using Ollama Embeddings with a local LLM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badi" panose="020B0604020104020204" pitchFamily="34" charset="0"/>
              </a:rPr>
              <a:t>Exposed as a secure endpoint and connected it to Microsoft Copilot Studio via HTTP API</a:t>
            </a:r>
          </a:p>
        </p:txBody>
      </p:sp>
    </p:spTree>
    <p:extLst>
      <p:ext uri="{BB962C8B-B14F-4D97-AF65-F5344CB8AC3E}">
        <p14:creationId xmlns:p14="http://schemas.microsoft.com/office/powerpoint/2010/main" val="198418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4001F-0F4E-82FA-623D-6FC76450EAEB}"/>
              </a:ext>
            </a:extLst>
          </p:cNvPr>
          <p:cNvSpPr>
            <a:spLocks noGrp="1"/>
          </p:cNvSpPr>
          <p:nvPr>
            <p:ph type="title"/>
          </p:nvPr>
        </p:nvSpPr>
        <p:spPr/>
        <p:txBody>
          <a:bodyPr/>
          <a:lstStyle/>
          <a:p>
            <a:r>
              <a:rPr lang="en-US"/>
              <a:t>SOLUTION</a:t>
            </a:r>
            <a:endParaRPr lang="en-US" dirty="0"/>
          </a:p>
        </p:txBody>
      </p:sp>
      <p:pic>
        <p:nvPicPr>
          <p:cNvPr id="5" name="Picture 4" descr="A diagram of a software system&#10;&#10;AI-generated content may be incorrect.">
            <a:extLst>
              <a:ext uri="{FF2B5EF4-FFF2-40B4-BE49-F238E27FC236}">
                <a16:creationId xmlns:a16="http://schemas.microsoft.com/office/drawing/2014/main" id="{016C3F07-0162-4B99-EECA-C914924C8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510" y="763827"/>
            <a:ext cx="4888603" cy="5330345"/>
          </a:xfrm>
          <a:prstGeom prst="rect">
            <a:avLst/>
          </a:prstGeom>
        </p:spPr>
      </p:pic>
      <p:pic>
        <p:nvPicPr>
          <p:cNvPr id="7" name="Picture 6" descr="3D face graphic">
            <a:extLst>
              <a:ext uri="{FF2B5EF4-FFF2-40B4-BE49-F238E27FC236}">
                <a16:creationId xmlns:a16="http://schemas.microsoft.com/office/drawing/2014/main" id="{B3249E1E-5B1F-C74C-6E13-A5F74D953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0" y="2221992"/>
            <a:ext cx="4310742" cy="2873828"/>
          </a:xfrm>
          <a:prstGeom prst="rect">
            <a:avLst/>
          </a:prstGeom>
        </p:spPr>
      </p:pic>
    </p:spTree>
    <p:extLst>
      <p:ext uri="{BB962C8B-B14F-4D97-AF65-F5344CB8AC3E}">
        <p14:creationId xmlns:p14="http://schemas.microsoft.com/office/powerpoint/2010/main" val="113543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colorful cloud&#10;&#10;AI-generated content may be incorrect.">
            <a:extLst>
              <a:ext uri="{FF2B5EF4-FFF2-40B4-BE49-F238E27FC236}">
                <a16:creationId xmlns:a16="http://schemas.microsoft.com/office/drawing/2014/main" id="{4ECE756A-0F6B-D30A-70FA-165D8F3E864F}"/>
              </a:ext>
            </a:extLst>
          </p:cNvPr>
          <p:cNvPicPr>
            <a:picLocks noChangeAspect="1"/>
          </p:cNvPicPr>
          <p:nvPr/>
        </p:nvPicPr>
        <p:blipFill>
          <a:blip r:embed="rId2"/>
          <a:srcRect t="15996" b="27754"/>
          <a:stretch>
            <a:fillRect/>
          </a:stretch>
        </p:blipFill>
        <p:spPr>
          <a:xfrm>
            <a:off x="20" y="10"/>
            <a:ext cx="12191979" cy="6857990"/>
          </a:xfrm>
          <a:prstGeom prst="rect">
            <a:avLst/>
          </a:prstGeom>
        </p:spPr>
      </p:pic>
      <p:sp>
        <p:nvSpPr>
          <p:cNvPr id="27" name="Rectangle 26">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048E69-F0A5-9493-4576-7D3135B23FFE}"/>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400">
                <a:solidFill>
                  <a:srgbClr val="FFFFFF"/>
                </a:solidFill>
              </a:rPr>
              <a:t>QUICK SHOWCASE</a:t>
            </a:r>
          </a:p>
        </p:txBody>
      </p:sp>
      <p:cxnSp>
        <p:nvCxnSpPr>
          <p:cNvPr id="35"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0262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ABEC-1A54-9789-D858-6BB483CD0C92}"/>
              </a:ext>
            </a:extLst>
          </p:cNvPr>
          <p:cNvSpPr>
            <a:spLocks noGrp="1"/>
          </p:cNvSpPr>
          <p:nvPr>
            <p:ph type="title"/>
          </p:nvPr>
        </p:nvSpPr>
        <p:spPr/>
        <p:txBody>
          <a:bodyPr/>
          <a:lstStyle/>
          <a:p>
            <a:r>
              <a:rPr lang="en-US" dirty="0"/>
              <a:t>TEST INPUTS &amp; OUTPUTS</a:t>
            </a:r>
          </a:p>
        </p:txBody>
      </p:sp>
      <p:pic>
        <p:nvPicPr>
          <p:cNvPr id="5" name="Picture 4" descr="A black screen with text&#10;&#10;AI-generated content may be incorrect.">
            <a:extLst>
              <a:ext uri="{FF2B5EF4-FFF2-40B4-BE49-F238E27FC236}">
                <a16:creationId xmlns:a16="http://schemas.microsoft.com/office/drawing/2014/main" id="{8E5039C7-8C66-B557-0B0F-723F05679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693" y="2860649"/>
            <a:ext cx="9259102" cy="1699407"/>
          </a:xfrm>
          <a:prstGeom prst="rect">
            <a:avLst/>
          </a:prstGeom>
        </p:spPr>
      </p:pic>
      <p:sp>
        <p:nvSpPr>
          <p:cNvPr id="6" name="TextBox 5">
            <a:extLst>
              <a:ext uri="{FF2B5EF4-FFF2-40B4-BE49-F238E27FC236}">
                <a16:creationId xmlns:a16="http://schemas.microsoft.com/office/drawing/2014/main" id="{725513EA-FCA3-7B60-67BB-D6D18FC11988}"/>
              </a:ext>
            </a:extLst>
          </p:cNvPr>
          <p:cNvSpPr txBox="1"/>
          <p:nvPr/>
        </p:nvSpPr>
        <p:spPr>
          <a:xfrm>
            <a:off x="783771" y="2085686"/>
            <a:ext cx="4572000" cy="369332"/>
          </a:xfrm>
          <a:prstGeom prst="rect">
            <a:avLst/>
          </a:prstGeom>
          <a:noFill/>
        </p:spPr>
        <p:txBody>
          <a:bodyPr wrap="square" rtlCol="0">
            <a:spAutoFit/>
          </a:bodyPr>
          <a:lstStyle/>
          <a:p>
            <a:r>
              <a:rPr lang="en-US" dirty="0">
                <a:latin typeface="Abadi" panose="020B0604020104020204" pitchFamily="34" charset="0"/>
              </a:rPr>
              <a:t>Licence: user_access.json</a:t>
            </a:r>
          </a:p>
        </p:txBody>
      </p:sp>
    </p:spTree>
    <p:extLst>
      <p:ext uri="{BB962C8B-B14F-4D97-AF65-F5344CB8AC3E}">
        <p14:creationId xmlns:p14="http://schemas.microsoft.com/office/powerpoint/2010/main" val="266508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70B40-CAD4-5E16-5C4D-E0DC96A9F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6E76B8-E635-414D-5376-FA6CDE384CB3}"/>
              </a:ext>
            </a:extLst>
          </p:cNvPr>
          <p:cNvSpPr>
            <a:spLocks noGrp="1"/>
          </p:cNvSpPr>
          <p:nvPr>
            <p:ph type="title"/>
          </p:nvPr>
        </p:nvSpPr>
        <p:spPr/>
        <p:txBody>
          <a:bodyPr/>
          <a:lstStyle/>
          <a:p>
            <a:r>
              <a:rPr lang="en-US" dirty="0"/>
              <a:t>TEST INPUTS &amp; OUTPUTS</a:t>
            </a:r>
          </a:p>
        </p:txBody>
      </p:sp>
      <p:pic>
        <p:nvPicPr>
          <p:cNvPr id="5" name="Picture 4" descr="A screenshot of a computer&#10;&#10;AI-generated content may be incorrect.">
            <a:extLst>
              <a:ext uri="{FF2B5EF4-FFF2-40B4-BE49-F238E27FC236}">
                <a16:creationId xmlns:a16="http://schemas.microsoft.com/office/drawing/2014/main" id="{51813842-BF0E-0CCE-B317-0C162EADC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115" y="2114729"/>
            <a:ext cx="8363295" cy="4030820"/>
          </a:xfrm>
          <a:prstGeom prst="rect">
            <a:avLst/>
          </a:prstGeom>
        </p:spPr>
      </p:pic>
      <p:sp>
        <p:nvSpPr>
          <p:cNvPr id="6" name="TextBox 5">
            <a:extLst>
              <a:ext uri="{FF2B5EF4-FFF2-40B4-BE49-F238E27FC236}">
                <a16:creationId xmlns:a16="http://schemas.microsoft.com/office/drawing/2014/main" id="{ACF1C617-2840-C968-D576-001FFDBCDF5C}"/>
              </a:ext>
            </a:extLst>
          </p:cNvPr>
          <p:cNvSpPr txBox="1"/>
          <p:nvPr/>
        </p:nvSpPr>
        <p:spPr>
          <a:xfrm>
            <a:off x="6472170" y="914400"/>
            <a:ext cx="5019195" cy="1200329"/>
          </a:xfrm>
          <a:prstGeom prst="rect">
            <a:avLst/>
          </a:prstGeom>
          <a:noFill/>
        </p:spPr>
        <p:txBody>
          <a:bodyPr wrap="square" rtlCol="0">
            <a:spAutoFit/>
          </a:bodyPr>
          <a:lstStyle/>
          <a:p>
            <a:pPr marL="342900" indent="-342900" algn="just">
              <a:buAutoNum type="arabicPeriod"/>
            </a:pPr>
            <a:r>
              <a:rPr lang="en-US" b="1" dirty="0">
                <a:latin typeface="Abadi" panose="020B0604020104020204" pitchFamily="34" charset="0"/>
              </a:rPr>
              <a:t>Input:</a:t>
            </a:r>
          </a:p>
          <a:p>
            <a:pPr algn="just"/>
            <a:r>
              <a:rPr lang="en-US" dirty="0">
                <a:latin typeface="Abadi" panose="020B0604020104020204" pitchFamily="34" charset="0"/>
              </a:rPr>
              <a:t>"email": </a:t>
            </a:r>
            <a:r>
              <a:rPr lang="en-US" dirty="0">
                <a:solidFill>
                  <a:schemeClr val="accent6">
                    <a:lumMod val="75000"/>
                  </a:schemeClr>
                </a:solidFill>
                <a:latin typeface="Abadi" panose="020B0604020104020204" pitchFamily="34" charset="0"/>
              </a:rPr>
              <a:t>"tohfa@clearai.com.au", </a:t>
            </a:r>
          </a:p>
          <a:p>
            <a:pPr algn="just"/>
            <a:r>
              <a:rPr lang="en-US" dirty="0">
                <a:latin typeface="Abadi" panose="020B0604020104020204" pitchFamily="34" charset="0"/>
              </a:rPr>
              <a:t>"question":</a:t>
            </a:r>
            <a:r>
              <a:rPr lang="en-US" dirty="0">
                <a:solidFill>
                  <a:srgbClr val="0070C0"/>
                </a:solidFill>
                <a:latin typeface="Abadi" panose="020B0604020104020204" pitchFamily="34" charset="0"/>
              </a:rPr>
              <a:t> "What hygiene guidelines should canned salmon production follow?" </a:t>
            </a:r>
          </a:p>
        </p:txBody>
      </p:sp>
      <p:sp>
        <p:nvSpPr>
          <p:cNvPr id="7" name="TextBox 6">
            <a:extLst>
              <a:ext uri="{FF2B5EF4-FFF2-40B4-BE49-F238E27FC236}">
                <a16:creationId xmlns:a16="http://schemas.microsoft.com/office/drawing/2014/main" id="{7A2FC2E9-D328-58C6-9100-622FDE9D9563}"/>
              </a:ext>
            </a:extLst>
          </p:cNvPr>
          <p:cNvSpPr txBox="1"/>
          <p:nvPr/>
        </p:nvSpPr>
        <p:spPr>
          <a:xfrm>
            <a:off x="800100" y="1997839"/>
            <a:ext cx="2323055" cy="2862322"/>
          </a:xfrm>
          <a:prstGeom prst="rect">
            <a:avLst/>
          </a:prstGeom>
          <a:noFill/>
        </p:spPr>
        <p:txBody>
          <a:bodyPr wrap="square" rtlCol="0">
            <a:spAutoFit/>
          </a:bodyPr>
          <a:lstStyle/>
          <a:p>
            <a:pPr algn="just"/>
            <a:r>
              <a:rPr lang="en-US" b="1" dirty="0">
                <a:latin typeface="Abadi" panose="020F0502020204030204" pitchFamily="34" charset="0"/>
              </a:rPr>
              <a:t>Verdict:</a:t>
            </a:r>
          </a:p>
          <a:p>
            <a:pPr algn="just"/>
            <a:endParaRPr lang="en-US" b="1" dirty="0">
              <a:latin typeface="Abadi" panose="020F0502020204030204" pitchFamily="34" charset="0"/>
            </a:endParaRPr>
          </a:p>
          <a:p>
            <a:r>
              <a:rPr lang="en-US" dirty="0">
                <a:solidFill>
                  <a:schemeClr val="accent6">
                    <a:lumMod val="75000"/>
                  </a:schemeClr>
                </a:solidFill>
                <a:latin typeface="Abadi" panose="020F0502020204030204" pitchFamily="34" charset="0"/>
              </a:rPr>
              <a:t>User has access to the relevant files as shown in the user_access.json, therefore response is shown with standards, citations and page number. </a:t>
            </a:r>
          </a:p>
        </p:txBody>
      </p:sp>
    </p:spTree>
    <p:extLst>
      <p:ext uri="{BB962C8B-B14F-4D97-AF65-F5344CB8AC3E}">
        <p14:creationId xmlns:p14="http://schemas.microsoft.com/office/powerpoint/2010/main" val="38592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0C90B-363A-8F2D-0F33-C2609842A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9634C-3ADE-9410-F03F-8D995008104B}"/>
              </a:ext>
            </a:extLst>
          </p:cNvPr>
          <p:cNvSpPr>
            <a:spLocks noGrp="1"/>
          </p:cNvSpPr>
          <p:nvPr>
            <p:ph type="title"/>
          </p:nvPr>
        </p:nvSpPr>
        <p:spPr/>
        <p:txBody>
          <a:bodyPr/>
          <a:lstStyle/>
          <a:p>
            <a:r>
              <a:rPr lang="en-US" dirty="0"/>
              <a:t>TEST INPUTS &amp; OUTPUTS</a:t>
            </a:r>
          </a:p>
        </p:txBody>
      </p:sp>
      <p:pic>
        <p:nvPicPr>
          <p:cNvPr id="5" name="Picture 4" descr="A screenshot of a computer&#10;&#10;AI-generated content may be incorrect.">
            <a:extLst>
              <a:ext uri="{FF2B5EF4-FFF2-40B4-BE49-F238E27FC236}">
                <a16:creationId xmlns:a16="http://schemas.microsoft.com/office/drawing/2014/main" id="{52440A65-0A6A-AD44-75E9-7CD8EF3F6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515" y="2221992"/>
            <a:ext cx="7683266" cy="3890108"/>
          </a:xfrm>
          <a:prstGeom prst="rect">
            <a:avLst/>
          </a:prstGeom>
        </p:spPr>
      </p:pic>
      <p:sp>
        <p:nvSpPr>
          <p:cNvPr id="6" name="TextBox 5">
            <a:extLst>
              <a:ext uri="{FF2B5EF4-FFF2-40B4-BE49-F238E27FC236}">
                <a16:creationId xmlns:a16="http://schemas.microsoft.com/office/drawing/2014/main" id="{66E0B59E-D272-9455-5A77-BA69F207DADF}"/>
              </a:ext>
            </a:extLst>
          </p:cNvPr>
          <p:cNvSpPr txBox="1"/>
          <p:nvPr/>
        </p:nvSpPr>
        <p:spPr>
          <a:xfrm>
            <a:off x="6472170" y="914400"/>
            <a:ext cx="5019195" cy="1200329"/>
          </a:xfrm>
          <a:prstGeom prst="rect">
            <a:avLst/>
          </a:prstGeom>
          <a:noFill/>
        </p:spPr>
        <p:txBody>
          <a:bodyPr wrap="square" rtlCol="0">
            <a:spAutoFit/>
          </a:bodyPr>
          <a:lstStyle/>
          <a:p>
            <a:pPr marL="342900" indent="-342900" algn="just">
              <a:buAutoNum type="arabicPeriod"/>
            </a:pPr>
            <a:r>
              <a:rPr lang="en-US" b="1" dirty="0"/>
              <a:t>Input:</a:t>
            </a:r>
          </a:p>
          <a:p>
            <a:pPr algn="just"/>
            <a:r>
              <a:rPr lang="en-US" dirty="0"/>
              <a:t>"email": </a:t>
            </a:r>
            <a:r>
              <a:rPr lang="en-US" dirty="0">
                <a:solidFill>
                  <a:schemeClr val="accent5">
                    <a:lumMod val="75000"/>
                  </a:schemeClr>
                </a:solidFill>
              </a:rPr>
              <a:t>"test1@clearai.com.au", </a:t>
            </a:r>
          </a:p>
          <a:p>
            <a:pPr algn="just"/>
            <a:r>
              <a:rPr lang="en-US" dirty="0"/>
              <a:t>"question":</a:t>
            </a:r>
            <a:r>
              <a:rPr lang="en-US" dirty="0">
                <a:solidFill>
                  <a:srgbClr val="0070C0"/>
                </a:solidFill>
              </a:rPr>
              <a:t> "What hygiene guidelines should canned salmon production follow?" </a:t>
            </a:r>
          </a:p>
        </p:txBody>
      </p:sp>
      <p:sp>
        <p:nvSpPr>
          <p:cNvPr id="7" name="TextBox 6">
            <a:extLst>
              <a:ext uri="{FF2B5EF4-FFF2-40B4-BE49-F238E27FC236}">
                <a16:creationId xmlns:a16="http://schemas.microsoft.com/office/drawing/2014/main" id="{73275A26-4D92-BBC7-C9ED-5D86236C2938}"/>
              </a:ext>
            </a:extLst>
          </p:cNvPr>
          <p:cNvSpPr txBox="1"/>
          <p:nvPr/>
        </p:nvSpPr>
        <p:spPr>
          <a:xfrm>
            <a:off x="800100" y="2114729"/>
            <a:ext cx="2323055" cy="3139321"/>
          </a:xfrm>
          <a:prstGeom prst="rect">
            <a:avLst/>
          </a:prstGeom>
          <a:noFill/>
        </p:spPr>
        <p:txBody>
          <a:bodyPr wrap="square" rtlCol="0">
            <a:spAutoFit/>
          </a:bodyPr>
          <a:lstStyle/>
          <a:p>
            <a:pPr algn="just"/>
            <a:r>
              <a:rPr lang="en-US" b="1" dirty="0">
                <a:latin typeface="Abadi" panose="020F0502020204030204" pitchFamily="34" charset="0"/>
              </a:rPr>
              <a:t>Verdict:</a:t>
            </a:r>
          </a:p>
          <a:p>
            <a:pPr algn="just"/>
            <a:endParaRPr lang="en-US" b="1" dirty="0">
              <a:latin typeface="Abadi" panose="020F0502020204030204" pitchFamily="34" charset="0"/>
            </a:endParaRPr>
          </a:p>
          <a:p>
            <a:r>
              <a:rPr lang="en-US" dirty="0">
                <a:solidFill>
                  <a:schemeClr val="accent5">
                    <a:lumMod val="75000"/>
                  </a:schemeClr>
                </a:solidFill>
                <a:latin typeface="Abadi" panose="020B0604020104020204" pitchFamily="34" charset="0"/>
              </a:rPr>
              <a:t>Since user test1@clearai.com.au does not have access to the relevant document, it shows response as “Sorry, no relevant content found in your allowed files”</a:t>
            </a:r>
          </a:p>
        </p:txBody>
      </p:sp>
    </p:spTree>
    <p:extLst>
      <p:ext uri="{BB962C8B-B14F-4D97-AF65-F5344CB8AC3E}">
        <p14:creationId xmlns:p14="http://schemas.microsoft.com/office/powerpoint/2010/main" val="199305315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TM04033919[[fn=Circuit]]</Template>
  <TotalTime>48</TotalTime>
  <Words>433</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Abadi</vt:lpstr>
      <vt:lpstr>Arial</vt:lpstr>
      <vt:lpstr>Calisto MT</vt:lpstr>
      <vt:lpstr>Univers Condensed</vt:lpstr>
      <vt:lpstr>ChronicleVTI</vt:lpstr>
      <vt:lpstr>Role Based Access Control RAG  </vt:lpstr>
      <vt:lpstr>BUSINESS PROBLEM</vt:lpstr>
      <vt:lpstr>GOAL</vt:lpstr>
      <vt:lpstr>SOLUTION </vt:lpstr>
      <vt:lpstr>SOLUTION</vt:lpstr>
      <vt:lpstr>QUICK SHOWCASE</vt:lpstr>
      <vt:lpstr>TEST INPUTS &amp; OUTPUTS</vt:lpstr>
      <vt:lpstr>TEST INPUTS &amp; OUTPUTS</vt:lpstr>
      <vt:lpstr>TEST INPUTS &amp; OUTPUTS</vt:lpstr>
      <vt:lpstr>TEST INPUTS &amp; OUTPUTS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Tohfa Siddika Barbhuiya</dc:creator>
  <cp:lastModifiedBy>Tohfa Siddika Barbhuiya</cp:lastModifiedBy>
  <cp:revision>8</cp:revision>
  <dcterms:created xsi:type="dcterms:W3CDTF">2025-07-04T02:13:03Z</dcterms:created>
  <dcterms:modified xsi:type="dcterms:W3CDTF">2025-07-04T03:01:41Z</dcterms:modified>
</cp:coreProperties>
</file>