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5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27D2-E6FC-446B-8584-F49E273A5C8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DDD6-AFBB-CB6A-4A47-ABADD8609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 Design</a:t>
            </a:r>
          </a:p>
        </p:txBody>
      </p:sp>
    </p:spTree>
    <p:extLst>
      <p:ext uri="{BB962C8B-B14F-4D97-AF65-F5344CB8AC3E}">
        <p14:creationId xmlns:p14="http://schemas.microsoft.com/office/powerpoint/2010/main" val="42013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D502AC-C539-6C84-CD6B-140DFB213F65}"/>
              </a:ext>
            </a:extLst>
          </p:cNvPr>
          <p:cNvGrpSpPr/>
          <p:nvPr/>
        </p:nvGrpSpPr>
        <p:grpSpPr>
          <a:xfrm>
            <a:off x="589280" y="150126"/>
            <a:ext cx="8152384" cy="2154040"/>
            <a:chOff x="589280" y="589160"/>
            <a:chExt cx="8152384" cy="21540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8AA35-B062-BBA6-77DD-4DB441BF1A89}"/>
                </a:ext>
              </a:extLst>
            </p:cNvPr>
            <p:cNvGrpSpPr/>
            <p:nvPr/>
          </p:nvGrpSpPr>
          <p:grpSpPr>
            <a:xfrm>
              <a:off x="589280" y="963168"/>
              <a:ext cx="3397504" cy="1299308"/>
              <a:chOff x="1174496" y="731520"/>
              <a:chExt cx="3397504" cy="1475232"/>
            </a:xfrm>
          </p:grpSpPr>
          <p:sp>
            <p:nvSpPr>
              <p:cNvPr id="2" name="Flowchart: Alternate Process 1">
                <a:extLst>
                  <a:ext uri="{FF2B5EF4-FFF2-40B4-BE49-F238E27FC236}">
                    <a16:creationId xmlns:a16="http://schemas.microsoft.com/office/drawing/2014/main" id="{927EF9C3-C566-4979-2D73-F3057478A67C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475232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AB0E7-17CC-930B-0B66-595465D942A0}"/>
                  </a:ext>
                </a:extLst>
              </p:cNvPr>
              <p:cNvSpPr txBox="1"/>
              <p:nvPr/>
            </p:nvSpPr>
            <p:spPr>
              <a:xfrm>
                <a:off x="1174496" y="892055"/>
                <a:ext cx="33975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rPr>
                  <a:t>Base element: V, Mo, Ti, Nb, Ta, and Al. Other Elements: Zr, Cr, W, Hf, and Co.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2ABDD-83E0-AA4F-EE3D-93A85B47B4BB}"/>
                </a:ext>
              </a:extLst>
            </p:cNvPr>
            <p:cNvSpPr txBox="1"/>
            <p:nvPr/>
          </p:nvSpPr>
          <p:spPr>
            <a:xfrm>
              <a:off x="4255008" y="963168"/>
              <a:ext cx="448665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/>
                <a:t>Base elements are the primary elements to construct the HEA. Other elements are combined with base elements for diverse alloy compositions.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9B21F-D3DF-0602-D220-05A3BBE506F1}"/>
                </a:ext>
              </a:extLst>
            </p:cNvPr>
            <p:cNvSpPr txBox="1"/>
            <p:nvPr/>
          </p:nvSpPr>
          <p:spPr>
            <a:xfrm>
              <a:off x="1287272" y="589160"/>
              <a:ext cx="2001520" cy="37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definition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C8B37FA-04BD-E559-D478-40DFF5B4DE8A}"/>
                </a:ext>
              </a:extLst>
            </p:cNvPr>
            <p:cNvSpPr/>
            <p:nvPr/>
          </p:nvSpPr>
          <p:spPr>
            <a:xfrm>
              <a:off x="2038350" y="2262476"/>
              <a:ext cx="390525" cy="480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713149-AFB7-6964-8BCD-6BC23C89533C}"/>
              </a:ext>
            </a:extLst>
          </p:cNvPr>
          <p:cNvGrpSpPr/>
          <p:nvPr/>
        </p:nvGrpSpPr>
        <p:grpSpPr>
          <a:xfrm>
            <a:off x="589280" y="2304166"/>
            <a:ext cx="8152384" cy="2154040"/>
            <a:chOff x="589280" y="589160"/>
            <a:chExt cx="8152384" cy="21540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5DF491-23D8-25DA-87D7-EBD4EA0AC858}"/>
                </a:ext>
              </a:extLst>
            </p:cNvPr>
            <p:cNvGrpSpPr/>
            <p:nvPr/>
          </p:nvGrpSpPr>
          <p:grpSpPr>
            <a:xfrm>
              <a:off x="589280" y="963168"/>
              <a:ext cx="3397504" cy="1299308"/>
              <a:chOff x="1174496" y="731520"/>
              <a:chExt cx="3397504" cy="1475232"/>
            </a:xfrm>
          </p:grpSpPr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D2164F08-A544-1634-03C2-E61955A67DD7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475232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028097-FDDB-3FC1-194A-67D811107940}"/>
                  </a:ext>
                </a:extLst>
              </p:cNvPr>
              <p:cNvSpPr txBox="1"/>
              <p:nvPr/>
            </p:nvSpPr>
            <p:spPr>
              <a:xfrm>
                <a:off x="1174496" y="978371"/>
                <a:ext cx="3397504" cy="80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rPr>
                  <a:t> Recursive method to achieve the desired combinations.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155E2A-B9CF-E692-E471-F5EE66BB6ACB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/>
                <a:t> It iteratively explores varying atomic fractions of base elements from 30% to 45%. For each base element, the remaining fraction is then distributed among the chosen 'Other Elements'.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9F6469-3847-20AD-DF19-C762B93F0A06}"/>
                </a:ext>
              </a:extLst>
            </p:cNvPr>
            <p:cNvSpPr txBox="1"/>
            <p:nvPr/>
          </p:nvSpPr>
          <p:spPr>
            <a:xfrm>
              <a:off x="1160907" y="589160"/>
              <a:ext cx="225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Distribution Function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910F1D4-04ED-14E8-771A-A254C36DFFCC}"/>
                </a:ext>
              </a:extLst>
            </p:cNvPr>
            <p:cNvSpPr/>
            <p:nvPr/>
          </p:nvSpPr>
          <p:spPr>
            <a:xfrm>
              <a:off x="2038350" y="2262476"/>
              <a:ext cx="390525" cy="480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7A1A7B-C0A1-22BF-3C70-64BFD0558315}"/>
              </a:ext>
            </a:extLst>
          </p:cNvPr>
          <p:cNvGrpSpPr/>
          <p:nvPr/>
        </p:nvGrpSpPr>
        <p:grpSpPr>
          <a:xfrm>
            <a:off x="589280" y="4444774"/>
            <a:ext cx="8152384" cy="2448911"/>
            <a:chOff x="589280" y="589160"/>
            <a:chExt cx="8152384" cy="2448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BCBEE4-5C23-A2C9-624A-7F1A10DC8E13}"/>
                </a:ext>
              </a:extLst>
            </p:cNvPr>
            <p:cNvGrpSpPr/>
            <p:nvPr/>
          </p:nvGrpSpPr>
          <p:grpSpPr>
            <a:xfrm>
              <a:off x="589280" y="963168"/>
              <a:ext cx="3397504" cy="1553038"/>
              <a:chOff x="1174496" y="731520"/>
              <a:chExt cx="3397504" cy="1763317"/>
            </a:xfrm>
          </p:grpSpPr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1C020A6B-C807-FF07-A821-EE8AFCA4F976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76331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7E4EA-DB4B-997C-A75F-EBC451481C9B}"/>
                  </a:ext>
                </a:extLst>
              </p:cNvPr>
              <p:cNvSpPr txBox="1"/>
              <p:nvPr/>
            </p:nvSpPr>
            <p:spPr>
              <a:xfrm>
                <a:off x="1174496" y="788310"/>
                <a:ext cx="3397504" cy="150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rPr>
                  <a:t>For each base element and its given atomic fraction, we combine four elements chosen from the 'Other Elements'.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6372A0-EF06-E7B7-C745-86FA5314BE90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/>
                <a:t>Using the “</a:t>
              </a:r>
              <a:r>
                <a:rPr lang="en-US" sz="1900" dirty="0" err="1"/>
                <a:t>itertools</a:t>
              </a:r>
              <a:r>
                <a:rPr lang="en-US" sz="1900" dirty="0"/>
                <a:t>” Python library, we create all possible combinations of these elements. We calculate possible atomic distributions of the remaining fraction among the 4 chosen 'Other Elements'.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71F14-BACD-A819-B96A-1874F293C354}"/>
                </a:ext>
              </a:extLst>
            </p:cNvPr>
            <p:cNvSpPr txBox="1"/>
            <p:nvPr/>
          </p:nvSpPr>
          <p:spPr>
            <a:xfrm>
              <a:off x="589280" y="589160"/>
              <a:ext cx="348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Combinations with Other Elements</a:t>
              </a: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4653163-6751-0B59-29A5-4D13BA57CB4E}"/>
                </a:ext>
              </a:extLst>
            </p:cNvPr>
            <p:cNvSpPr/>
            <p:nvPr/>
          </p:nvSpPr>
          <p:spPr>
            <a:xfrm>
              <a:off x="2038350" y="2516206"/>
              <a:ext cx="390525" cy="5218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FE5EC-E9F1-4FF9-3918-E4EB61D3AEF1}"/>
              </a:ext>
            </a:extLst>
          </p:cNvPr>
          <p:cNvGrpSpPr/>
          <p:nvPr/>
        </p:nvGrpSpPr>
        <p:grpSpPr>
          <a:xfrm>
            <a:off x="589280" y="6859910"/>
            <a:ext cx="8197342" cy="1927046"/>
            <a:chOff x="544322" y="589160"/>
            <a:chExt cx="8197342" cy="19270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70CBD0D-AEB3-148D-F00A-4F0C9960D153}"/>
                </a:ext>
              </a:extLst>
            </p:cNvPr>
            <p:cNvGrpSpPr/>
            <p:nvPr/>
          </p:nvGrpSpPr>
          <p:grpSpPr>
            <a:xfrm>
              <a:off x="544322" y="963168"/>
              <a:ext cx="3487420" cy="1553038"/>
              <a:chOff x="1129538" y="731520"/>
              <a:chExt cx="3487420" cy="1763317"/>
            </a:xfrm>
          </p:grpSpPr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5C0594E1-1E68-506F-6A26-64C3C401D38E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76331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D8A9-295B-FF07-DF4A-BC31ECD6A467}"/>
                  </a:ext>
                </a:extLst>
              </p:cNvPr>
              <p:cNvSpPr txBox="1"/>
              <p:nvPr/>
            </p:nvSpPr>
            <p:spPr>
              <a:xfrm>
                <a:off x="1129538" y="771317"/>
                <a:ext cx="3487420" cy="150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rPr>
                  <a:t>Once the distributions are generated, we build the HEA's formula. Each alloy combination is added to our dataset.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861DA9-1D15-0872-F06C-B9BB6AE98CE1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/>
                <a:t>The dataset rows are converted into HEA formulas, which showcase the atomic fraction of each element in the alloy. This way we virtually explore numerous alloy combinations efficiently.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EE02F5-C789-4A3D-A22F-41AFE033F00D}"/>
                </a:ext>
              </a:extLst>
            </p:cNvPr>
            <p:cNvSpPr txBox="1"/>
            <p:nvPr/>
          </p:nvSpPr>
          <p:spPr>
            <a:xfrm>
              <a:off x="589280" y="589160"/>
              <a:ext cx="348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 Construction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07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212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Office Theme</vt:lpstr>
      <vt:lpstr>HEA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 Design</dc:title>
  <dc:creator>Md Tohidul Islam</dc:creator>
  <cp:lastModifiedBy>Md Tohidul Islam</cp:lastModifiedBy>
  <cp:revision>3</cp:revision>
  <dcterms:created xsi:type="dcterms:W3CDTF">2023-09-13T15:23:07Z</dcterms:created>
  <dcterms:modified xsi:type="dcterms:W3CDTF">2023-09-26T13:01:27Z</dcterms:modified>
</cp:coreProperties>
</file>