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5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1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9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27D2-E6FC-446B-8584-F49E273A5C8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B27D2-E6FC-446B-8584-F49E273A5C8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AD408-16F2-4EDE-A8B8-A174CB6C8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DDD6-AFBB-CB6A-4A47-ABADD8609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 Design</a:t>
            </a:r>
          </a:p>
        </p:txBody>
      </p:sp>
    </p:spTree>
    <p:extLst>
      <p:ext uri="{BB962C8B-B14F-4D97-AF65-F5344CB8AC3E}">
        <p14:creationId xmlns:p14="http://schemas.microsoft.com/office/powerpoint/2010/main" val="420137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3D502AC-C539-6C84-CD6B-140DFB213F65}"/>
              </a:ext>
            </a:extLst>
          </p:cNvPr>
          <p:cNvGrpSpPr/>
          <p:nvPr/>
        </p:nvGrpSpPr>
        <p:grpSpPr>
          <a:xfrm>
            <a:off x="589280" y="601230"/>
            <a:ext cx="8152384" cy="1982350"/>
            <a:chOff x="589280" y="589160"/>
            <a:chExt cx="8152384" cy="19823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8AA35-B062-BBA6-77DD-4DB441BF1A89}"/>
                </a:ext>
              </a:extLst>
            </p:cNvPr>
            <p:cNvGrpSpPr/>
            <p:nvPr/>
          </p:nvGrpSpPr>
          <p:grpSpPr>
            <a:xfrm>
              <a:off x="589280" y="963168"/>
              <a:ext cx="3397504" cy="1119727"/>
              <a:chOff x="1174496" y="731520"/>
              <a:chExt cx="3397504" cy="1271336"/>
            </a:xfrm>
          </p:grpSpPr>
          <p:sp>
            <p:nvSpPr>
              <p:cNvPr id="2" name="Flowchart: Alternate Process 1">
                <a:extLst>
                  <a:ext uri="{FF2B5EF4-FFF2-40B4-BE49-F238E27FC236}">
                    <a16:creationId xmlns:a16="http://schemas.microsoft.com/office/drawing/2014/main" id="{927EF9C3-C566-4979-2D73-F3057478A67C}"/>
                  </a:ext>
                </a:extLst>
              </p:cNvPr>
              <p:cNvSpPr/>
              <p:nvPr/>
            </p:nvSpPr>
            <p:spPr>
              <a:xfrm>
                <a:off x="1174496" y="731520"/>
                <a:ext cx="3397504" cy="1271336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AB0E7-17CC-930B-0B66-595465D942A0}"/>
                  </a:ext>
                </a:extLst>
              </p:cNvPr>
              <p:cNvSpPr txBox="1"/>
              <p:nvPr/>
            </p:nvSpPr>
            <p:spPr>
              <a:xfrm>
                <a:off x="1174496" y="892055"/>
                <a:ext cx="3397504" cy="104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ptos Narrow" panose="020B0004020202020204" pitchFamily="34" charset="0"/>
                    <a:cs typeface="Times New Roman" panose="02020603050405020304" pitchFamily="18" charset="0"/>
                  </a:rPr>
                  <a:t>Base element: V, Mo, Ti, Nb, Ta, and Al. Other Elements: Zr, Cr, W, Hf, and Co.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D2ABDD-83E0-AA4F-EE3D-93A85B47B4BB}"/>
                </a:ext>
              </a:extLst>
            </p:cNvPr>
            <p:cNvSpPr txBox="1"/>
            <p:nvPr/>
          </p:nvSpPr>
          <p:spPr>
            <a:xfrm>
              <a:off x="4255008" y="963168"/>
              <a:ext cx="44866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Base elements are the primary elements to construct the HEA. Other elements are combined with base elements for diverse alloy compositions.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09B21F-D3DF-0602-D220-05A3BBE506F1}"/>
                </a:ext>
              </a:extLst>
            </p:cNvPr>
            <p:cNvSpPr txBox="1"/>
            <p:nvPr/>
          </p:nvSpPr>
          <p:spPr>
            <a:xfrm>
              <a:off x="1287272" y="589160"/>
              <a:ext cx="2001520" cy="374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Element definition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9C8B37FA-04BD-E559-D478-40DFF5B4DE8A}"/>
                </a:ext>
              </a:extLst>
            </p:cNvPr>
            <p:cNvSpPr/>
            <p:nvPr/>
          </p:nvSpPr>
          <p:spPr>
            <a:xfrm>
              <a:off x="2038349" y="2090786"/>
              <a:ext cx="390525" cy="48072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713149-AFB7-6964-8BCD-6BC23C89533C}"/>
              </a:ext>
            </a:extLst>
          </p:cNvPr>
          <p:cNvGrpSpPr/>
          <p:nvPr/>
        </p:nvGrpSpPr>
        <p:grpSpPr>
          <a:xfrm>
            <a:off x="589280" y="2516502"/>
            <a:ext cx="8152384" cy="1828800"/>
            <a:chOff x="589280" y="589160"/>
            <a:chExt cx="8152384" cy="18288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5DF491-23D8-25DA-87D7-EBD4EA0AC858}"/>
                </a:ext>
              </a:extLst>
            </p:cNvPr>
            <p:cNvGrpSpPr/>
            <p:nvPr/>
          </p:nvGrpSpPr>
          <p:grpSpPr>
            <a:xfrm>
              <a:off x="589280" y="963168"/>
              <a:ext cx="3397504" cy="925300"/>
              <a:chOff x="1174496" y="731520"/>
              <a:chExt cx="3397504" cy="1050584"/>
            </a:xfrm>
          </p:grpSpPr>
          <p:sp>
            <p:nvSpPr>
              <p:cNvPr id="25" name="Flowchart: Alternate Process 24">
                <a:extLst>
                  <a:ext uri="{FF2B5EF4-FFF2-40B4-BE49-F238E27FC236}">
                    <a16:creationId xmlns:a16="http://schemas.microsoft.com/office/drawing/2014/main" id="{D2164F08-A544-1634-03C2-E61955A67DD7}"/>
                  </a:ext>
                </a:extLst>
              </p:cNvPr>
              <p:cNvSpPr/>
              <p:nvPr/>
            </p:nvSpPr>
            <p:spPr>
              <a:xfrm>
                <a:off x="1174496" y="731520"/>
                <a:ext cx="3397504" cy="1050584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028097-FDDB-3FC1-194A-67D811107940}"/>
                  </a:ext>
                </a:extLst>
              </p:cNvPr>
              <p:cNvSpPr txBox="1"/>
              <p:nvPr/>
            </p:nvSpPr>
            <p:spPr>
              <a:xfrm>
                <a:off x="1174496" y="864154"/>
                <a:ext cx="3397504" cy="803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bg1"/>
                    </a:solidFill>
                    <a:latin typeface="Aptos Narrow" panose="020B000402020202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 Recursive method to achieve the desired combinations.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155E2A-B9CF-E692-E471-F5EE66BB6ACB}"/>
                </a:ext>
              </a:extLst>
            </p:cNvPr>
            <p:cNvSpPr txBox="1"/>
            <p:nvPr/>
          </p:nvSpPr>
          <p:spPr>
            <a:xfrm>
              <a:off x="4255008" y="863688"/>
              <a:ext cx="4486656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 It iteratively explores varying atomic fractions of base elements from 30% to 45%. For each base element, the remaining fraction is then distributed among the chosen 'Other Elements'.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9F6469-3847-20AD-DF19-C762B93F0A06}"/>
                </a:ext>
              </a:extLst>
            </p:cNvPr>
            <p:cNvSpPr txBox="1"/>
            <p:nvPr/>
          </p:nvSpPr>
          <p:spPr>
            <a:xfrm>
              <a:off x="1160907" y="589160"/>
              <a:ext cx="2254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Distribution Function</a:t>
              </a: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7910F1D4-04ED-14E8-771A-A254C36DFFCC}"/>
                </a:ext>
              </a:extLst>
            </p:cNvPr>
            <p:cNvSpPr/>
            <p:nvPr/>
          </p:nvSpPr>
          <p:spPr>
            <a:xfrm>
              <a:off x="2038349" y="1888468"/>
              <a:ext cx="390525" cy="48072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7A1A7B-C0A1-22BF-3C70-64BFD0558315}"/>
              </a:ext>
            </a:extLst>
          </p:cNvPr>
          <p:cNvGrpSpPr/>
          <p:nvPr/>
        </p:nvGrpSpPr>
        <p:grpSpPr>
          <a:xfrm>
            <a:off x="589280" y="4334550"/>
            <a:ext cx="8152384" cy="2181421"/>
            <a:chOff x="589280" y="589160"/>
            <a:chExt cx="8152384" cy="218142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BCBEE4-5C23-A2C9-624A-7F1A10DC8E13}"/>
                </a:ext>
              </a:extLst>
            </p:cNvPr>
            <p:cNvGrpSpPr/>
            <p:nvPr/>
          </p:nvGrpSpPr>
          <p:grpSpPr>
            <a:xfrm>
              <a:off x="589280" y="963169"/>
              <a:ext cx="3397504" cy="1373456"/>
              <a:chOff x="1174496" y="731521"/>
              <a:chExt cx="3397504" cy="1559420"/>
            </a:xfrm>
          </p:grpSpPr>
          <p:sp>
            <p:nvSpPr>
              <p:cNvPr id="32" name="Flowchart: Alternate Process 31">
                <a:extLst>
                  <a:ext uri="{FF2B5EF4-FFF2-40B4-BE49-F238E27FC236}">
                    <a16:creationId xmlns:a16="http://schemas.microsoft.com/office/drawing/2014/main" id="{1C020A6B-C807-FF07-A821-EE8AFCA4F976}"/>
                  </a:ext>
                </a:extLst>
              </p:cNvPr>
              <p:cNvSpPr/>
              <p:nvPr/>
            </p:nvSpPr>
            <p:spPr>
              <a:xfrm>
                <a:off x="1174496" y="731521"/>
                <a:ext cx="3397504" cy="1477433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47E4EA-DB4B-997C-A75F-EBC451481C9B}"/>
                  </a:ext>
                </a:extLst>
              </p:cNvPr>
              <p:cNvSpPr txBox="1"/>
              <p:nvPr/>
            </p:nvSpPr>
            <p:spPr>
              <a:xfrm>
                <a:off x="1174496" y="788310"/>
                <a:ext cx="3397504" cy="150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bg1"/>
                    </a:solidFill>
                    <a:latin typeface="Aptos Narrow" panose="020B000402020202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For each base element and its given atomic fraction, we combine four elements chosen from the 'Other Elements'.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6372A0-EF06-E7B7-C745-86FA5314BE90}"/>
                </a:ext>
              </a:extLst>
            </p:cNvPr>
            <p:cNvSpPr txBox="1"/>
            <p:nvPr/>
          </p:nvSpPr>
          <p:spPr>
            <a:xfrm>
              <a:off x="4255008" y="863688"/>
              <a:ext cx="4486656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Using the “itertools” Python library, we create all possible combinations of these elements. We calculate possible atomic distributions of the remaining fraction among the 4 chosen 'Other Elements'.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D71F14-BACD-A819-B96A-1874F293C354}"/>
                </a:ext>
              </a:extLst>
            </p:cNvPr>
            <p:cNvSpPr txBox="1"/>
            <p:nvPr/>
          </p:nvSpPr>
          <p:spPr>
            <a:xfrm>
              <a:off x="589280" y="589160"/>
              <a:ext cx="3487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Combinations with Other Elements</a:t>
              </a:r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74653163-6751-0B59-29A5-4D13BA57CB4E}"/>
                </a:ext>
              </a:extLst>
            </p:cNvPr>
            <p:cNvSpPr/>
            <p:nvPr/>
          </p:nvSpPr>
          <p:spPr>
            <a:xfrm>
              <a:off x="2038348" y="2248716"/>
              <a:ext cx="390525" cy="52186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4FE5EC-E9F1-4FF9-3918-E4EB61D3AEF1}"/>
              </a:ext>
            </a:extLst>
          </p:cNvPr>
          <p:cNvGrpSpPr/>
          <p:nvPr/>
        </p:nvGrpSpPr>
        <p:grpSpPr>
          <a:xfrm>
            <a:off x="589280" y="6435357"/>
            <a:ext cx="8197342" cy="1828800"/>
            <a:chOff x="544322" y="589160"/>
            <a:chExt cx="8197342" cy="18288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70CBD0D-AEB3-148D-F00A-4F0C9960D153}"/>
                </a:ext>
              </a:extLst>
            </p:cNvPr>
            <p:cNvGrpSpPr/>
            <p:nvPr/>
          </p:nvGrpSpPr>
          <p:grpSpPr>
            <a:xfrm>
              <a:off x="544322" y="963169"/>
              <a:ext cx="3487420" cy="1358489"/>
              <a:chOff x="1129538" y="731521"/>
              <a:chExt cx="3487420" cy="1542426"/>
            </a:xfrm>
          </p:grpSpPr>
          <p:sp>
            <p:nvSpPr>
              <p:cNvPr id="39" name="Flowchart: Alternate Process 38">
                <a:extLst>
                  <a:ext uri="{FF2B5EF4-FFF2-40B4-BE49-F238E27FC236}">
                    <a16:creationId xmlns:a16="http://schemas.microsoft.com/office/drawing/2014/main" id="{5C0594E1-1E68-506F-6A26-64C3C401D38E}"/>
                  </a:ext>
                </a:extLst>
              </p:cNvPr>
              <p:cNvSpPr/>
              <p:nvPr/>
            </p:nvSpPr>
            <p:spPr>
              <a:xfrm>
                <a:off x="1174496" y="731521"/>
                <a:ext cx="3397504" cy="1502630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70D8A9-295B-FF07-DF4A-BC31ECD6A467}"/>
                  </a:ext>
                </a:extLst>
              </p:cNvPr>
              <p:cNvSpPr txBox="1"/>
              <p:nvPr/>
            </p:nvSpPr>
            <p:spPr>
              <a:xfrm>
                <a:off x="1129538" y="771317"/>
                <a:ext cx="3487420" cy="1502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bg1"/>
                    </a:solidFill>
                    <a:latin typeface="Aptos Narrow" panose="020B0004020202020204" pitchFamily="34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Once the distributions are generated, we build the HEA's formula. Each alloy combination is added to our dataset.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861DA9-1D15-0872-F06C-B9BB6AE98CE1}"/>
                </a:ext>
              </a:extLst>
            </p:cNvPr>
            <p:cNvSpPr txBox="1"/>
            <p:nvPr/>
          </p:nvSpPr>
          <p:spPr>
            <a:xfrm>
              <a:off x="4255008" y="863688"/>
              <a:ext cx="4486656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The dataset rows are converted into HEA formulas, which showcase the atomic fraction of each element in the alloy. This way we virtually explore numerous alloy combinations efficiently.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EE02F5-C789-4A3D-A22F-41AFE033F00D}"/>
                </a:ext>
              </a:extLst>
            </p:cNvPr>
            <p:cNvSpPr txBox="1"/>
            <p:nvPr/>
          </p:nvSpPr>
          <p:spPr>
            <a:xfrm>
              <a:off x="589280" y="589160"/>
              <a:ext cx="3487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HEA Construction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507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212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 Narrow</vt:lpstr>
      <vt:lpstr>Arial</vt:lpstr>
      <vt:lpstr>Calibri</vt:lpstr>
      <vt:lpstr>Calibri Light</vt:lpstr>
      <vt:lpstr>Office Theme</vt:lpstr>
      <vt:lpstr>HEA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 Design</dc:title>
  <dc:creator>Md Tohidul Islam</dc:creator>
  <cp:lastModifiedBy>Md Tohidul Islam</cp:lastModifiedBy>
  <cp:revision>5</cp:revision>
  <dcterms:created xsi:type="dcterms:W3CDTF">2023-09-13T15:23:07Z</dcterms:created>
  <dcterms:modified xsi:type="dcterms:W3CDTF">2023-10-26T13:06:39Z</dcterms:modified>
</cp:coreProperties>
</file>