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Lst>
  <p:sldSz cx="12192000" cy="1188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61" d="100"/>
          <a:sy n="61" d="100"/>
        </p:scale>
        <p:origin x="24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45429"/>
            <a:ext cx="10363200" cy="413850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6243533"/>
            <a:ext cx="9144000" cy="2869987"/>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9AE6C8-19D5-40EA-9436-94C1AA3AAB40}"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134798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AE6C8-19D5-40EA-9436-94C1AA3AAB40}"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59860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32883"/>
            <a:ext cx="2628900" cy="100738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632883"/>
            <a:ext cx="7734300" cy="10073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AE6C8-19D5-40EA-9436-94C1AA3AAB40}"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258756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AE6C8-19D5-40EA-9436-94C1AA3AAB40}"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316653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963549"/>
            <a:ext cx="10515600" cy="4944744"/>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7955072"/>
            <a:ext cx="10515600" cy="2600324"/>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AE6C8-19D5-40EA-9436-94C1AA3AAB40}"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260723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3164417"/>
            <a:ext cx="5181600" cy="754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3164417"/>
            <a:ext cx="5181600" cy="754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9AE6C8-19D5-40EA-9436-94C1AA3AAB40}"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181469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632886"/>
            <a:ext cx="10515600" cy="22976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914016"/>
            <a:ext cx="5157787" cy="1428114"/>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4342130"/>
            <a:ext cx="5157787" cy="6386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914016"/>
            <a:ext cx="5183188" cy="1428114"/>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4342130"/>
            <a:ext cx="5183188" cy="6386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9AE6C8-19D5-40EA-9436-94C1AA3AAB40}"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84923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9AE6C8-19D5-40EA-9436-94C1AA3AAB40}"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3742355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AE6C8-19D5-40EA-9436-94C1AA3AAB40}"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33472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92480"/>
            <a:ext cx="3932237" cy="277368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711539"/>
            <a:ext cx="6172200" cy="844761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566160"/>
            <a:ext cx="3932237" cy="6606753"/>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5A9AE6C8-19D5-40EA-9436-94C1AA3AAB40}"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172162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92480"/>
            <a:ext cx="3932237" cy="277368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711539"/>
            <a:ext cx="6172200" cy="844761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3566160"/>
            <a:ext cx="3932237" cy="6606753"/>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5A9AE6C8-19D5-40EA-9436-94C1AA3AAB40}"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8CA98-4852-4585-84C3-D0AC1881AA05}" type="slidenum">
              <a:rPr lang="en-US" smtClean="0"/>
              <a:t>‹#›</a:t>
            </a:fld>
            <a:endParaRPr lang="en-US"/>
          </a:p>
        </p:txBody>
      </p:sp>
    </p:spTree>
    <p:extLst>
      <p:ext uri="{BB962C8B-B14F-4D97-AF65-F5344CB8AC3E}">
        <p14:creationId xmlns:p14="http://schemas.microsoft.com/office/powerpoint/2010/main" val="290125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32886"/>
            <a:ext cx="10515600" cy="22976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3164417"/>
            <a:ext cx="10515600" cy="75423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1017676"/>
            <a:ext cx="2743200" cy="632883"/>
          </a:xfrm>
          <a:prstGeom prst="rect">
            <a:avLst/>
          </a:prstGeom>
        </p:spPr>
        <p:txBody>
          <a:bodyPr vert="horz" lIns="91440" tIns="45720" rIns="91440" bIns="45720" rtlCol="0" anchor="ctr"/>
          <a:lstStyle>
            <a:lvl1pPr algn="l">
              <a:defRPr sz="1600">
                <a:solidFill>
                  <a:schemeClr val="tx1">
                    <a:tint val="75000"/>
                  </a:schemeClr>
                </a:solidFill>
              </a:defRPr>
            </a:lvl1pPr>
          </a:lstStyle>
          <a:p>
            <a:fld id="{5A9AE6C8-19D5-40EA-9436-94C1AA3AAB40}" type="datetimeFigureOut">
              <a:rPr lang="en-US" smtClean="0"/>
              <a:t>9/18/2023</a:t>
            </a:fld>
            <a:endParaRPr lang="en-US"/>
          </a:p>
        </p:txBody>
      </p:sp>
      <p:sp>
        <p:nvSpPr>
          <p:cNvPr id="5" name="Footer Placeholder 4"/>
          <p:cNvSpPr>
            <a:spLocks noGrp="1"/>
          </p:cNvSpPr>
          <p:nvPr>
            <p:ph type="ftr" sz="quarter" idx="3"/>
          </p:nvPr>
        </p:nvSpPr>
        <p:spPr>
          <a:xfrm>
            <a:off x="4038600" y="11017676"/>
            <a:ext cx="4114800" cy="6328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1017676"/>
            <a:ext cx="2743200" cy="632883"/>
          </a:xfrm>
          <a:prstGeom prst="rect">
            <a:avLst/>
          </a:prstGeom>
        </p:spPr>
        <p:txBody>
          <a:bodyPr vert="horz" lIns="91440" tIns="45720" rIns="91440" bIns="45720" rtlCol="0" anchor="ctr"/>
          <a:lstStyle>
            <a:lvl1pPr algn="r">
              <a:defRPr sz="1600">
                <a:solidFill>
                  <a:schemeClr val="tx1">
                    <a:tint val="75000"/>
                  </a:schemeClr>
                </a:solidFill>
              </a:defRPr>
            </a:lvl1pPr>
          </a:lstStyle>
          <a:p>
            <a:fld id="{ED98CA98-4852-4585-84C3-D0AC1881AA05}" type="slidenum">
              <a:rPr lang="en-US" smtClean="0"/>
              <a:t>‹#›</a:t>
            </a:fld>
            <a:endParaRPr lang="en-US"/>
          </a:p>
        </p:txBody>
      </p:sp>
    </p:spTree>
    <p:extLst>
      <p:ext uri="{BB962C8B-B14F-4D97-AF65-F5344CB8AC3E}">
        <p14:creationId xmlns:p14="http://schemas.microsoft.com/office/powerpoint/2010/main" val="2309810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diagram, line, plot&#10;&#10;Description automatically generated">
            <a:extLst>
              <a:ext uri="{FF2B5EF4-FFF2-40B4-BE49-F238E27FC236}">
                <a16:creationId xmlns:a16="http://schemas.microsoft.com/office/drawing/2014/main" id="{ECF1074A-12EA-8F6F-7792-516AC7CE6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864" y="376664"/>
            <a:ext cx="7170739" cy="5138938"/>
          </a:xfrm>
          <a:prstGeom prst="rect">
            <a:avLst/>
          </a:prstGeom>
        </p:spPr>
      </p:pic>
      <p:pic>
        <p:nvPicPr>
          <p:cNvPr id="13" name="Picture 12" descr="A picture containing text, diagram, screenshot, line&#10;&#10;Description automatically generated">
            <a:extLst>
              <a:ext uri="{FF2B5EF4-FFF2-40B4-BE49-F238E27FC236}">
                <a16:creationId xmlns:a16="http://schemas.microsoft.com/office/drawing/2014/main" id="{5A3E5E30-6DEA-7D1E-0249-BE990B31D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692" y="6139340"/>
            <a:ext cx="4476911" cy="5371196"/>
          </a:xfrm>
          <a:prstGeom prst="rect">
            <a:avLst/>
          </a:prstGeom>
        </p:spPr>
      </p:pic>
      <p:pic>
        <p:nvPicPr>
          <p:cNvPr id="15" name="Picture 14" descr="A picture containing text, screenshot, colorfulness, diagram&#10;&#10;Description automatically generated">
            <a:extLst>
              <a:ext uri="{FF2B5EF4-FFF2-40B4-BE49-F238E27FC236}">
                <a16:creationId xmlns:a16="http://schemas.microsoft.com/office/drawing/2014/main" id="{7E518417-D0E1-F733-139D-202B0E39E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59" y="453473"/>
            <a:ext cx="3505817" cy="4985319"/>
          </a:xfrm>
          <a:prstGeom prst="rect">
            <a:avLst/>
          </a:prstGeom>
        </p:spPr>
      </p:pic>
      <p:pic>
        <p:nvPicPr>
          <p:cNvPr id="3" name="Picture 2" descr="A picture containing text, diagram, origami&#10;&#10;Description automatically generated">
            <a:extLst>
              <a:ext uri="{FF2B5EF4-FFF2-40B4-BE49-F238E27FC236}">
                <a16:creationId xmlns:a16="http://schemas.microsoft.com/office/drawing/2014/main" id="{BFD58B4A-56E3-1BFB-2E9E-3BD09ADBA8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659" y="6139340"/>
            <a:ext cx="6305715" cy="5371196"/>
          </a:xfrm>
          <a:prstGeom prst="rect">
            <a:avLst/>
          </a:prstGeom>
        </p:spPr>
      </p:pic>
    </p:spTree>
    <p:extLst>
      <p:ext uri="{BB962C8B-B14F-4D97-AF65-F5344CB8AC3E}">
        <p14:creationId xmlns:p14="http://schemas.microsoft.com/office/powerpoint/2010/main" val="125625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diagram, line, plot&#10;&#10;Description automatically generated">
            <a:extLst>
              <a:ext uri="{FF2B5EF4-FFF2-40B4-BE49-F238E27FC236}">
                <a16:creationId xmlns:a16="http://schemas.microsoft.com/office/drawing/2014/main" id="{ECF1074A-12EA-8F6F-7792-516AC7CE6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864" y="376664"/>
            <a:ext cx="7170739" cy="5138938"/>
          </a:xfrm>
          <a:prstGeom prst="rect">
            <a:avLst/>
          </a:prstGeom>
        </p:spPr>
      </p:pic>
      <p:pic>
        <p:nvPicPr>
          <p:cNvPr id="13" name="Picture 12" descr="A picture containing text, diagram, screenshot, line&#10;&#10;Description automatically generated">
            <a:extLst>
              <a:ext uri="{FF2B5EF4-FFF2-40B4-BE49-F238E27FC236}">
                <a16:creationId xmlns:a16="http://schemas.microsoft.com/office/drawing/2014/main" id="{5A3E5E30-6DEA-7D1E-0249-BE990B31D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692" y="6139340"/>
            <a:ext cx="4476911" cy="5371196"/>
          </a:xfrm>
          <a:prstGeom prst="rect">
            <a:avLst/>
          </a:prstGeom>
        </p:spPr>
      </p:pic>
      <p:pic>
        <p:nvPicPr>
          <p:cNvPr id="15" name="Picture 14" descr="A picture containing text, screenshot, colorfulness, diagram&#10;&#10;Description automatically generated">
            <a:extLst>
              <a:ext uri="{FF2B5EF4-FFF2-40B4-BE49-F238E27FC236}">
                <a16:creationId xmlns:a16="http://schemas.microsoft.com/office/drawing/2014/main" id="{7E518417-D0E1-F733-139D-202B0E39E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59" y="453473"/>
            <a:ext cx="3505817" cy="4985319"/>
          </a:xfrm>
          <a:prstGeom prst="rect">
            <a:avLst/>
          </a:prstGeom>
        </p:spPr>
      </p:pic>
      <p:pic>
        <p:nvPicPr>
          <p:cNvPr id="3" name="Picture 2" descr="A picture containing text, diagram, origami&#10;&#10;Description automatically generated">
            <a:extLst>
              <a:ext uri="{FF2B5EF4-FFF2-40B4-BE49-F238E27FC236}">
                <a16:creationId xmlns:a16="http://schemas.microsoft.com/office/drawing/2014/main" id="{BFD58B4A-56E3-1BFB-2E9E-3BD09ADBA8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659" y="6139340"/>
            <a:ext cx="6305715" cy="5371196"/>
          </a:xfrm>
          <a:prstGeom prst="rect">
            <a:avLst/>
          </a:prstGeom>
        </p:spPr>
      </p:pic>
      <p:sp>
        <p:nvSpPr>
          <p:cNvPr id="2" name="TextBox 1">
            <a:extLst>
              <a:ext uri="{FF2B5EF4-FFF2-40B4-BE49-F238E27FC236}">
                <a16:creationId xmlns:a16="http://schemas.microsoft.com/office/drawing/2014/main" id="{3DC61A3C-D703-EE43-F3DA-E370530FC790}"/>
              </a:ext>
            </a:extLst>
          </p:cNvPr>
          <p:cNvSpPr txBox="1"/>
          <p:nvPr/>
        </p:nvSpPr>
        <p:spPr>
          <a:xfrm>
            <a:off x="299545" y="-114085"/>
            <a:ext cx="450114" cy="584775"/>
          </a:xfrm>
          <a:prstGeom prst="rect">
            <a:avLst/>
          </a:prstGeom>
          <a:noFill/>
        </p:spPr>
        <p:txBody>
          <a:bodyPr wrap="square" rtlCol="0">
            <a:spAutoFit/>
          </a:bodyPr>
          <a:lstStyle/>
          <a:p>
            <a:r>
              <a:rPr lang="en-US" sz="3200" dirty="0"/>
              <a:t>a</a:t>
            </a:r>
          </a:p>
        </p:txBody>
      </p:sp>
      <p:sp>
        <p:nvSpPr>
          <p:cNvPr id="4" name="TextBox 3">
            <a:extLst>
              <a:ext uri="{FF2B5EF4-FFF2-40B4-BE49-F238E27FC236}">
                <a16:creationId xmlns:a16="http://schemas.microsoft.com/office/drawing/2014/main" id="{E20CCA3B-27A4-227C-A800-7DDB2CD6A6CA}"/>
              </a:ext>
            </a:extLst>
          </p:cNvPr>
          <p:cNvSpPr txBox="1"/>
          <p:nvPr/>
        </p:nvSpPr>
        <p:spPr>
          <a:xfrm>
            <a:off x="4780864" y="-114085"/>
            <a:ext cx="450114" cy="584775"/>
          </a:xfrm>
          <a:prstGeom prst="rect">
            <a:avLst/>
          </a:prstGeom>
          <a:noFill/>
        </p:spPr>
        <p:txBody>
          <a:bodyPr wrap="square" rtlCol="0">
            <a:spAutoFit/>
          </a:bodyPr>
          <a:lstStyle/>
          <a:p>
            <a:r>
              <a:rPr lang="en-US" sz="3200" dirty="0"/>
              <a:t>b</a:t>
            </a:r>
          </a:p>
        </p:txBody>
      </p:sp>
      <p:sp>
        <p:nvSpPr>
          <p:cNvPr id="5" name="TextBox 4">
            <a:extLst>
              <a:ext uri="{FF2B5EF4-FFF2-40B4-BE49-F238E27FC236}">
                <a16:creationId xmlns:a16="http://schemas.microsoft.com/office/drawing/2014/main" id="{E480D064-E4D1-1BA4-A4FF-7AFFA65A6882}"/>
              </a:ext>
            </a:extLst>
          </p:cNvPr>
          <p:cNvSpPr txBox="1"/>
          <p:nvPr/>
        </p:nvSpPr>
        <p:spPr>
          <a:xfrm>
            <a:off x="299545" y="5770142"/>
            <a:ext cx="450114" cy="584775"/>
          </a:xfrm>
          <a:prstGeom prst="rect">
            <a:avLst/>
          </a:prstGeom>
          <a:noFill/>
        </p:spPr>
        <p:txBody>
          <a:bodyPr wrap="square" rtlCol="0">
            <a:spAutoFit/>
          </a:bodyPr>
          <a:lstStyle/>
          <a:p>
            <a:r>
              <a:rPr lang="en-US" sz="3200" dirty="0"/>
              <a:t>c</a:t>
            </a:r>
          </a:p>
        </p:txBody>
      </p:sp>
      <p:sp>
        <p:nvSpPr>
          <p:cNvPr id="6" name="TextBox 5">
            <a:extLst>
              <a:ext uri="{FF2B5EF4-FFF2-40B4-BE49-F238E27FC236}">
                <a16:creationId xmlns:a16="http://schemas.microsoft.com/office/drawing/2014/main" id="{67A82EB7-F053-0E5D-F13E-5D570FD6EFE5}"/>
              </a:ext>
            </a:extLst>
          </p:cNvPr>
          <p:cNvSpPr txBox="1"/>
          <p:nvPr/>
        </p:nvSpPr>
        <p:spPr>
          <a:xfrm>
            <a:off x="7380099" y="5770142"/>
            <a:ext cx="450114" cy="584775"/>
          </a:xfrm>
          <a:prstGeom prst="rect">
            <a:avLst/>
          </a:prstGeom>
          <a:noFill/>
        </p:spPr>
        <p:txBody>
          <a:bodyPr wrap="square" rtlCol="0">
            <a:spAutoFit/>
          </a:bodyPr>
          <a:lstStyle/>
          <a:p>
            <a:r>
              <a:rPr lang="en-US" sz="3200" dirty="0"/>
              <a:t>d</a:t>
            </a:r>
          </a:p>
        </p:txBody>
      </p:sp>
    </p:spTree>
    <p:extLst>
      <p:ext uri="{BB962C8B-B14F-4D97-AF65-F5344CB8AC3E}">
        <p14:creationId xmlns:p14="http://schemas.microsoft.com/office/powerpoint/2010/main" val="343019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47E03-23D9-CDB6-9C8E-08AB981C26BE}"/>
              </a:ext>
            </a:extLst>
          </p:cNvPr>
          <p:cNvSpPr txBox="1"/>
          <p:nvPr/>
        </p:nvSpPr>
        <p:spPr>
          <a:xfrm>
            <a:off x="772510" y="945931"/>
            <a:ext cx="10641724" cy="2308324"/>
          </a:xfrm>
          <a:prstGeom prst="rect">
            <a:avLst/>
          </a:prstGeom>
          <a:noFill/>
        </p:spPr>
        <p:txBody>
          <a:bodyPr wrap="square" rtlCol="0">
            <a:spAutoFit/>
          </a:bodyPr>
          <a:lstStyle/>
          <a:p>
            <a:r>
              <a:rPr lang="en-US" sz="2400" dirty="0">
                <a:solidFill>
                  <a:schemeClr val="accent1"/>
                </a:solidFill>
              </a:rPr>
              <a:t>Accuracy on test set:</a:t>
            </a:r>
          </a:p>
          <a:p>
            <a:pPr marL="342900" indent="-342900">
              <a:buFont typeface="Arial" panose="020B0604020202020204" pitchFamily="34" charset="0"/>
              <a:buChar char="•"/>
            </a:pPr>
            <a:r>
              <a:rPr lang="en-US" sz="2000" dirty="0"/>
              <a:t>Higher the accuracy on test better the model performance is. </a:t>
            </a:r>
          </a:p>
          <a:p>
            <a:pPr marL="342900" indent="-342900">
              <a:buFont typeface="Arial" panose="020B0604020202020204" pitchFamily="34" charset="0"/>
              <a:buChar char="•"/>
            </a:pPr>
            <a:r>
              <a:rPr lang="en-US" sz="2000" dirty="0"/>
              <a:t>KNN, Random Forest, XGBoost, Gradient Boosting classifiers all performing well with an accuracy score of 0.90. </a:t>
            </a:r>
          </a:p>
          <a:p>
            <a:pPr marL="342900" indent="-342900">
              <a:buFont typeface="Arial" panose="020B0604020202020204" pitchFamily="34" charset="0"/>
              <a:buChar char="•"/>
            </a:pPr>
            <a:r>
              <a:rPr lang="en-US" sz="2000" dirty="0"/>
              <a:t>On the other hand, Decision tree and SVC have accuracy score of 0.77 and 0.90, respectively. But an accuracy score alone (specially on small dataset) can’t tell us the model’s performance. So, we need other evaluation matrices.</a:t>
            </a:r>
          </a:p>
        </p:txBody>
      </p:sp>
      <p:sp>
        <p:nvSpPr>
          <p:cNvPr id="4" name="TextBox 3">
            <a:extLst>
              <a:ext uri="{FF2B5EF4-FFF2-40B4-BE49-F238E27FC236}">
                <a16:creationId xmlns:a16="http://schemas.microsoft.com/office/drawing/2014/main" id="{E4E63DC5-7F49-1859-91DE-AD179DD44EBD}"/>
              </a:ext>
            </a:extLst>
          </p:cNvPr>
          <p:cNvSpPr txBox="1"/>
          <p:nvPr/>
        </p:nvSpPr>
        <p:spPr>
          <a:xfrm>
            <a:off x="772510" y="3254255"/>
            <a:ext cx="10641724" cy="4462760"/>
          </a:xfrm>
          <a:prstGeom prst="rect">
            <a:avLst/>
          </a:prstGeom>
          <a:noFill/>
        </p:spPr>
        <p:txBody>
          <a:bodyPr wrap="square" rtlCol="0">
            <a:spAutoFit/>
          </a:bodyPr>
          <a:lstStyle/>
          <a:p>
            <a:r>
              <a:rPr lang="en-US" sz="2400" dirty="0">
                <a:solidFill>
                  <a:schemeClr val="accent1"/>
                </a:solidFill>
              </a:rPr>
              <a:t>Receiver Operating Characteristic (ROC) curves:</a:t>
            </a:r>
          </a:p>
          <a:p>
            <a:pPr marL="342900" indent="-342900">
              <a:buFont typeface="Arial" panose="020B0604020202020204" pitchFamily="34" charset="0"/>
              <a:buChar char="•"/>
            </a:pPr>
            <a:r>
              <a:rPr lang="en-US" sz="2000" dirty="0"/>
              <a:t> The higher the area under the curve value, the better the performance. The curve shows the trade-off between the classifier's tendency to mistakenly classify negative cases as positive (FPR) and its capacity to accurately identify positive instances (TPR).</a:t>
            </a:r>
          </a:p>
          <a:p>
            <a:pPr marL="342900" indent="-342900">
              <a:buFont typeface="Arial" panose="020B0604020202020204" pitchFamily="34" charset="0"/>
              <a:buChar char="•"/>
            </a:pPr>
            <a:r>
              <a:rPr lang="en-US" sz="2000" dirty="0"/>
              <a:t>Better classifier performance in identifying positive cases is indicated by a higher TPR.</a:t>
            </a:r>
          </a:p>
          <a:p>
            <a:pPr marL="342900" indent="-342900">
              <a:buFont typeface="Arial" panose="020B0604020202020204" pitchFamily="34" charset="0"/>
              <a:buChar char="•"/>
            </a:pPr>
            <a:r>
              <a:rPr lang="en-US" sz="2000" dirty="0"/>
              <a:t>Highest AUC is obtained from the XGBoost model (0.97) followed by Random Forest (0.96) and Gradient Boosting classifier (0.95).</a:t>
            </a:r>
          </a:p>
          <a:p>
            <a:pPr marL="342900" indent="-342900">
              <a:buFont typeface="Arial" panose="020B0604020202020204" pitchFamily="34" charset="0"/>
              <a:buChar char="•"/>
            </a:pPr>
            <a:r>
              <a:rPr lang="en-US" sz="2000" dirty="0"/>
              <a:t>The TPR is represented on the Y-axis and the false positive rate (FPR) or 1-specificity is plotted on the X-axis in the ROC curve, which is a graphical representation of the performance of a binary classifier. The performance of the classifier at each point on the ROC curve is indicated by a certain threshold.</a:t>
            </a:r>
          </a:p>
          <a:p>
            <a:pPr marL="342900" indent="-342900">
              <a:buFont typeface="Arial" panose="020B0604020202020204" pitchFamily="34" charset="0"/>
              <a:buChar char="•"/>
            </a:pPr>
            <a:r>
              <a:rPr lang="en-US" sz="2000" dirty="0"/>
              <a:t>The classifier's predictions may alter as the threshold does, resulting in a change in TPR and FPR. This transition can occasionally be fairly abrupt, leading to acute curve changes or corners. This is particularly true if there is a limited sample size.</a:t>
            </a:r>
          </a:p>
        </p:txBody>
      </p:sp>
      <p:sp>
        <p:nvSpPr>
          <p:cNvPr id="5" name="TextBox 4">
            <a:extLst>
              <a:ext uri="{FF2B5EF4-FFF2-40B4-BE49-F238E27FC236}">
                <a16:creationId xmlns:a16="http://schemas.microsoft.com/office/drawing/2014/main" id="{AB87F767-E4D1-517B-999D-4ECB125C7A4B}"/>
              </a:ext>
            </a:extLst>
          </p:cNvPr>
          <p:cNvSpPr txBox="1"/>
          <p:nvPr/>
        </p:nvSpPr>
        <p:spPr>
          <a:xfrm>
            <a:off x="772510" y="7785220"/>
            <a:ext cx="10641724" cy="2308324"/>
          </a:xfrm>
          <a:prstGeom prst="rect">
            <a:avLst/>
          </a:prstGeom>
          <a:noFill/>
        </p:spPr>
        <p:txBody>
          <a:bodyPr wrap="square" rtlCol="0">
            <a:spAutoFit/>
          </a:bodyPr>
          <a:lstStyle/>
          <a:p>
            <a:r>
              <a:rPr lang="en-US" sz="2400" dirty="0">
                <a:solidFill>
                  <a:schemeClr val="accent1"/>
                </a:solidFill>
              </a:rPr>
              <a:t>Prediction probabilities:</a:t>
            </a:r>
          </a:p>
          <a:p>
            <a:pPr marL="342900" indent="-342900">
              <a:buFont typeface="Arial" panose="020B0604020202020204" pitchFamily="34" charset="0"/>
              <a:buChar char="•"/>
            </a:pPr>
            <a:r>
              <a:rPr lang="en-US" sz="2000" dirty="0"/>
              <a:t>The violin plot shows the distribution of predicted probabilities for each model and class. This allows us easier comparison of the predicted probabilities for each class within each model. The estimated probability density of the data at each given y-value is represented by the width of the violin at that value, with broader sections denoting a higher density of data points. The quartiles of the distribution are represented by the inner lines inside the violins.</a:t>
            </a:r>
          </a:p>
          <a:p>
            <a:pPr marL="342900" indent="-342900">
              <a:buFont typeface="Arial" panose="020B0604020202020204" pitchFamily="34" charset="0"/>
              <a:buChar char="•"/>
            </a:pPr>
            <a:r>
              <a:rPr lang="en-US" sz="2000" dirty="0"/>
              <a:t>Considering central tendency, spread, and skewness we need to select the better model.</a:t>
            </a:r>
          </a:p>
        </p:txBody>
      </p:sp>
    </p:spTree>
    <p:extLst>
      <p:ext uri="{BB962C8B-B14F-4D97-AF65-F5344CB8AC3E}">
        <p14:creationId xmlns:p14="http://schemas.microsoft.com/office/powerpoint/2010/main" val="210524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47E03-23D9-CDB6-9C8E-08AB981C26BE}"/>
              </a:ext>
            </a:extLst>
          </p:cNvPr>
          <p:cNvSpPr txBox="1"/>
          <p:nvPr/>
        </p:nvSpPr>
        <p:spPr>
          <a:xfrm>
            <a:off x="772510" y="945931"/>
            <a:ext cx="10641724" cy="3847207"/>
          </a:xfrm>
          <a:prstGeom prst="rect">
            <a:avLst/>
          </a:prstGeom>
          <a:noFill/>
        </p:spPr>
        <p:txBody>
          <a:bodyPr wrap="square" rtlCol="0">
            <a:spAutoFit/>
          </a:bodyPr>
          <a:lstStyle/>
          <a:p>
            <a:r>
              <a:rPr lang="en-US" sz="2400" dirty="0">
                <a:solidFill>
                  <a:schemeClr val="accent1"/>
                </a:solidFill>
              </a:rPr>
              <a:t>Box plot of performance metrics:</a:t>
            </a:r>
          </a:p>
          <a:p>
            <a:pPr marL="342900" indent="-342900">
              <a:buFont typeface="Arial" panose="020B0604020202020204" pitchFamily="34" charset="0"/>
              <a:buChar char="•"/>
            </a:pPr>
            <a:r>
              <a:rPr lang="en-US" sz="2000" dirty="0"/>
              <a:t>The box plot compares the performance of six classification models based on four evaluation metrics: Accuracy, Precision, Recall, and F1 Score.</a:t>
            </a:r>
          </a:p>
          <a:p>
            <a:pPr marL="342900" indent="-342900">
              <a:buFont typeface="Arial" panose="020B0604020202020204" pitchFamily="34" charset="0"/>
              <a:buChar char="•"/>
            </a:pPr>
            <a:r>
              <a:rPr lang="en-US" sz="2000" dirty="0"/>
              <a:t>The ratio of accurate projections to all other predictions is known as accuracy. It is a widely used indicator to assess a classification model's overall efficacy.</a:t>
            </a:r>
          </a:p>
          <a:p>
            <a:pPr marL="342900" indent="-342900">
              <a:buFont typeface="Arial" panose="020B0604020202020204" pitchFamily="34" charset="0"/>
              <a:buChar char="•"/>
            </a:pPr>
            <a:r>
              <a:rPr lang="en-US" sz="2000" dirty="0"/>
              <a:t>The ratio of accurate positive predictions to all positive predictions made (i.e., the total of accurate positives and false positives), commonly referred to as precision or positive predictive value, is known as the precision ratio.</a:t>
            </a:r>
          </a:p>
          <a:p>
            <a:pPr marL="342900" indent="-342900">
              <a:buFont typeface="Arial" panose="020B0604020202020204" pitchFamily="34" charset="0"/>
              <a:buChar char="•"/>
            </a:pPr>
            <a:r>
              <a:rPr lang="en-US" sz="2000" dirty="0"/>
              <a:t>Recall, also known as sensitivity or true positive rate, is the ratio of true positive predictions to the total number of actual positive instances (i.e., the sum of true positives and false negatives).</a:t>
            </a:r>
          </a:p>
          <a:p>
            <a:pPr marL="342900" indent="-342900">
              <a:buFont typeface="Arial" panose="020B0604020202020204" pitchFamily="34" charset="0"/>
              <a:buChar char="•"/>
            </a:pPr>
            <a:r>
              <a:rPr lang="en-US" sz="2000" dirty="0"/>
              <a:t>F1 Score is the harmonic mean of precision and recall. It combines both precision and recall into a single metric, providing a balance between them.</a:t>
            </a:r>
          </a:p>
        </p:txBody>
      </p:sp>
    </p:spTree>
    <p:extLst>
      <p:ext uri="{BB962C8B-B14F-4D97-AF65-F5344CB8AC3E}">
        <p14:creationId xmlns:p14="http://schemas.microsoft.com/office/powerpoint/2010/main" val="33227724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552</Words>
  <Application>Microsoft Office PowerPoint</Application>
  <PresentationFormat>Custom</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Tohidul Islam</dc:creator>
  <cp:lastModifiedBy>Md Tohidul Islam</cp:lastModifiedBy>
  <cp:revision>23</cp:revision>
  <dcterms:created xsi:type="dcterms:W3CDTF">2023-05-08T07:13:41Z</dcterms:created>
  <dcterms:modified xsi:type="dcterms:W3CDTF">2023-09-18T12:54:37Z</dcterms:modified>
</cp:coreProperties>
</file>