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notesSlides/notesSlide10.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71" r:id="rId9"/>
    <p:sldId id="263" r:id="rId10"/>
    <p:sldId id="264" r:id="rId11"/>
    <p:sldId id="270" r:id="rId12"/>
    <p:sldId id="265" r:id="rId13"/>
    <p:sldId id="266" r:id="rId14"/>
    <p:sldId id="272" r:id="rId15"/>
    <p:sldId id="269" r:id="rId16"/>
  </p:sldIdLst>
  <p:sldSz cx="9144000" cy="5143500" type="screen16x9"/>
  <p:notesSz cx="6858000" cy="9144000"/>
  <p:embeddedFontLst>
    <p:embeddedFont>
      <p:font typeface="Nunito Light" pitchFamily="2" charset="0"/>
      <p:regular r:id="rId18"/>
      <p:bold r:id="rId19"/>
      <p:italic r:id="rId20"/>
      <p:boldItalic r:id="rId21"/>
    </p:embeddedFont>
    <p:embeddedFont>
      <p:font typeface="Oswald Medium" panose="00000600000000000000" pitchFamily="2" charset="0"/>
      <p:regular r:id="rId22"/>
      <p:bold r:id="rId23"/>
    </p:embeddedFont>
    <p:embeddedFont>
      <p:font typeface="Roboto" panose="02000000000000000000" pitchFamily="2" charset="0"/>
      <p:regular r:id="rId24"/>
      <p:bold r:id="rId25"/>
      <p:italic r:id="rId26"/>
      <p:boldItalic r:id="rId27"/>
    </p:embeddedFont>
    <p:embeddedFont>
      <p:font typeface="Roboto Light"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5837C2-0D82-42F2-A4DC-036EC83B76A8}" v="52" dt="2024-08-05T13:21:40.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20" d="100"/>
          <a:sy n="120" d="100"/>
        </p:scale>
        <p:origin x="39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hid Patel Basha Patel" userId="9e3b8c9868327464" providerId="LiveId" clId="{C35837C2-0D82-42F2-A4DC-036EC83B76A8}"/>
    <pc:docChg chg="undo custSel addSld delSld modSld">
      <pc:chgData name="Tohid Patel Basha Patel" userId="9e3b8c9868327464" providerId="LiveId" clId="{C35837C2-0D82-42F2-A4DC-036EC83B76A8}" dt="2024-08-05T14:31:17.699" v="1589" actId="255"/>
      <pc:docMkLst>
        <pc:docMk/>
      </pc:docMkLst>
      <pc:sldChg chg="modSp mod">
        <pc:chgData name="Tohid Patel Basha Patel" userId="9e3b8c9868327464" providerId="LiveId" clId="{C35837C2-0D82-42F2-A4DC-036EC83B76A8}" dt="2024-08-05T13:18:14.828" v="708" actId="20577"/>
        <pc:sldMkLst>
          <pc:docMk/>
          <pc:sldMk cId="0" sldId="256"/>
        </pc:sldMkLst>
        <pc:spChg chg="mod">
          <ac:chgData name="Tohid Patel Basha Patel" userId="9e3b8c9868327464" providerId="LiveId" clId="{C35837C2-0D82-42F2-A4DC-036EC83B76A8}" dt="2024-08-05T13:18:14.828" v="708" actId="20577"/>
          <ac:spMkLst>
            <pc:docMk/>
            <pc:sldMk cId="0" sldId="256"/>
            <ac:spMk id="63" creationId="{00000000-0000-0000-0000-000000000000}"/>
          </ac:spMkLst>
        </pc:spChg>
      </pc:sldChg>
      <pc:sldChg chg="addSp modSp mod">
        <pc:chgData name="Tohid Patel Basha Patel" userId="9e3b8c9868327464" providerId="LiveId" clId="{C35837C2-0D82-42F2-A4DC-036EC83B76A8}" dt="2024-08-05T13:14:12.939" v="686" actId="2711"/>
        <pc:sldMkLst>
          <pc:docMk/>
          <pc:sldMk cId="0" sldId="258"/>
        </pc:sldMkLst>
        <pc:spChg chg="mod">
          <ac:chgData name="Tohid Patel Basha Patel" userId="9e3b8c9868327464" providerId="LiveId" clId="{C35837C2-0D82-42F2-A4DC-036EC83B76A8}" dt="2024-08-05T13:14:12.939" v="686" actId="2711"/>
          <ac:spMkLst>
            <pc:docMk/>
            <pc:sldMk cId="0" sldId="258"/>
            <ac:spMk id="76" creationId="{00000000-0000-0000-0000-000000000000}"/>
          </ac:spMkLst>
        </pc:spChg>
        <pc:graphicFrameChg chg="add mod">
          <ac:chgData name="Tohid Patel Basha Patel" userId="9e3b8c9868327464" providerId="LiveId" clId="{C35837C2-0D82-42F2-A4DC-036EC83B76A8}" dt="2024-08-05T13:07:36.149" v="523"/>
          <ac:graphicFrameMkLst>
            <pc:docMk/>
            <pc:sldMk cId="0" sldId="258"/>
            <ac:graphicFrameMk id="2" creationId="{F23339B3-C894-4D2B-9111-A4AD71ABF20B}"/>
          </ac:graphicFrameMkLst>
        </pc:graphicFrameChg>
      </pc:sldChg>
      <pc:sldChg chg="addSp delSp modSp mod">
        <pc:chgData name="Tohid Patel Basha Patel" userId="9e3b8c9868327464" providerId="LiveId" clId="{C35837C2-0D82-42F2-A4DC-036EC83B76A8}" dt="2024-08-05T13:29:43.042" v="1076" actId="1076"/>
        <pc:sldMkLst>
          <pc:docMk/>
          <pc:sldMk cId="0" sldId="261"/>
        </pc:sldMkLst>
        <pc:spChg chg="add mod">
          <ac:chgData name="Tohid Patel Basha Patel" userId="9e3b8c9868327464" providerId="LiveId" clId="{C35837C2-0D82-42F2-A4DC-036EC83B76A8}" dt="2024-08-05T13:21:57.630" v="726" actId="20577"/>
          <ac:spMkLst>
            <pc:docMk/>
            <pc:sldMk cId="0" sldId="261"/>
            <ac:spMk id="6" creationId="{76C21C59-4993-B2FD-B7D1-04C309A1BBB1}"/>
          </ac:spMkLst>
        </pc:spChg>
        <pc:spChg chg="mod">
          <ac:chgData name="Tohid Patel Basha Patel" userId="9e3b8c9868327464" providerId="LiveId" clId="{C35837C2-0D82-42F2-A4DC-036EC83B76A8}" dt="2024-08-05T13:29:43.042" v="1076" actId="1076"/>
          <ac:spMkLst>
            <pc:docMk/>
            <pc:sldMk cId="0" sldId="261"/>
            <ac:spMk id="94" creationId="{00000000-0000-0000-0000-000000000000}"/>
          </ac:spMkLst>
        </pc:spChg>
        <pc:graphicFrameChg chg="del">
          <ac:chgData name="Tohid Patel Basha Patel" userId="9e3b8c9868327464" providerId="LiveId" clId="{C35837C2-0D82-42F2-A4DC-036EC83B76A8}" dt="2024-08-05T12:10:35.785" v="345" actId="478"/>
          <ac:graphicFrameMkLst>
            <pc:docMk/>
            <pc:sldMk cId="0" sldId="261"/>
            <ac:graphicFrameMk id="2" creationId="{A5A8419F-C2AE-64E7-20D6-17296709F241}"/>
          </ac:graphicFrameMkLst>
        </pc:graphicFrameChg>
        <pc:graphicFrameChg chg="add mod">
          <ac:chgData name="Tohid Patel Basha Patel" userId="9e3b8c9868327464" providerId="LiveId" clId="{C35837C2-0D82-42F2-A4DC-036EC83B76A8}" dt="2024-08-05T13:22:19.966" v="729" actId="14100"/>
          <ac:graphicFrameMkLst>
            <pc:docMk/>
            <pc:sldMk cId="0" sldId="261"/>
            <ac:graphicFrameMk id="3" creationId="{F65C8C76-FE83-3E45-A5A6-F9F4F0AA2DE2}"/>
          </ac:graphicFrameMkLst>
        </pc:graphicFrameChg>
        <pc:graphicFrameChg chg="add del mod">
          <ac:chgData name="Tohid Patel Basha Patel" userId="9e3b8c9868327464" providerId="LiveId" clId="{C35837C2-0D82-42F2-A4DC-036EC83B76A8}" dt="2024-08-05T12:14:23.848" v="396" actId="21"/>
          <ac:graphicFrameMkLst>
            <pc:docMk/>
            <pc:sldMk cId="0" sldId="261"/>
            <ac:graphicFrameMk id="4" creationId="{A5A8419F-C2AE-64E7-20D6-17296709F241}"/>
          </ac:graphicFrameMkLst>
        </pc:graphicFrameChg>
        <pc:graphicFrameChg chg="add mod">
          <ac:chgData name="Tohid Patel Basha Patel" userId="9e3b8c9868327464" providerId="LiveId" clId="{C35837C2-0D82-42F2-A4DC-036EC83B76A8}" dt="2024-08-05T13:22:24.752" v="730" actId="14100"/>
          <ac:graphicFrameMkLst>
            <pc:docMk/>
            <pc:sldMk cId="0" sldId="261"/>
            <ac:graphicFrameMk id="5" creationId="{A5A8419F-C2AE-64E7-20D6-17296709F241}"/>
          </ac:graphicFrameMkLst>
        </pc:graphicFrameChg>
      </pc:sldChg>
      <pc:sldChg chg="addSp delSp modSp mod">
        <pc:chgData name="Tohid Patel Basha Patel" userId="9e3b8c9868327464" providerId="LiveId" clId="{C35837C2-0D82-42F2-A4DC-036EC83B76A8}" dt="2024-08-05T12:53:25.905" v="443" actId="27918"/>
        <pc:sldMkLst>
          <pc:docMk/>
          <pc:sldMk cId="0" sldId="262"/>
        </pc:sldMkLst>
        <pc:graphicFrameChg chg="del mod">
          <ac:chgData name="Tohid Patel Basha Patel" userId="9e3b8c9868327464" providerId="LiveId" clId="{C35837C2-0D82-42F2-A4DC-036EC83B76A8}" dt="2024-08-05T12:43:41.944" v="430" actId="478"/>
          <ac:graphicFrameMkLst>
            <pc:docMk/>
            <pc:sldMk cId="0" sldId="262"/>
            <ac:graphicFrameMk id="2" creationId="{6AD991AF-20E8-4B1E-A89D-31F056B370D8}"/>
          </ac:graphicFrameMkLst>
        </pc:graphicFrameChg>
        <pc:graphicFrameChg chg="add mod">
          <ac:chgData name="Tohid Patel Basha Patel" userId="9e3b8c9868327464" providerId="LiveId" clId="{C35837C2-0D82-42F2-A4DC-036EC83B76A8}" dt="2024-08-05T12:44:37.613" v="440" actId="208"/>
          <ac:graphicFrameMkLst>
            <pc:docMk/>
            <pc:sldMk cId="0" sldId="262"/>
            <ac:graphicFrameMk id="3" creationId="{6AD991AF-20E8-4B1E-A89D-31F056B370D8}"/>
          </ac:graphicFrameMkLst>
        </pc:graphicFrameChg>
      </pc:sldChg>
      <pc:sldChg chg="modSp mod">
        <pc:chgData name="Tohid Patel Basha Patel" userId="9e3b8c9868327464" providerId="LiveId" clId="{C35837C2-0D82-42F2-A4DC-036EC83B76A8}" dt="2024-08-05T13:09:51.533" v="535" actId="20577"/>
        <pc:sldMkLst>
          <pc:docMk/>
          <pc:sldMk cId="0" sldId="263"/>
        </pc:sldMkLst>
        <pc:spChg chg="mod">
          <ac:chgData name="Tohid Patel Basha Patel" userId="9e3b8c9868327464" providerId="LiveId" clId="{C35837C2-0D82-42F2-A4DC-036EC83B76A8}" dt="2024-08-05T13:09:51.533" v="535" actId="20577"/>
          <ac:spMkLst>
            <pc:docMk/>
            <pc:sldMk cId="0" sldId="263"/>
            <ac:spMk id="107" creationId="{00000000-0000-0000-0000-000000000000}"/>
          </ac:spMkLst>
        </pc:spChg>
      </pc:sldChg>
      <pc:sldChg chg="modSp mod">
        <pc:chgData name="Tohid Patel Basha Patel" userId="9e3b8c9868327464" providerId="LiveId" clId="{C35837C2-0D82-42F2-A4DC-036EC83B76A8}" dt="2024-08-05T13:30:45.783" v="1090" actId="20577"/>
        <pc:sldMkLst>
          <pc:docMk/>
          <pc:sldMk cId="0" sldId="264"/>
        </pc:sldMkLst>
        <pc:spChg chg="mod">
          <ac:chgData name="Tohid Patel Basha Patel" userId="9e3b8c9868327464" providerId="LiveId" clId="{C35837C2-0D82-42F2-A4DC-036EC83B76A8}" dt="2024-08-05T13:30:45.783" v="1090" actId="20577"/>
          <ac:spMkLst>
            <pc:docMk/>
            <pc:sldMk cId="0" sldId="264"/>
            <ac:spMk id="114" creationId="{00000000-0000-0000-0000-000000000000}"/>
          </ac:spMkLst>
        </pc:spChg>
      </pc:sldChg>
      <pc:sldChg chg="modSp mod">
        <pc:chgData name="Tohid Patel Basha Patel" userId="9e3b8c9868327464" providerId="LiveId" clId="{C35837C2-0D82-42F2-A4DC-036EC83B76A8}" dt="2024-08-05T13:57:59.086" v="1351" actId="27636"/>
        <pc:sldMkLst>
          <pc:docMk/>
          <pc:sldMk cId="0" sldId="266"/>
        </pc:sldMkLst>
        <pc:spChg chg="mod">
          <ac:chgData name="Tohid Patel Basha Patel" userId="9e3b8c9868327464" providerId="LiveId" clId="{C35837C2-0D82-42F2-A4DC-036EC83B76A8}" dt="2024-08-05T13:57:59.086" v="1351" actId="27636"/>
          <ac:spMkLst>
            <pc:docMk/>
            <pc:sldMk cId="0" sldId="266"/>
            <ac:spMk id="127" creationId="{00000000-0000-0000-0000-000000000000}"/>
          </ac:spMkLst>
        </pc:spChg>
      </pc:sldChg>
      <pc:sldChg chg="del">
        <pc:chgData name="Tohid Patel Basha Patel" userId="9e3b8c9868327464" providerId="LiveId" clId="{C35837C2-0D82-42F2-A4DC-036EC83B76A8}" dt="2024-08-05T13:20:36.166" v="709" actId="2696"/>
        <pc:sldMkLst>
          <pc:docMk/>
          <pc:sldMk cId="0" sldId="267"/>
        </pc:sldMkLst>
      </pc:sldChg>
      <pc:sldChg chg="del">
        <pc:chgData name="Tohid Patel Basha Patel" userId="9e3b8c9868327464" providerId="LiveId" clId="{C35837C2-0D82-42F2-A4DC-036EC83B76A8}" dt="2024-08-05T13:20:41.146" v="710" actId="2696"/>
        <pc:sldMkLst>
          <pc:docMk/>
          <pc:sldMk cId="0" sldId="268"/>
        </pc:sldMkLst>
      </pc:sldChg>
      <pc:sldChg chg="addSp delSp modSp mod">
        <pc:chgData name="Tohid Patel Basha Patel" userId="9e3b8c9868327464" providerId="LiveId" clId="{C35837C2-0D82-42F2-A4DC-036EC83B76A8}" dt="2024-08-05T13:10:00.397" v="537" actId="20577"/>
        <pc:sldMkLst>
          <pc:docMk/>
          <pc:sldMk cId="3063874362" sldId="270"/>
        </pc:sldMkLst>
        <pc:spChg chg="add mod">
          <ac:chgData name="Tohid Patel Basha Patel" userId="9e3b8c9868327464" providerId="LiveId" clId="{C35837C2-0D82-42F2-A4DC-036EC83B76A8}" dt="2024-08-05T07:28:21.208" v="340" actId="1076"/>
          <ac:spMkLst>
            <pc:docMk/>
            <pc:sldMk cId="3063874362" sldId="270"/>
            <ac:spMk id="4" creationId="{4B053C54-426A-C936-07B2-DA45501AE68D}"/>
          </ac:spMkLst>
        </pc:spChg>
        <pc:spChg chg="mod">
          <ac:chgData name="Tohid Patel Basha Patel" userId="9e3b8c9868327464" providerId="LiveId" clId="{C35837C2-0D82-42F2-A4DC-036EC83B76A8}" dt="2024-08-05T13:10:00.397" v="537" actId="20577"/>
          <ac:spMkLst>
            <pc:docMk/>
            <pc:sldMk cId="3063874362" sldId="270"/>
            <ac:spMk id="114" creationId="{00000000-0000-0000-0000-000000000000}"/>
          </ac:spMkLst>
        </pc:spChg>
        <pc:graphicFrameChg chg="add del mod">
          <ac:chgData name="Tohid Patel Basha Patel" userId="9e3b8c9868327464" providerId="LiveId" clId="{C35837C2-0D82-42F2-A4DC-036EC83B76A8}" dt="2024-08-05T12:18:31.093" v="407" actId="478"/>
          <ac:graphicFrameMkLst>
            <pc:docMk/>
            <pc:sldMk cId="3063874362" sldId="270"/>
            <ac:graphicFrameMk id="2" creationId="{EE3EBFA3-71ED-765F-02FD-4F1EE88F5A43}"/>
          </ac:graphicFrameMkLst>
        </pc:graphicFrameChg>
        <pc:graphicFrameChg chg="add mod">
          <ac:chgData name="Tohid Patel Basha Patel" userId="9e3b8c9868327464" providerId="LiveId" clId="{C35837C2-0D82-42F2-A4DC-036EC83B76A8}" dt="2024-08-05T12:18:59.978" v="415" actId="1076"/>
          <ac:graphicFrameMkLst>
            <pc:docMk/>
            <pc:sldMk cId="3063874362" sldId="270"/>
            <ac:graphicFrameMk id="5" creationId="{EE3EBFA3-71ED-765F-02FD-4F1EE88F5A43}"/>
          </ac:graphicFrameMkLst>
        </pc:graphicFrameChg>
      </pc:sldChg>
      <pc:sldChg chg="addSp modSp new mod">
        <pc:chgData name="Tohid Patel Basha Patel" userId="9e3b8c9868327464" providerId="LiveId" clId="{C35837C2-0D82-42F2-A4DC-036EC83B76A8}" dt="2024-08-05T13:17:58.218" v="703" actId="1076"/>
        <pc:sldMkLst>
          <pc:docMk/>
          <pc:sldMk cId="3389348815" sldId="271"/>
        </pc:sldMkLst>
        <pc:spChg chg="mod">
          <ac:chgData name="Tohid Patel Basha Patel" userId="9e3b8c9868327464" providerId="LiveId" clId="{C35837C2-0D82-42F2-A4DC-036EC83B76A8}" dt="2024-08-05T13:14:33.272" v="688"/>
          <ac:spMkLst>
            <pc:docMk/>
            <pc:sldMk cId="3389348815" sldId="271"/>
            <ac:spMk id="2" creationId="{70F02F85-0476-D228-6938-F8A287A2A211}"/>
          </ac:spMkLst>
        </pc:spChg>
        <pc:spChg chg="mod">
          <ac:chgData name="Tohid Patel Basha Patel" userId="9e3b8c9868327464" providerId="LiveId" clId="{C35837C2-0D82-42F2-A4DC-036EC83B76A8}" dt="2024-08-05T13:17:54.623" v="702" actId="1076"/>
          <ac:spMkLst>
            <pc:docMk/>
            <pc:sldMk cId="3389348815" sldId="271"/>
            <ac:spMk id="3" creationId="{E12B56D3-B1B0-8030-193A-CFD242D0A5F4}"/>
          </ac:spMkLst>
        </pc:spChg>
        <pc:graphicFrameChg chg="add mod">
          <ac:chgData name="Tohid Patel Basha Patel" userId="9e3b8c9868327464" providerId="LiveId" clId="{C35837C2-0D82-42F2-A4DC-036EC83B76A8}" dt="2024-08-05T13:17:58.218" v="703" actId="1076"/>
          <ac:graphicFrameMkLst>
            <pc:docMk/>
            <pc:sldMk cId="3389348815" sldId="271"/>
            <ac:graphicFrameMk id="4" creationId="{F23339B3-C894-4D2B-9111-A4AD71ABF20B}"/>
          </ac:graphicFrameMkLst>
        </pc:graphicFrameChg>
      </pc:sldChg>
      <pc:sldChg chg="addSp delSp modSp add mod">
        <pc:chgData name="Tohid Patel Basha Patel" userId="9e3b8c9868327464" providerId="LiveId" clId="{C35837C2-0D82-42F2-A4DC-036EC83B76A8}" dt="2024-08-05T14:31:17.699" v="1589" actId="255"/>
        <pc:sldMkLst>
          <pc:docMk/>
          <pc:sldMk cId="1868887388" sldId="272"/>
        </pc:sldMkLst>
        <pc:spChg chg="add del mod">
          <ac:chgData name="Tohid Patel Basha Patel" userId="9e3b8c9868327464" providerId="LiveId" clId="{C35837C2-0D82-42F2-A4DC-036EC83B76A8}" dt="2024-08-05T14:06:53.337" v="1419" actId="478"/>
          <ac:spMkLst>
            <pc:docMk/>
            <pc:sldMk cId="1868887388" sldId="272"/>
            <ac:spMk id="3" creationId="{04A609DA-7255-6688-DD31-1B9D6F90D063}"/>
          </ac:spMkLst>
        </pc:spChg>
        <pc:spChg chg="del mod">
          <ac:chgData name="Tohid Patel Basha Patel" userId="9e3b8c9868327464" providerId="LiveId" clId="{C35837C2-0D82-42F2-A4DC-036EC83B76A8}" dt="2024-08-05T13:58:28.938" v="1354" actId="478"/>
          <ac:spMkLst>
            <pc:docMk/>
            <pc:sldMk cId="1868887388" sldId="272"/>
            <ac:spMk id="126" creationId="{00000000-0000-0000-0000-000000000000}"/>
          </ac:spMkLst>
        </pc:spChg>
        <pc:spChg chg="mod">
          <ac:chgData name="Tohid Patel Basha Patel" userId="9e3b8c9868327464" providerId="LiveId" clId="{C35837C2-0D82-42F2-A4DC-036EC83B76A8}" dt="2024-08-05T14:31:17.699" v="1589" actId="255"/>
          <ac:spMkLst>
            <pc:docMk/>
            <pc:sldMk cId="1868887388" sldId="272"/>
            <ac:spMk id="127" creationId="{00000000-0000-0000-0000-000000000000}"/>
          </ac:spMkLst>
        </pc:spChg>
      </pc:sldChg>
      <pc:sldChg chg="add del">
        <pc:chgData name="Tohid Patel Basha Patel" userId="9e3b8c9868327464" providerId="LiveId" clId="{C35837C2-0D82-42F2-A4DC-036EC83B76A8}" dt="2024-08-05T14:26:38.389" v="1588" actId="2696"/>
        <pc:sldMkLst>
          <pc:docMk/>
          <pc:sldMk cId="354791704"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tohid\Downloads\Electric_Vehicle_Population_Dat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e3b8c9868327464/Desktop/Electric_Vehicle_Population_Data(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e3b8c9868327464/Desktop/Electric_Vehicle_Population_Data(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9e3b8c9868327464/Desktop/Electric_Vehicle_Population_Data(AutoRecovered).xlsx"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9e3b8c9868327464/Desktop/EV_Population_Data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tohid\Downloads\Electric_Vehicle_Population_Data.csv"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file:///C:\Users\tohid\Downloads\Electric_Vehicle_Population_Data.csv"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9e3b8c9868327464/Desktop/Electric_Vehicle_Population_Data(AutoRecovere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[Electric_Vehicle_Population_Data.csv]Geographic_Distribution_County!PivotTable1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solidFill>
                  <a:schemeClr val="tx1">
                    <a:lumMod val="85000"/>
                    <a:lumOff val="15000"/>
                  </a:schemeClr>
                </a:solidFill>
              </a:rPr>
              <a:t>Distribution of EV's by County</a:t>
            </a:r>
            <a:endParaRPr lang="en-US" b="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Geographic_Distribution_County!$B$3</c:f>
              <c:strCache>
                <c:ptCount val="1"/>
                <c:pt idx="0">
                  <c:v>Total</c:v>
                </c:pt>
              </c:strCache>
            </c:strRef>
          </c:tx>
          <c:spPr>
            <a:solidFill>
              <a:schemeClr val="accent1"/>
            </a:solidFill>
            <a:ln>
              <a:noFill/>
            </a:ln>
            <a:effectLst/>
          </c:spPr>
          <c:invertIfNegative val="0"/>
          <c:dLbls>
            <c:dLbl>
              <c:idx val="3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2F5-4193-A056-7FEA5DCE232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Geographic_Distribution_County!$A$4:$A$43</c:f>
              <c:strCache>
                <c:ptCount val="39"/>
                <c:pt idx="0">
                  <c:v>Garfield</c:v>
                </c:pt>
                <c:pt idx="1">
                  <c:v>Columbia</c:v>
                </c:pt>
                <c:pt idx="2">
                  <c:v>Ferry</c:v>
                </c:pt>
                <c:pt idx="3">
                  <c:v>Lincoln</c:v>
                </c:pt>
                <c:pt idx="4">
                  <c:v>Adams</c:v>
                </c:pt>
                <c:pt idx="5">
                  <c:v>Pend Oreille</c:v>
                </c:pt>
                <c:pt idx="6">
                  <c:v>Wahkiakum</c:v>
                </c:pt>
                <c:pt idx="7">
                  <c:v>Asotin</c:v>
                </c:pt>
                <c:pt idx="8">
                  <c:v>Skamania</c:v>
                </c:pt>
                <c:pt idx="9">
                  <c:v>Stevens</c:v>
                </c:pt>
                <c:pt idx="10">
                  <c:v>Douglas</c:v>
                </c:pt>
                <c:pt idx="11">
                  <c:v>Pacific</c:v>
                </c:pt>
                <c:pt idx="12">
                  <c:v>Okanogan</c:v>
                </c:pt>
                <c:pt idx="13">
                  <c:v>Franklin</c:v>
                </c:pt>
                <c:pt idx="14">
                  <c:v>Whitman</c:v>
                </c:pt>
                <c:pt idx="15">
                  <c:v>Klickitat</c:v>
                </c:pt>
                <c:pt idx="16">
                  <c:v>Walla Walla</c:v>
                </c:pt>
                <c:pt idx="17">
                  <c:v>Grant</c:v>
                </c:pt>
                <c:pt idx="18">
                  <c:v>Kittitas</c:v>
                </c:pt>
                <c:pt idx="19">
                  <c:v>Clallam</c:v>
                </c:pt>
                <c:pt idx="20">
                  <c:v>San Juan</c:v>
                </c:pt>
                <c:pt idx="21">
                  <c:v>Grays Harbor</c:v>
                </c:pt>
                <c:pt idx="22">
                  <c:v>Jefferson</c:v>
                </c:pt>
                <c:pt idx="23">
                  <c:v>Yakima</c:v>
                </c:pt>
                <c:pt idx="24">
                  <c:v>Mason</c:v>
                </c:pt>
                <c:pt idx="25">
                  <c:v>Chelan</c:v>
                </c:pt>
                <c:pt idx="26">
                  <c:v>Cowlitz</c:v>
                </c:pt>
                <c:pt idx="27">
                  <c:v>Lewis</c:v>
                </c:pt>
                <c:pt idx="28">
                  <c:v>Benton</c:v>
                </c:pt>
                <c:pt idx="29">
                  <c:v>Skagit</c:v>
                </c:pt>
                <c:pt idx="30">
                  <c:v>Island</c:v>
                </c:pt>
                <c:pt idx="31">
                  <c:v>Thurston</c:v>
                </c:pt>
                <c:pt idx="32">
                  <c:v>Whatcom</c:v>
                </c:pt>
                <c:pt idx="33">
                  <c:v>Kitsap</c:v>
                </c:pt>
                <c:pt idx="34">
                  <c:v>Clark</c:v>
                </c:pt>
                <c:pt idx="35">
                  <c:v>Spokane</c:v>
                </c:pt>
                <c:pt idx="36">
                  <c:v>Snohomish</c:v>
                </c:pt>
                <c:pt idx="37">
                  <c:v>Pierce</c:v>
                </c:pt>
                <c:pt idx="38">
                  <c:v>King</c:v>
                </c:pt>
              </c:strCache>
            </c:strRef>
          </c:cat>
          <c:val>
            <c:numRef>
              <c:f>Geographic_Distribution_County!$B$4:$B$43</c:f>
              <c:numCache>
                <c:formatCode>General</c:formatCode>
                <c:ptCount val="39"/>
                <c:pt idx="0">
                  <c:v>3</c:v>
                </c:pt>
                <c:pt idx="1">
                  <c:v>9</c:v>
                </c:pt>
                <c:pt idx="2">
                  <c:v>34</c:v>
                </c:pt>
                <c:pt idx="3">
                  <c:v>49</c:v>
                </c:pt>
                <c:pt idx="4">
                  <c:v>50</c:v>
                </c:pt>
                <c:pt idx="5">
                  <c:v>50</c:v>
                </c:pt>
                <c:pt idx="6">
                  <c:v>55</c:v>
                </c:pt>
                <c:pt idx="7">
                  <c:v>62</c:v>
                </c:pt>
                <c:pt idx="8">
                  <c:v>152</c:v>
                </c:pt>
                <c:pt idx="9">
                  <c:v>193</c:v>
                </c:pt>
                <c:pt idx="10">
                  <c:v>197</c:v>
                </c:pt>
                <c:pt idx="11">
                  <c:v>207</c:v>
                </c:pt>
                <c:pt idx="12">
                  <c:v>211</c:v>
                </c:pt>
                <c:pt idx="13">
                  <c:v>217</c:v>
                </c:pt>
                <c:pt idx="14">
                  <c:v>219</c:v>
                </c:pt>
                <c:pt idx="15">
                  <c:v>231</c:v>
                </c:pt>
                <c:pt idx="16">
                  <c:v>241</c:v>
                </c:pt>
                <c:pt idx="17">
                  <c:v>358</c:v>
                </c:pt>
                <c:pt idx="18">
                  <c:v>407</c:v>
                </c:pt>
                <c:pt idx="19">
                  <c:v>438</c:v>
                </c:pt>
                <c:pt idx="20">
                  <c:v>470</c:v>
                </c:pt>
                <c:pt idx="21">
                  <c:v>486</c:v>
                </c:pt>
                <c:pt idx="22">
                  <c:v>489</c:v>
                </c:pt>
                <c:pt idx="23">
                  <c:v>498</c:v>
                </c:pt>
                <c:pt idx="24">
                  <c:v>522</c:v>
                </c:pt>
                <c:pt idx="25">
                  <c:v>527</c:v>
                </c:pt>
                <c:pt idx="26">
                  <c:v>530</c:v>
                </c:pt>
                <c:pt idx="27">
                  <c:v>547</c:v>
                </c:pt>
                <c:pt idx="28">
                  <c:v>699</c:v>
                </c:pt>
                <c:pt idx="29">
                  <c:v>853</c:v>
                </c:pt>
                <c:pt idx="30">
                  <c:v>916</c:v>
                </c:pt>
                <c:pt idx="31">
                  <c:v>1158</c:v>
                </c:pt>
                <c:pt idx="32">
                  <c:v>1187</c:v>
                </c:pt>
                <c:pt idx="33">
                  <c:v>1719</c:v>
                </c:pt>
                <c:pt idx="34">
                  <c:v>1810</c:v>
                </c:pt>
                <c:pt idx="35">
                  <c:v>1918</c:v>
                </c:pt>
                <c:pt idx="36">
                  <c:v>4121</c:v>
                </c:pt>
                <c:pt idx="37">
                  <c:v>4689</c:v>
                </c:pt>
                <c:pt idx="38">
                  <c:v>9560</c:v>
                </c:pt>
              </c:numCache>
            </c:numRef>
          </c:val>
          <c:extLst>
            <c:ext xmlns:c16="http://schemas.microsoft.com/office/drawing/2014/chart" uri="{C3380CC4-5D6E-409C-BE32-E72D297353CC}">
              <c16:uniqueId val="{00000000-DB76-45A1-B2AE-A2931158F43C}"/>
            </c:ext>
          </c:extLst>
        </c:ser>
        <c:dLbls>
          <c:showLegendKey val="0"/>
          <c:showVal val="0"/>
          <c:showCatName val="0"/>
          <c:showSerName val="0"/>
          <c:showPercent val="0"/>
          <c:showBubbleSize val="0"/>
        </c:dLbls>
        <c:gapWidth val="182"/>
        <c:axId val="1490234159"/>
        <c:axId val="1490227919"/>
      </c:barChart>
      <c:catAx>
        <c:axId val="149023415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solidFill>
                      <a:schemeClr val="tx1">
                        <a:lumMod val="85000"/>
                        <a:lumOff val="15000"/>
                      </a:schemeClr>
                    </a:solidFill>
                  </a:rPr>
                  <a:t>County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0227919"/>
        <c:crosses val="autoZero"/>
        <c:auto val="1"/>
        <c:lblAlgn val="ctr"/>
        <c:lblOffset val="100"/>
        <c:noMultiLvlLbl val="0"/>
      </c:catAx>
      <c:valAx>
        <c:axId val="14902279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solidFill>
                      <a:schemeClr val="tx1">
                        <a:lumMod val="85000"/>
                        <a:lumOff val="15000"/>
                      </a:schemeClr>
                    </a:solidFill>
                  </a:rPr>
                  <a:t>Count</a:t>
                </a:r>
                <a:r>
                  <a:rPr lang="en-IN" baseline="0">
                    <a:solidFill>
                      <a:schemeClr val="tx1">
                        <a:lumMod val="85000"/>
                        <a:lumOff val="15000"/>
                      </a:schemeClr>
                    </a:solidFill>
                  </a:rPr>
                  <a:t> of EV's</a:t>
                </a:r>
                <a:endParaRPr lang="en-IN">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0234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[Electric_Vehicle_Population_Data(AutoRecovered).xlsx]Geographic_Distriution_City!PivotTable2</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chemeClr val="tx1">
                    <a:lumMod val="85000"/>
                    <a:lumOff val="15000"/>
                  </a:schemeClr>
                </a:solidFill>
              </a:rPr>
              <a:t>Distribution of EV's by Bottom 5 City</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Geographic_Distriution_City!$B$29</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Geographic_Distriution_City!$A$30:$A$35</c:f>
              <c:strCache>
                <c:ptCount val="5"/>
                <c:pt idx="0">
                  <c:v>Malden</c:v>
                </c:pt>
                <c:pt idx="1">
                  <c:v>Albion</c:v>
                </c:pt>
                <c:pt idx="2">
                  <c:v>Malott</c:v>
                </c:pt>
                <c:pt idx="3">
                  <c:v>Alderwood Manor</c:v>
                </c:pt>
                <c:pt idx="4">
                  <c:v>Marblemount</c:v>
                </c:pt>
              </c:strCache>
            </c:strRef>
          </c:cat>
          <c:val>
            <c:numRef>
              <c:f>Geographic_Distriution_City!$B$30:$B$35</c:f>
              <c:numCache>
                <c:formatCode>General</c:formatCode>
                <c:ptCount val="5"/>
                <c:pt idx="0">
                  <c:v>1</c:v>
                </c:pt>
                <c:pt idx="1">
                  <c:v>1</c:v>
                </c:pt>
                <c:pt idx="2">
                  <c:v>1</c:v>
                </c:pt>
                <c:pt idx="3">
                  <c:v>1</c:v>
                </c:pt>
                <c:pt idx="4">
                  <c:v>1</c:v>
                </c:pt>
              </c:numCache>
            </c:numRef>
          </c:val>
          <c:extLst>
            <c:ext xmlns:c16="http://schemas.microsoft.com/office/drawing/2014/chart" uri="{C3380CC4-5D6E-409C-BE32-E72D297353CC}">
              <c16:uniqueId val="{00000000-7352-4436-830B-A0D1031E13FB}"/>
            </c:ext>
          </c:extLst>
        </c:ser>
        <c:dLbls>
          <c:dLblPos val="outEnd"/>
          <c:showLegendKey val="0"/>
          <c:showVal val="1"/>
          <c:showCatName val="0"/>
          <c:showSerName val="0"/>
          <c:showPercent val="0"/>
          <c:showBubbleSize val="0"/>
        </c:dLbls>
        <c:gapWidth val="219"/>
        <c:overlap val="-27"/>
        <c:axId val="1366749296"/>
        <c:axId val="1366753136"/>
      </c:barChart>
      <c:catAx>
        <c:axId val="1366749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753136"/>
        <c:crosses val="autoZero"/>
        <c:auto val="1"/>
        <c:lblAlgn val="ctr"/>
        <c:lblOffset val="100"/>
        <c:noMultiLvlLbl val="0"/>
      </c:catAx>
      <c:valAx>
        <c:axId val="1366753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800" b="0" i="0" u="none" strike="noStrike" kern="1200" baseline="0">
                    <a:solidFill>
                      <a:sysClr val="windowText" lastClr="000000">
                        <a:lumMod val="65000"/>
                        <a:lumOff val="35000"/>
                      </a:sysClr>
                    </a:solidFill>
                  </a:rPr>
                  <a:t>Count of EVs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6749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[Electric_Vehicle_Population_Data(AutoRecovered).xlsx]Geographic_Distriution_City!PivotTable1</c:name>
    <c:fmtId val="27"/>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IN" sz="1400" b="0" i="0" u="none" strike="noStrike" kern="1200" spc="0" baseline="0">
                <a:solidFill>
                  <a:schemeClr val="tx1">
                    <a:lumMod val="85000"/>
                    <a:lumOff val="15000"/>
                  </a:schemeClr>
                </a:solidFill>
              </a:rPr>
              <a:t>Distribution of EV's by City Top 5</a:t>
            </a:r>
            <a:endParaRPr lang="en-US" sz="1400" b="0" i="0" u="none" strike="noStrike" kern="1200" spc="0" baseline="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Geographic_Distriution_City!$B$3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Geographic_Distriution_City!$A$4:$A$9</c:f>
              <c:strCache>
                <c:ptCount val="5"/>
                <c:pt idx="0">
                  <c:v>Bellevue</c:v>
                </c:pt>
                <c:pt idx="1">
                  <c:v>Bothell</c:v>
                </c:pt>
                <c:pt idx="2">
                  <c:v>Tacoma</c:v>
                </c:pt>
                <c:pt idx="3">
                  <c:v>Spokane</c:v>
                </c:pt>
                <c:pt idx="4">
                  <c:v>Seattle</c:v>
                </c:pt>
              </c:strCache>
            </c:strRef>
          </c:cat>
          <c:val>
            <c:numRef>
              <c:f>Geographic_Distriution_City!$B$4:$B$9</c:f>
              <c:numCache>
                <c:formatCode>General</c:formatCode>
                <c:ptCount val="5"/>
                <c:pt idx="0">
                  <c:v>440</c:v>
                </c:pt>
                <c:pt idx="1">
                  <c:v>599</c:v>
                </c:pt>
                <c:pt idx="2">
                  <c:v>601</c:v>
                </c:pt>
                <c:pt idx="3">
                  <c:v>703</c:v>
                </c:pt>
                <c:pt idx="4">
                  <c:v>829</c:v>
                </c:pt>
              </c:numCache>
            </c:numRef>
          </c:val>
          <c:extLst>
            <c:ext xmlns:c16="http://schemas.microsoft.com/office/drawing/2014/chart" uri="{C3380CC4-5D6E-409C-BE32-E72D297353CC}">
              <c16:uniqueId val="{00000000-5A07-4087-A2E9-6C25FB277E5C}"/>
            </c:ext>
          </c:extLst>
        </c:ser>
        <c:dLbls>
          <c:dLblPos val="outEnd"/>
          <c:showLegendKey val="0"/>
          <c:showVal val="1"/>
          <c:showCatName val="0"/>
          <c:showSerName val="0"/>
          <c:showPercent val="0"/>
          <c:showBubbleSize val="0"/>
        </c:dLbls>
        <c:gapWidth val="219"/>
        <c:axId val="1327863519"/>
        <c:axId val="1327861599"/>
      </c:barChart>
      <c:catAx>
        <c:axId val="13278635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City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1599"/>
        <c:crosses val="autoZero"/>
        <c:auto val="1"/>
        <c:lblAlgn val="ctr"/>
        <c:lblOffset val="100"/>
        <c:noMultiLvlLbl val="0"/>
      </c:catAx>
      <c:valAx>
        <c:axId val="1327861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a:t>
                </a:r>
                <a:r>
                  <a:rPr lang="en-IN" baseline="0"/>
                  <a:t> of EVs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35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[Electric_Vehicle_Population_Data(AutoRecovered).xlsx]Years_Trend!PivotTable1</c:name>
    <c:fmtId val="19"/>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IN" sz="1400" b="0" i="0" u="none" strike="noStrike" kern="1200" spc="0" baseline="0" dirty="0">
                <a:solidFill>
                  <a:schemeClr val="tx1">
                    <a:lumMod val="85000"/>
                    <a:lumOff val="15000"/>
                  </a:schemeClr>
                </a:solidFill>
                <a:effectLst/>
              </a:rPr>
              <a:t>EV Registration Trend Over the Years</a:t>
            </a:r>
            <a:endParaRPr lang="en-US" sz="1400" b="0" i="0" u="none" strike="noStrike" kern="1200" spc="0" baseline="0" dirty="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Years_Trend!$B$3</c:f>
              <c:strCache>
                <c:ptCount val="1"/>
                <c:pt idx="0">
                  <c:v>Total</c:v>
                </c:pt>
              </c:strCache>
            </c:strRef>
          </c:tx>
          <c:spPr>
            <a:solidFill>
              <a:schemeClr val="accent1"/>
            </a:solidFill>
            <a:ln>
              <a:noFill/>
            </a:ln>
            <a:effectLst/>
          </c:spPr>
          <c:invertIfNegative val="0"/>
          <c:dLbls>
            <c:dLbl>
              <c:idx val="1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A96-440F-8B9E-ECD5585D990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Years_Trend!$A$4:$A$26</c:f>
              <c:strCache>
                <c:ptCount val="22"/>
                <c:pt idx="0">
                  <c:v>1997</c:v>
                </c:pt>
                <c:pt idx="1">
                  <c:v>1999</c:v>
                </c:pt>
                <c:pt idx="2">
                  <c:v>2000</c:v>
                </c:pt>
                <c:pt idx="3">
                  <c:v>2002</c:v>
                </c:pt>
                <c:pt idx="4">
                  <c:v>2003</c:v>
                </c:pt>
                <c:pt idx="5">
                  <c:v>2008</c:v>
                </c:pt>
                <c:pt idx="6">
                  <c:v>2010</c:v>
                </c:pt>
                <c:pt idx="7">
                  <c:v>2011</c:v>
                </c:pt>
                <c:pt idx="8">
                  <c:v>2012</c:v>
                </c:pt>
                <c:pt idx="9">
                  <c:v>2013</c:v>
                </c:pt>
                <c:pt idx="10">
                  <c:v>2014</c:v>
                </c:pt>
                <c:pt idx="11">
                  <c:v>2015</c:v>
                </c:pt>
                <c:pt idx="12">
                  <c:v>2016</c:v>
                </c:pt>
                <c:pt idx="13">
                  <c:v>2017</c:v>
                </c:pt>
                <c:pt idx="14">
                  <c:v>2018</c:v>
                </c:pt>
                <c:pt idx="15">
                  <c:v>2019</c:v>
                </c:pt>
                <c:pt idx="16">
                  <c:v>2020</c:v>
                </c:pt>
                <c:pt idx="17">
                  <c:v>2021</c:v>
                </c:pt>
                <c:pt idx="18">
                  <c:v>2022</c:v>
                </c:pt>
                <c:pt idx="19">
                  <c:v>2023</c:v>
                </c:pt>
                <c:pt idx="20">
                  <c:v>2024</c:v>
                </c:pt>
                <c:pt idx="21">
                  <c:v>2025</c:v>
                </c:pt>
              </c:strCache>
            </c:strRef>
          </c:cat>
          <c:val>
            <c:numRef>
              <c:f>Years_Trend!$B$4:$B$26</c:f>
              <c:numCache>
                <c:formatCode>General</c:formatCode>
                <c:ptCount val="22"/>
                <c:pt idx="0">
                  <c:v>1</c:v>
                </c:pt>
                <c:pt idx="1">
                  <c:v>4</c:v>
                </c:pt>
                <c:pt idx="2">
                  <c:v>5</c:v>
                </c:pt>
                <c:pt idx="3">
                  <c:v>2</c:v>
                </c:pt>
                <c:pt idx="4">
                  <c:v>1</c:v>
                </c:pt>
                <c:pt idx="5">
                  <c:v>13</c:v>
                </c:pt>
                <c:pt idx="6">
                  <c:v>17</c:v>
                </c:pt>
                <c:pt idx="7">
                  <c:v>203</c:v>
                </c:pt>
                <c:pt idx="8">
                  <c:v>553</c:v>
                </c:pt>
                <c:pt idx="9">
                  <c:v>1005</c:v>
                </c:pt>
                <c:pt idx="10">
                  <c:v>1225</c:v>
                </c:pt>
                <c:pt idx="11">
                  <c:v>1239</c:v>
                </c:pt>
                <c:pt idx="12">
                  <c:v>1662</c:v>
                </c:pt>
                <c:pt idx="13">
                  <c:v>2201</c:v>
                </c:pt>
                <c:pt idx="14">
                  <c:v>2646</c:v>
                </c:pt>
                <c:pt idx="15">
                  <c:v>2354</c:v>
                </c:pt>
                <c:pt idx="16">
                  <c:v>2835</c:v>
                </c:pt>
                <c:pt idx="17">
                  <c:v>3250</c:v>
                </c:pt>
                <c:pt idx="18">
                  <c:v>5176</c:v>
                </c:pt>
                <c:pt idx="19">
                  <c:v>7190</c:v>
                </c:pt>
                <c:pt idx="20">
                  <c:v>4459</c:v>
                </c:pt>
                <c:pt idx="21">
                  <c:v>41</c:v>
                </c:pt>
              </c:numCache>
            </c:numRef>
          </c:val>
          <c:extLst>
            <c:ext xmlns:c16="http://schemas.microsoft.com/office/drawing/2014/chart" uri="{C3380CC4-5D6E-409C-BE32-E72D297353CC}">
              <c16:uniqueId val="{00000001-AA96-440F-8B9E-ECD5585D9909}"/>
            </c:ext>
          </c:extLst>
        </c:ser>
        <c:dLbls>
          <c:showLegendKey val="0"/>
          <c:showVal val="0"/>
          <c:showCatName val="0"/>
          <c:showSerName val="0"/>
          <c:showPercent val="0"/>
          <c:showBubbleSize val="0"/>
        </c:dLbls>
        <c:gapWidth val="219"/>
        <c:overlap val="-27"/>
        <c:axId val="1327863519"/>
        <c:axId val="1327861599"/>
      </c:barChart>
      <c:catAx>
        <c:axId val="13278635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1599"/>
        <c:crosses val="autoZero"/>
        <c:auto val="1"/>
        <c:lblAlgn val="ctr"/>
        <c:lblOffset val="100"/>
        <c:noMultiLvlLbl val="0"/>
      </c:catAx>
      <c:valAx>
        <c:axId val="1327861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EVs</a:t>
                </a:r>
                <a:r>
                  <a:rPr lang="en-IN" baseline="0"/>
                  <a:t> Registartion</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3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solid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[EV_Population_Data_Analysis.xlsx]EV_Type!PivotTable1</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chemeClr val="tx1">
                    <a:lumMod val="95000"/>
                    <a:lumOff val="5000"/>
                  </a:schemeClr>
                </a:solidFill>
              </a:rPr>
              <a:t>Electric Vehicle</a:t>
            </a:r>
            <a:r>
              <a:rPr lang="en-IN" baseline="0">
                <a:solidFill>
                  <a:schemeClr val="tx1">
                    <a:lumMod val="95000"/>
                    <a:lumOff val="5000"/>
                  </a:schemeClr>
                </a:solidFill>
              </a:rPr>
              <a:t> Type</a:t>
            </a:r>
            <a:endParaRPr lang="en-IN">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EV_Type!$B$3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EV_Type!$A$4:$A$6</c:f>
              <c:strCache>
                <c:ptCount val="2"/>
                <c:pt idx="0">
                  <c:v>Battery Electric Vehicle (BEV)</c:v>
                </c:pt>
                <c:pt idx="1">
                  <c:v>Plug-in Hybrid Electric Vehicle (PHEV)</c:v>
                </c:pt>
              </c:strCache>
            </c:strRef>
          </c:cat>
          <c:val>
            <c:numRef>
              <c:f>EV_Type!$B$4:$B$6</c:f>
              <c:numCache>
                <c:formatCode>General</c:formatCode>
                <c:ptCount val="2"/>
                <c:pt idx="0">
                  <c:v>22109</c:v>
                </c:pt>
                <c:pt idx="1">
                  <c:v>13973</c:v>
                </c:pt>
              </c:numCache>
            </c:numRef>
          </c:val>
          <c:extLst>
            <c:ext xmlns:c16="http://schemas.microsoft.com/office/drawing/2014/chart" uri="{C3380CC4-5D6E-409C-BE32-E72D297353CC}">
              <c16:uniqueId val="{00000000-571D-4A4C-ACA0-19366DEF5C06}"/>
            </c:ext>
          </c:extLst>
        </c:ser>
        <c:dLbls>
          <c:showLegendKey val="0"/>
          <c:showVal val="0"/>
          <c:showCatName val="0"/>
          <c:showSerName val="0"/>
          <c:showPercent val="0"/>
          <c:showBubbleSize val="0"/>
        </c:dLbls>
        <c:gapWidth val="219"/>
        <c:overlap val="-27"/>
        <c:axId val="2008743136"/>
        <c:axId val="2008736416"/>
      </c:barChart>
      <c:catAx>
        <c:axId val="2008743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736416"/>
        <c:crosses val="autoZero"/>
        <c:auto val="1"/>
        <c:lblAlgn val="ctr"/>
        <c:lblOffset val="100"/>
        <c:noMultiLvlLbl val="0"/>
      </c:catAx>
      <c:valAx>
        <c:axId val="2008736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Registered</a:t>
                </a:r>
                <a:r>
                  <a:rPr lang="en-IN" baseline="0"/>
                  <a:t> EVs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743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bg1">
          <a:lumMod val="6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[Electric_Vehicle_Population_Data.csv]Top10_Manufacturers!PivotTable1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solidFill>
                  <a:schemeClr val="tx1">
                    <a:lumMod val="85000"/>
                    <a:lumOff val="15000"/>
                  </a:schemeClr>
                </a:solidFill>
                <a:effectLst/>
              </a:rPr>
              <a:t>Top 10 EV Manufacturers</a:t>
            </a:r>
            <a:endParaRPr lang="en-US" b="0" dirty="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Top10_Manufacturers!$B$3</c:f>
              <c:strCache>
                <c:ptCount val="1"/>
                <c:pt idx="0">
                  <c:v>Total</c:v>
                </c:pt>
              </c:strCache>
            </c:strRef>
          </c:tx>
          <c:spPr>
            <a:solidFill>
              <a:schemeClr val="accent1"/>
            </a:solidFill>
            <a:ln>
              <a:noFill/>
            </a:ln>
            <a:effectLst/>
          </c:spPr>
          <c:invertIfNegative val="0"/>
          <c:cat>
            <c:strRef>
              <c:f>Top10_Manufacturers!$A$4:$A$14</c:f>
              <c:strCache>
                <c:ptCount val="10"/>
                <c:pt idx="0">
                  <c:v>AUDI</c:v>
                </c:pt>
                <c:pt idx="1">
                  <c:v>HYUNDAI</c:v>
                </c:pt>
                <c:pt idx="2">
                  <c:v>VOLVO</c:v>
                </c:pt>
                <c:pt idx="3">
                  <c:v>TOYOTA</c:v>
                </c:pt>
                <c:pt idx="4">
                  <c:v>KIA</c:v>
                </c:pt>
                <c:pt idx="5">
                  <c:v>NISSAN</c:v>
                </c:pt>
                <c:pt idx="6">
                  <c:v>BMW</c:v>
                </c:pt>
                <c:pt idx="7">
                  <c:v>FORD</c:v>
                </c:pt>
                <c:pt idx="8">
                  <c:v>CHEVROLET</c:v>
                </c:pt>
                <c:pt idx="9">
                  <c:v>TESLA</c:v>
                </c:pt>
              </c:strCache>
            </c:strRef>
          </c:cat>
          <c:val>
            <c:numRef>
              <c:f>Top10_Manufacturers!$B$4:$B$14</c:f>
              <c:numCache>
                <c:formatCode>General</c:formatCode>
                <c:ptCount val="10"/>
                <c:pt idx="0">
                  <c:v>1418</c:v>
                </c:pt>
                <c:pt idx="1">
                  <c:v>1450</c:v>
                </c:pt>
                <c:pt idx="2">
                  <c:v>1687</c:v>
                </c:pt>
                <c:pt idx="3">
                  <c:v>2147</c:v>
                </c:pt>
                <c:pt idx="4">
                  <c:v>2461</c:v>
                </c:pt>
                <c:pt idx="5">
                  <c:v>2464</c:v>
                </c:pt>
                <c:pt idx="6">
                  <c:v>2738</c:v>
                </c:pt>
                <c:pt idx="7">
                  <c:v>2886</c:v>
                </c:pt>
                <c:pt idx="8">
                  <c:v>3220</c:v>
                </c:pt>
                <c:pt idx="9">
                  <c:v>6909</c:v>
                </c:pt>
              </c:numCache>
            </c:numRef>
          </c:val>
          <c:extLst>
            <c:ext xmlns:c16="http://schemas.microsoft.com/office/drawing/2014/chart" uri="{C3380CC4-5D6E-409C-BE32-E72D297353CC}">
              <c16:uniqueId val="{00000000-DE9C-4EAE-BCDD-2F66613CDF69}"/>
            </c:ext>
          </c:extLst>
        </c:ser>
        <c:dLbls>
          <c:showLegendKey val="0"/>
          <c:showVal val="0"/>
          <c:showCatName val="0"/>
          <c:showSerName val="0"/>
          <c:showPercent val="0"/>
          <c:showBubbleSize val="0"/>
        </c:dLbls>
        <c:gapWidth val="219"/>
        <c:overlap val="-27"/>
        <c:axId val="1327863519"/>
        <c:axId val="1327861599"/>
      </c:barChart>
      <c:catAx>
        <c:axId val="13278635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Manufacturers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1599"/>
        <c:crosses val="autoZero"/>
        <c:auto val="1"/>
        <c:lblAlgn val="ctr"/>
        <c:lblOffset val="100"/>
        <c:noMultiLvlLbl val="0"/>
      </c:catAx>
      <c:valAx>
        <c:axId val="1327861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Registered</a:t>
                </a:r>
                <a:r>
                  <a:rPr lang="en-IN" baseline="0"/>
                  <a:t> EV's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351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[Electric_Vehicle_Population_Data.csv]Top10_EV_Models!PivotTable1</c:name>
    <c:fmtId val="2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solidFill>
                  <a:schemeClr val="tx1">
                    <a:lumMod val="85000"/>
                    <a:lumOff val="15000"/>
                  </a:schemeClr>
                </a:solidFill>
                <a:effectLst/>
              </a:rPr>
              <a:t>Top 10 EV Models</a:t>
            </a:r>
            <a:endParaRPr lang="en-US" b="0">
              <a:solidFill>
                <a:schemeClr val="tx1">
                  <a:lumMod val="85000"/>
                  <a:lumOff val="1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Top10_EV_Models!$B$3</c:f>
              <c:strCache>
                <c:ptCount val="1"/>
                <c:pt idx="0">
                  <c:v>Total</c:v>
                </c:pt>
              </c:strCache>
            </c:strRef>
          </c:tx>
          <c:spPr>
            <a:solidFill>
              <a:schemeClr val="accent1"/>
            </a:solidFill>
            <a:ln>
              <a:noFill/>
            </a:ln>
            <a:effectLst/>
          </c:spPr>
          <c:invertIfNegative val="0"/>
          <c:cat>
            <c:strRef>
              <c:f>Top10_EV_Models!$A$4:$A$14</c:f>
              <c:strCache>
                <c:ptCount val="10"/>
                <c:pt idx="0">
                  <c:v>WRANGLER</c:v>
                </c:pt>
                <c:pt idx="1">
                  <c:v>PRIUS PRIME</c:v>
                </c:pt>
                <c:pt idx="2">
                  <c:v>NIRO</c:v>
                </c:pt>
                <c:pt idx="3">
                  <c:v>BOLT EV</c:v>
                </c:pt>
                <c:pt idx="4">
                  <c:v>MODEL X</c:v>
                </c:pt>
                <c:pt idx="5">
                  <c:v>VOLT</c:v>
                </c:pt>
                <c:pt idx="6">
                  <c:v>MODEL Y</c:v>
                </c:pt>
                <c:pt idx="7">
                  <c:v>MODEL S</c:v>
                </c:pt>
                <c:pt idx="8">
                  <c:v>MODEL 3</c:v>
                </c:pt>
                <c:pt idx="9">
                  <c:v>LEAF</c:v>
                </c:pt>
              </c:strCache>
            </c:strRef>
          </c:cat>
          <c:val>
            <c:numRef>
              <c:f>Top10_EV_Models!$B$4:$B$14</c:f>
              <c:numCache>
                <c:formatCode>General</c:formatCode>
                <c:ptCount val="10"/>
                <c:pt idx="0">
                  <c:v>833</c:v>
                </c:pt>
                <c:pt idx="1">
                  <c:v>905</c:v>
                </c:pt>
                <c:pt idx="2">
                  <c:v>1007</c:v>
                </c:pt>
                <c:pt idx="3">
                  <c:v>1245</c:v>
                </c:pt>
                <c:pt idx="4">
                  <c:v>1255</c:v>
                </c:pt>
                <c:pt idx="5">
                  <c:v>1303</c:v>
                </c:pt>
                <c:pt idx="6">
                  <c:v>1552</c:v>
                </c:pt>
                <c:pt idx="7">
                  <c:v>1798</c:v>
                </c:pt>
                <c:pt idx="8">
                  <c:v>2171</c:v>
                </c:pt>
                <c:pt idx="9">
                  <c:v>2255</c:v>
                </c:pt>
              </c:numCache>
            </c:numRef>
          </c:val>
          <c:extLst>
            <c:ext xmlns:c16="http://schemas.microsoft.com/office/drawing/2014/chart" uri="{C3380CC4-5D6E-409C-BE32-E72D297353CC}">
              <c16:uniqueId val="{00000000-A357-4613-9484-F6D72F83F193}"/>
            </c:ext>
          </c:extLst>
        </c:ser>
        <c:dLbls>
          <c:showLegendKey val="0"/>
          <c:showVal val="0"/>
          <c:showCatName val="0"/>
          <c:showSerName val="0"/>
          <c:showPercent val="0"/>
          <c:showBubbleSize val="0"/>
        </c:dLbls>
        <c:gapWidth val="219"/>
        <c:overlap val="-27"/>
        <c:axId val="1327863519"/>
        <c:axId val="1327861599"/>
      </c:barChart>
      <c:catAx>
        <c:axId val="13278635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Models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1599"/>
        <c:crosses val="autoZero"/>
        <c:auto val="1"/>
        <c:lblAlgn val="ctr"/>
        <c:lblOffset val="100"/>
        <c:noMultiLvlLbl val="0"/>
      </c:catAx>
      <c:valAx>
        <c:axId val="13278615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Registered</a:t>
                </a:r>
                <a:r>
                  <a:rPr lang="en-IN" baseline="0"/>
                  <a:t> EV's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786351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[Electric_Vehicle_Population_Data(AutoRecovered).xlsx]Electric_Utility_Distrubution!PivotTable1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a:solidFill>
                  <a:schemeClr val="tx1">
                    <a:lumMod val="95000"/>
                    <a:lumOff val="5000"/>
                  </a:schemeClr>
                </a:solidFill>
              </a:rPr>
              <a:t>Distribution of EVs Correlation to Electric Utility</a:t>
            </a:r>
            <a:endParaRPr lang="en-IN">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Electric_Utility_Distrubution!$B$3</c:f>
              <c:strCache>
                <c:ptCount val="1"/>
                <c:pt idx="0">
                  <c:v>Count of Electric Utility</c:v>
                </c:pt>
              </c:strCache>
            </c:strRef>
          </c:tx>
          <c:spPr>
            <a:solidFill>
              <a:schemeClr val="accent1"/>
            </a:solidFill>
            <a:ln>
              <a:noFill/>
            </a:ln>
            <a:effectLst/>
          </c:spPr>
          <c:invertIfNegative val="0"/>
          <c:cat>
            <c:strRef>
              <c:f>Electric_Utility_Distrubution!$A$4:$A$43</c:f>
              <c:strCache>
                <c:ptCount val="39"/>
                <c:pt idx="0">
                  <c:v>Garfield</c:v>
                </c:pt>
                <c:pt idx="1">
                  <c:v>Columbia</c:v>
                </c:pt>
                <c:pt idx="2">
                  <c:v>Ferry</c:v>
                </c:pt>
                <c:pt idx="3">
                  <c:v>Lincoln</c:v>
                </c:pt>
                <c:pt idx="4">
                  <c:v>Adams</c:v>
                </c:pt>
                <c:pt idx="5">
                  <c:v>Pend Oreille</c:v>
                </c:pt>
                <c:pt idx="6">
                  <c:v>Wahkiakum</c:v>
                </c:pt>
                <c:pt idx="7">
                  <c:v>Asotin</c:v>
                </c:pt>
                <c:pt idx="8">
                  <c:v>Skamania</c:v>
                </c:pt>
                <c:pt idx="9">
                  <c:v>Stevens</c:v>
                </c:pt>
                <c:pt idx="10">
                  <c:v>Douglas</c:v>
                </c:pt>
                <c:pt idx="11">
                  <c:v>Pacific</c:v>
                </c:pt>
                <c:pt idx="12">
                  <c:v>Okanogan</c:v>
                </c:pt>
                <c:pt idx="13">
                  <c:v>Franklin</c:v>
                </c:pt>
                <c:pt idx="14">
                  <c:v>Whitman</c:v>
                </c:pt>
                <c:pt idx="15">
                  <c:v>Klickitat</c:v>
                </c:pt>
                <c:pt idx="16">
                  <c:v>Walla Walla</c:v>
                </c:pt>
                <c:pt idx="17">
                  <c:v>Grant</c:v>
                </c:pt>
                <c:pt idx="18">
                  <c:v>Kittitas</c:v>
                </c:pt>
                <c:pt idx="19">
                  <c:v>Clallam</c:v>
                </c:pt>
                <c:pt idx="20">
                  <c:v>San Juan</c:v>
                </c:pt>
                <c:pt idx="21">
                  <c:v>Grays Harbor</c:v>
                </c:pt>
                <c:pt idx="22">
                  <c:v>Jefferson</c:v>
                </c:pt>
                <c:pt idx="23">
                  <c:v>Yakima</c:v>
                </c:pt>
                <c:pt idx="24">
                  <c:v>Mason</c:v>
                </c:pt>
                <c:pt idx="25">
                  <c:v>Chelan</c:v>
                </c:pt>
                <c:pt idx="26">
                  <c:v>Cowlitz</c:v>
                </c:pt>
                <c:pt idx="27">
                  <c:v>Lewis</c:v>
                </c:pt>
                <c:pt idx="28">
                  <c:v>Benton</c:v>
                </c:pt>
                <c:pt idx="29">
                  <c:v>Skagit</c:v>
                </c:pt>
                <c:pt idx="30">
                  <c:v>Island</c:v>
                </c:pt>
                <c:pt idx="31">
                  <c:v>Thurston</c:v>
                </c:pt>
                <c:pt idx="32">
                  <c:v>Whatcom</c:v>
                </c:pt>
                <c:pt idx="33">
                  <c:v>Kitsap</c:v>
                </c:pt>
                <c:pt idx="34">
                  <c:v>Clark</c:v>
                </c:pt>
                <c:pt idx="35">
                  <c:v>Spokane</c:v>
                </c:pt>
                <c:pt idx="36">
                  <c:v>Snohomish</c:v>
                </c:pt>
                <c:pt idx="37">
                  <c:v>Pierce</c:v>
                </c:pt>
                <c:pt idx="38">
                  <c:v>King</c:v>
                </c:pt>
              </c:strCache>
            </c:strRef>
          </c:cat>
          <c:val>
            <c:numRef>
              <c:f>Electric_Utility_Distrubution!$B$4:$B$43</c:f>
              <c:numCache>
                <c:formatCode>General</c:formatCode>
                <c:ptCount val="39"/>
                <c:pt idx="0">
                  <c:v>3</c:v>
                </c:pt>
                <c:pt idx="1">
                  <c:v>9</c:v>
                </c:pt>
                <c:pt idx="2">
                  <c:v>34</c:v>
                </c:pt>
                <c:pt idx="3">
                  <c:v>49</c:v>
                </c:pt>
                <c:pt idx="4">
                  <c:v>50</c:v>
                </c:pt>
                <c:pt idx="5">
                  <c:v>50</c:v>
                </c:pt>
                <c:pt idx="6">
                  <c:v>55</c:v>
                </c:pt>
                <c:pt idx="7">
                  <c:v>62</c:v>
                </c:pt>
                <c:pt idx="8">
                  <c:v>152</c:v>
                </c:pt>
                <c:pt idx="9">
                  <c:v>193</c:v>
                </c:pt>
                <c:pt idx="10">
                  <c:v>197</c:v>
                </c:pt>
                <c:pt idx="11">
                  <c:v>207</c:v>
                </c:pt>
                <c:pt idx="12">
                  <c:v>211</c:v>
                </c:pt>
                <c:pt idx="13">
                  <c:v>217</c:v>
                </c:pt>
                <c:pt idx="14">
                  <c:v>219</c:v>
                </c:pt>
                <c:pt idx="15">
                  <c:v>231</c:v>
                </c:pt>
                <c:pt idx="16">
                  <c:v>241</c:v>
                </c:pt>
                <c:pt idx="17">
                  <c:v>358</c:v>
                </c:pt>
                <c:pt idx="18">
                  <c:v>407</c:v>
                </c:pt>
                <c:pt idx="19">
                  <c:v>438</c:v>
                </c:pt>
                <c:pt idx="20">
                  <c:v>470</c:v>
                </c:pt>
                <c:pt idx="21">
                  <c:v>486</c:v>
                </c:pt>
                <c:pt idx="22">
                  <c:v>489</c:v>
                </c:pt>
                <c:pt idx="23">
                  <c:v>498</c:v>
                </c:pt>
                <c:pt idx="24">
                  <c:v>522</c:v>
                </c:pt>
                <c:pt idx="25">
                  <c:v>527</c:v>
                </c:pt>
                <c:pt idx="26">
                  <c:v>530</c:v>
                </c:pt>
                <c:pt idx="27">
                  <c:v>547</c:v>
                </c:pt>
                <c:pt idx="28">
                  <c:v>699</c:v>
                </c:pt>
                <c:pt idx="29">
                  <c:v>853</c:v>
                </c:pt>
                <c:pt idx="30">
                  <c:v>916</c:v>
                </c:pt>
                <c:pt idx="31">
                  <c:v>1158</c:v>
                </c:pt>
                <c:pt idx="32">
                  <c:v>1187</c:v>
                </c:pt>
                <c:pt idx="33">
                  <c:v>1719</c:v>
                </c:pt>
                <c:pt idx="34">
                  <c:v>1810</c:v>
                </c:pt>
                <c:pt idx="35">
                  <c:v>1918</c:v>
                </c:pt>
                <c:pt idx="36">
                  <c:v>4121</c:v>
                </c:pt>
                <c:pt idx="37">
                  <c:v>4689</c:v>
                </c:pt>
                <c:pt idx="38">
                  <c:v>9560</c:v>
                </c:pt>
              </c:numCache>
            </c:numRef>
          </c:val>
          <c:extLst>
            <c:ext xmlns:c16="http://schemas.microsoft.com/office/drawing/2014/chart" uri="{C3380CC4-5D6E-409C-BE32-E72D297353CC}">
              <c16:uniqueId val="{00000006-68A2-4A32-BF70-813C3FA6105A}"/>
            </c:ext>
          </c:extLst>
        </c:ser>
        <c:ser>
          <c:idx val="1"/>
          <c:order val="1"/>
          <c:tx>
            <c:strRef>
              <c:f>Electric_Utility_Distrubution!$C$3</c:f>
              <c:strCache>
                <c:ptCount val="1"/>
                <c:pt idx="0">
                  <c:v>Count of Make</c:v>
                </c:pt>
              </c:strCache>
            </c:strRef>
          </c:tx>
          <c:spPr>
            <a:solidFill>
              <a:schemeClr val="accent2"/>
            </a:solidFill>
            <a:ln>
              <a:noFill/>
            </a:ln>
            <a:effectLst/>
          </c:spPr>
          <c:invertIfNegative val="0"/>
          <c:cat>
            <c:strRef>
              <c:f>Electric_Utility_Distrubution!$A$4:$A$43</c:f>
              <c:strCache>
                <c:ptCount val="39"/>
                <c:pt idx="0">
                  <c:v>Garfield</c:v>
                </c:pt>
                <c:pt idx="1">
                  <c:v>Columbia</c:v>
                </c:pt>
                <c:pt idx="2">
                  <c:v>Ferry</c:v>
                </c:pt>
                <c:pt idx="3">
                  <c:v>Lincoln</c:v>
                </c:pt>
                <c:pt idx="4">
                  <c:v>Adams</c:v>
                </c:pt>
                <c:pt idx="5">
                  <c:v>Pend Oreille</c:v>
                </c:pt>
                <c:pt idx="6">
                  <c:v>Wahkiakum</c:v>
                </c:pt>
                <c:pt idx="7">
                  <c:v>Asotin</c:v>
                </c:pt>
                <c:pt idx="8">
                  <c:v>Skamania</c:v>
                </c:pt>
                <c:pt idx="9">
                  <c:v>Stevens</c:v>
                </c:pt>
                <c:pt idx="10">
                  <c:v>Douglas</c:v>
                </c:pt>
                <c:pt idx="11">
                  <c:v>Pacific</c:v>
                </c:pt>
                <c:pt idx="12">
                  <c:v>Okanogan</c:v>
                </c:pt>
                <c:pt idx="13">
                  <c:v>Franklin</c:v>
                </c:pt>
                <c:pt idx="14">
                  <c:v>Whitman</c:v>
                </c:pt>
                <c:pt idx="15">
                  <c:v>Klickitat</c:v>
                </c:pt>
                <c:pt idx="16">
                  <c:v>Walla Walla</c:v>
                </c:pt>
                <c:pt idx="17">
                  <c:v>Grant</c:v>
                </c:pt>
                <c:pt idx="18">
                  <c:v>Kittitas</c:v>
                </c:pt>
                <c:pt idx="19">
                  <c:v>Clallam</c:v>
                </c:pt>
                <c:pt idx="20">
                  <c:v>San Juan</c:v>
                </c:pt>
                <c:pt idx="21">
                  <c:v>Grays Harbor</c:v>
                </c:pt>
                <c:pt idx="22">
                  <c:v>Jefferson</c:v>
                </c:pt>
                <c:pt idx="23">
                  <c:v>Yakima</c:v>
                </c:pt>
                <c:pt idx="24">
                  <c:v>Mason</c:v>
                </c:pt>
                <c:pt idx="25">
                  <c:v>Chelan</c:v>
                </c:pt>
                <c:pt idx="26">
                  <c:v>Cowlitz</c:v>
                </c:pt>
                <c:pt idx="27">
                  <c:v>Lewis</c:v>
                </c:pt>
                <c:pt idx="28">
                  <c:v>Benton</c:v>
                </c:pt>
                <c:pt idx="29">
                  <c:v>Skagit</c:v>
                </c:pt>
                <c:pt idx="30">
                  <c:v>Island</c:v>
                </c:pt>
                <c:pt idx="31">
                  <c:v>Thurston</c:v>
                </c:pt>
                <c:pt idx="32">
                  <c:v>Whatcom</c:v>
                </c:pt>
                <c:pt idx="33">
                  <c:v>Kitsap</c:v>
                </c:pt>
                <c:pt idx="34">
                  <c:v>Clark</c:v>
                </c:pt>
                <c:pt idx="35">
                  <c:v>Spokane</c:v>
                </c:pt>
                <c:pt idx="36">
                  <c:v>Snohomish</c:v>
                </c:pt>
                <c:pt idx="37">
                  <c:v>Pierce</c:v>
                </c:pt>
                <c:pt idx="38">
                  <c:v>King</c:v>
                </c:pt>
              </c:strCache>
            </c:strRef>
          </c:cat>
          <c:val>
            <c:numRef>
              <c:f>Electric_Utility_Distrubution!$C$4:$C$43</c:f>
              <c:numCache>
                <c:formatCode>General</c:formatCode>
                <c:ptCount val="39"/>
                <c:pt idx="0">
                  <c:v>3</c:v>
                </c:pt>
                <c:pt idx="1">
                  <c:v>9</c:v>
                </c:pt>
                <c:pt idx="2">
                  <c:v>34</c:v>
                </c:pt>
                <c:pt idx="3">
                  <c:v>49</c:v>
                </c:pt>
                <c:pt idx="4">
                  <c:v>50</c:v>
                </c:pt>
                <c:pt idx="5">
                  <c:v>50</c:v>
                </c:pt>
                <c:pt idx="6">
                  <c:v>55</c:v>
                </c:pt>
                <c:pt idx="7">
                  <c:v>62</c:v>
                </c:pt>
                <c:pt idx="8">
                  <c:v>152</c:v>
                </c:pt>
                <c:pt idx="9">
                  <c:v>193</c:v>
                </c:pt>
                <c:pt idx="10">
                  <c:v>197</c:v>
                </c:pt>
                <c:pt idx="11">
                  <c:v>207</c:v>
                </c:pt>
                <c:pt idx="12">
                  <c:v>211</c:v>
                </c:pt>
                <c:pt idx="13">
                  <c:v>217</c:v>
                </c:pt>
                <c:pt idx="14">
                  <c:v>219</c:v>
                </c:pt>
                <c:pt idx="15">
                  <c:v>231</c:v>
                </c:pt>
                <c:pt idx="16">
                  <c:v>241</c:v>
                </c:pt>
                <c:pt idx="17">
                  <c:v>358</c:v>
                </c:pt>
                <c:pt idx="18">
                  <c:v>407</c:v>
                </c:pt>
                <c:pt idx="19">
                  <c:v>438</c:v>
                </c:pt>
                <c:pt idx="20">
                  <c:v>470</c:v>
                </c:pt>
                <c:pt idx="21">
                  <c:v>486</c:v>
                </c:pt>
                <c:pt idx="22">
                  <c:v>489</c:v>
                </c:pt>
                <c:pt idx="23">
                  <c:v>498</c:v>
                </c:pt>
                <c:pt idx="24">
                  <c:v>522</c:v>
                </c:pt>
                <c:pt idx="25">
                  <c:v>527</c:v>
                </c:pt>
                <c:pt idx="26">
                  <c:v>530</c:v>
                </c:pt>
                <c:pt idx="27">
                  <c:v>547</c:v>
                </c:pt>
                <c:pt idx="28">
                  <c:v>699</c:v>
                </c:pt>
                <c:pt idx="29">
                  <c:v>853</c:v>
                </c:pt>
                <c:pt idx="30">
                  <c:v>916</c:v>
                </c:pt>
                <c:pt idx="31">
                  <c:v>1158</c:v>
                </c:pt>
                <c:pt idx="32">
                  <c:v>1187</c:v>
                </c:pt>
                <c:pt idx="33">
                  <c:v>1719</c:v>
                </c:pt>
                <c:pt idx="34">
                  <c:v>1810</c:v>
                </c:pt>
                <c:pt idx="35">
                  <c:v>1918</c:v>
                </c:pt>
                <c:pt idx="36">
                  <c:v>4121</c:v>
                </c:pt>
                <c:pt idx="37">
                  <c:v>4689</c:v>
                </c:pt>
                <c:pt idx="38">
                  <c:v>9560</c:v>
                </c:pt>
              </c:numCache>
            </c:numRef>
          </c:val>
          <c:extLst>
            <c:ext xmlns:c16="http://schemas.microsoft.com/office/drawing/2014/chart" uri="{C3380CC4-5D6E-409C-BE32-E72D297353CC}">
              <c16:uniqueId val="{00000007-68A2-4A32-BF70-813C3FA6105A}"/>
            </c:ext>
          </c:extLst>
        </c:ser>
        <c:dLbls>
          <c:showLegendKey val="0"/>
          <c:showVal val="0"/>
          <c:showCatName val="0"/>
          <c:showSerName val="0"/>
          <c:showPercent val="0"/>
          <c:showBubbleSize val="0"/>
        </c:dLbls>
        <c:gapWidth val="219"/>
        <c:overlap val="-27"/>
        <c:axId val="2008743136"/>
        <c:axId val="2008736416"/>
      </c:barChart>
      <c:catAx>
        <c:axId val="20087431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County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736416"/>
        <c:crosses val="autoZero"/>
        <c:auto val="1"/>
        <c:lblAlgn val="ctr"/>
        <c:lblOffset val="100"/>
        <c:noMultiLvlLbl val="0"/>
      </c:catAx>
      <c:valAx>
        <c:axId val="2008736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Registered</a:t>
                </a:r>
                <a:r>
                  <a:rPr lang="en-IN" baseline="0"/>
                  <a:t> EVs</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8743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0.71352</cdr:x>
      <cdr:y>0.13044</cdr:y>
    </cdr:from>
    <cdr:to>
      <cdr:x>0.8655</cdr:x>
      <cdr:y>0.2001</cdr:y>
    </cdr:to>
    <cdr:sp macro="" textlink="">
      <cdr:nvSpPr>
        <cdr:cNvPr id="2" name="TextBox 1">
          <a:extLst xmlns:a="http://schemas.openxmlformats.org/drawingml/2006/main">
            <a:ext uri="{FF2B5EF4-FFF2-40B4-BE49-F238E27FC236}">
              <a16:creationId xmlns:a16="http://schemas.microsoft.com/office/drawing/2014/main" id="{5A1EBE7A-9FB1-AB8A-6E22-12F7E9CF3639}"/>
            </a:ext>
          </a:extLst>
        </cdr:cNvPr>
        <cdr:cNvSpPr txBox="1"/>
      </cdr:nvSpPr>
      <cdr:spPr>
        <a:xfrm xmlns:a="http://schemas.openxmlformats.org/drawingml/2006/main">
          <a:off x="3641812" y="372763"/>
          <a:ext cx="775729" cy="19908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0.68124</cdr:x>
      <cdr:y>0.10161</cdr:y>
    </cdr:from>
    <cdr:to>
      <cdr:x>0.96907</cdr:x>
      <cdr:y>0.18809</cdr:y>
    </cdr:to>
    <cdr:sp macro="" textlink="">
      <cdr:nvSpPr>
        <cdr:cNvPr id="4" name="TextBox 3">
          <a:extLst xmlns:a="http://schemas.openxmlformats.org/drawingml/2006/main">
            <a:ext uri="{FF2B5EF4-FFF2-40B4-BE49-F238E27FC236}">
              <a16:creationId xmlns:a16="http://schemas.microsoft.com/office/drawing/2014/main" id="{D9E8D7CA-A58B-349D-0105-860B0E34F892}"/>
            </a:ext>
          </a:extLst>
        </cdr:cNvPr>
        <cdr:cNvSpPr txBox="1"/>
      </cdr:nvSpPr>
      <cdr:spPr>
        <a:xfrm xmlns:a="http://schemas.openxmlformats.org/drawingml/2006/main">
          <a:off x="3477055" y="290385"/>
          <a:ext cx="1469081" cy="2471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drawings/drawing2.xml><?xml version="1.0" encoding="utf-8"?>
<c:userShapes xmlns:c="http://schemas.openxmlformats.org/drawingml/2006/chart">
  <cdr:relSizeAnchor xmlns:cdr="http://schemas.openxmlformats.org/drawingml/2006/chartDrawing">
    <cdr:from>
      <cdr:x>0.71352</cdr:x>
      <cdr:y>0.13044</cdr:y>
    </cdr:from>
    <cdr:to>
      <cdr:x>0.8655</cdr:x>
      <cdr:y>0.2001</cdr:y>
    </cdr:to>
    <cdr:sp macro="" textlink="">
      <cdr:nvSpPr>
        <cdr:cNvPr id="2" name="TextBox 1">
          <a:extLst xmlns:a="http://schemas.openxmlformats.org/drawingml/2006/main">
            <a:ext uri="{FF2B5EF4-FFF2-40B4-BE49-F238E27FC236}">
              <a16:creationId xmlns:a16="http://schemas.microsoft.com/office/drawing/2014/main" id="{5A1EBE7A-9FB1-AB8A-6E22-12F7E9CF3639}"/>
            </a:ext>
          </a:extLst>
        </cdr:cNvPr>
        <cdr:cNvSpPr txBox="1"/>
      </cdr:nvSpPr>
      <cdr:spPr>
        <a:xfrm xmlns:a="http://schemas.openxmlformats.org/drawingml/2006/main">
          <a:off x="3641812" y="372763"/>
          <a:ext cx="775729" cy="19908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0.88837</cdr:x>
      <cdr:y>0.63728</cdr:y>
    </cdr:from>
    <cdr:to>
      <cdr:x>1</cdr:x>
      <cdr:y>0.68292</cdr:y>
    </cdr:to>
    <cdr:sp macro="" textlink="">
      <cdr:nvSpPr>
        <cdr:cNvPr id="3" name="TextBox 2">
          <a:extLst xmlns:a="http://schemas.openxmlformats.org/drawingml/2006/main">
            <a:ext uri="{FF2B5EF4-FFF2-40B4-BE49-F238E27FC236}">
              <a16:creationId xmlns:a16="http://schemas.microsoft.com/office/drawing/2014/main" id="{9F2531FD-9474-DB87-B168-B9461F9E404F}"/>
            </a:ext>
          </a:extLst>
        </cdr:cNvPr>
        <cdr:cNvSpPr txBox="1"/>
      </cdr:nvSpPr>
      <cdr:spPr>
        <a:xfrm xmlns:a="http://schemas.openxmlformats.org/drawingml/2006/main">
          <a:off x="4602893" y="1821250"/>
          <a:ext cx="569783" cy="1304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0.68124</cdr:x>
      <cdr:y>0.10161</cdr:y>
    </cdr:from>
    <cdr:to>
      <cdr:x>0.96907</cdr:x>
      <cdr:y>0.18809</cdr:y>
    </cdr:to>
    <cdr:sp macro="" textlink="">
      <cdr:nvSpPr>
        <cdr:cNvPr id="4" name="TextBox 3">
          <a:extLst xmlns:a="http://schemas.openxmlformats.org/drawingml/2006/main">
            <a:ext uri="{FF2B5EF4-FFF2-40B4-BE49-F238E27FC236}">
              <a16:creationId xmlns:a16="http://schemas.microsoft.com/office/drawing/2014/main" id="{D9E8D7CA-A58B-349D-0105-860B0E34F892}"/>
            </a:ext>
          </a:extLst>
        </cdr:cNvPr>
        <cdr:cNvSpPr txBox="1"/>
      </cdr:nvSpPr>
      <cdr:spPr>
        <a:xfrm xmlns:a="http://schemas.openxmlformats.org/drawingml/2006/main">
          <a:off x="3477055" y="290385"/>
          <a:ext cx="1469081" cy="2471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drawings/drawing3.xml><?xml version="1.0" encoding="utf-8"?>
<c:userShapes xmlns:c="http://schemas.openxmlformats.org/drawingml/2006/chart">
  <cdr:relSizeAnchor xmlns:cdr="http://schemas.openxmlformats.org/drawingml/2006/chartDrawing">
    <cdr:from>
      <cdr:x>0.71352</cdr:x>
      <cdr:y>0.13044</cdr:y>
    </cdr:from>
    <cdr:to>
      <cdr:x>0.8655</cdr:x>
      <cdr:y>0.2001</cdr:y>
    </cdr:to>
    <cdr:sp macro="" textlink="">
      <cdr:nvSpPr>
        <cdr:cNvPr id="2" name="TextBox 1">
          <a:extLst xmlns:a="http://schemas.openxmlformats.org/drawingml/2006/main">
            <a:ext uri="{FF2B5EF4-FFF2-40B4-BE49-F238E27FC236}">
              <a16:creationId xmlns:a16="http://schemas.microsoft.com/office/drawing/2014/main" id="{5A1EBE7A-9FB1-AB8A-6E22-12F7E9CF3639}"/>
            </a:ext>
          </a:extLst>
        </cdr:cNvPr>
        <cdr:cNvSpPr txBox="1"/>
      </cdr:nvSpPr>
      <cdr:spPr>
        <a:xfrm xmlns:a="http://schemas.openxmlformats.org/drawingml/2006/main">
          <a:off x="3641812" y="372763"/>
          <a:ext cx="775729" cy="19908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0.88837</cdr:x>
      <cdr:y>0.63728</cdr:y>
    </cdr:from>
    <cdr:to>
      <cdr:x>1</cdr:x>
      <cdr:y>0.68292</cdr:y>
    </cdr:to>
    <cdr:sp macro="" textlink="">
      <cdr:nvSpPr>
        <cdr:cNvPr id="3" name="TextBox 2">
          <a:extLst xmlns:a="http://schemas.openxmlformats.org/drawingml/2006/main">
            <a:ext uri="{FF2B5EF4-FFF2-40B4-BE49-F238E27FC236}">
              <a16:creationId xmlns:a16="http://schemas.microsoft.com/office/drawing/2014/main" id="{9F2531FD-9474-DB87-B168-B9461F9E404F}"/>
            </a:ext>
          </a:extLst>
        </cdr:cNvPr>
        <cdr:cNvSpPr txBox="1"/>
      </cdr:nvSpPr>
      <cdr:spPr>
        <a:xfrm xmlns:a="http://schemas.openxmlformats.org/drawingml/2006/main">
          <a:off x="4602893" y="1821250"/>
          <a:ext cx="569783" cy="1304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0.68124</cdr:x>
      <cdr:y>0.10161</cdr:y>
    </cdr:from>
    <cdr:to>
      <cdr:x>0.96907</cdr:x>
      <cdr:y>0.18809</cdr:y>
    </cdr:to>
    <cdr:sp macro="" textlink="">
      <cdr:nvSpPr>
        <cdr:cNvPr id="4" name="TextBox 3">
          <a:extLst xmlns:a="http://schemas.openxmlformats.org/drawingml/2006/main">
            <a:ext uri="{FF2B5EF4-FFF2-40B4-BE49-F238E27FC236}">
              <a16:creationId xmlns:a16="http://schemas.microsoft.com/office/drawing/2014/main" id="{D9E8D7CA-A58B-349D-0105-860B0E34F892}"/>
            </a:ext>
          </a:extLst>
        </cdr:cNvPr>
        <cdr:cNvSpPr txBox="1"/>
      </cdr:nvSpPr>
      <cdr:spPr>
        <a:xfrm xmlns:a="http://schemas.openxmlformats.org/drawingml/2006/main">
          <a:off x="3477055" y="290385"/>
          <a:ext cx="1469081" cy="2471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a9ee4afce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a9ee4afc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731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a9ee4afce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a9ee4afce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a9ee4af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9ee4af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a9ee4af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a9ee4af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127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cb3e12c42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cb3e12c42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a9ee4af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a9ee4af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a9ee4afc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a9ee4a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a9ee4afc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a9ee4afc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a9ee4afc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a9ee4afc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fa9ee4af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fa9ee4af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fa9ee4afce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fa9ee4afc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fa9ee4afce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fa9ee4afce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lumMod val="95000"/>
          </a:schemeClr>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1"/>
        <p:cNvGrpSpPr/>
        <p:nvPr/>
      </p:nvGrpSpPr>
      <p:grpSpPr>
        <a:xfrm>
          <a:off x="0" y="0"/>
          <a:ext cx="0" cy="0"/>
          <a:chOff x="0" y="0"/>
          <a:chExt cx="0" cy="0"/>
        </a:xfrm>
      </p:grpSpPr>
      <p:sp>
        <p:nvSpPr>
          <p:cNvPr id="62" name="Google Shape;62;p13"/>
          <p:cNvSpPr/>
          <p:nvPr/>
        </p:nvSpPr>
        <p:spPr>
          <a:xfrm>
            <a:off x="476335" y="1865811"/>
            <a:ext cx="8061300" cy="924300"/>
          </a:xfrm>
          <a:prstGeom prst="roundRect">
            <a:avLst>
              <a:gd name="adj" fmla="val 3356"/>
            </a:avLst>
          </a:pr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365625" y="1645211"/>
            <a:ext cx="8412750" cy="1056000"/>
          </a:xfrm>
          <a:prstGeom prst="rect">
            <a:avLst/>
          </a:prstGeom>
        </p:spPr>
        <p:txBody>
          <a:bodyPr spcFirstLastPara="1" wrap="square" lIns="91425" tIns="91425" rIns="91425" bIns="91425" anchor="b" anchorCtr="0">
            <a:noAutofit/>
          </a:bodyPr>
          <a:lstStyle/>
          <a:p>
            <a:r>
              <a:rPr lang="en-IN" sz="3600" dirty="0"/>
              <a:t>Washington Registered EV’s</a:t>
            </a:r>
            <a:r>
              <a:rPr lang="en" sz="3600" dirty="0"/>
              <a:t> Analysis</a:t>
            </a:r>
            <a:endParaRPr sz="3600" dirty="0"/>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Nunito Light"/>
                <a:ea typeface="Nunito Light"/>
                <a:cs typeface="Nunito Light"/>
                <a:sym typeface="Nunito Light"/>
              </a:rPr>
              <a:t>By Saiyyad Patel</a:t>
            </a:r>
            <a:endParaRPr sz="2200"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24400" y="368825"/>
            <a:ext cx="77782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5. </a:t>
            </a:r>
            <a:r>
              <a:rPr lang="en-US" dirty="0">
                <a:latin typeface="Oswald Medium" panose="00000600000000000000" pitchFamily="2" charset="0"/>
                <a:ea typeface="Roboto" panose="02000000000000000000" pitchFamily="2" charset="0"/>
                <a:cs typeface="Roboto" panose="02000000000000000000" pitchFamily="2" charset="0"/>
              </a:rPr>
              <a:t>What are the top-selling or registered electric vehicle models in Washington State?</a:t>
            </a:r>
            <a:endParaRPr dirty="0">
              <a:latin typeface="Oswald Medium" panose="00000600000000000000" pitchFamily="2" charset="0"/>
            </a:endParaRPr>
          </a:p>
        </p:txBody>
      </p:sp>
      <p:graphicFrame>
        <p:nvGraphicFramePr>
          <p:cNvPr id="2" name="Chart 1">
            <a:extLst>
              <a:ext uri="{FF2B5EF4-FFF2-40B4-BE49-F238E27FC236}">
                <a16:creationId xmlns:a16="http://schemas.microsoft.com/office/drawing/2014/main" id="{3CC96112-89C5-4F34-9A71-E1C3D6B5C862}"/>
              </a:ext>
            </a:extLst>
          </p:cNvPr>
          <p:cNvGraphicFramePr>
            <a:graphicFrameLocks/>
          </p:cNvGraphicFramePr>
          <p:nvPr>
            <p:extLst>
              <p:ext uri="{D42A27DB-BD31-4B8C-83A1-F6EECF244321}">
                <p14:modId xmlns:p14="http://schemas.microsoft.com/office/powerpoint/2010/main" val="922513047"/>
              </p:ext>
            </p:extLst>
          </p:nvPr>
        </p:nvGraphicFramePr>
        <p:xfrm>
          <a:off x="639158" y="1415525"/>
          <a:ext cx="7615842" cy="3359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24400" y="368825"/>
            <a:ext cx="7778200" cy="572700"/>
          </a:xfrm>
          <a:prstGeom prst="rect">
            <a:avLst/>
          </a:prstGeom>
        </p:spPr>
        <p:txBody>
          <a:bodyPr spcFirstLastPara="1" wrap="square" lIns="91425" tIns="91425" rIns="91425" bIns="91425" anchor="t" anchorCtr="0">
            <a:normAutofit fontScale="90000"/>
          </a:bodyPr>
          <a:lstStyle/>
          <a:p>
            <a:r>
              <a:rPr lang="en" dirty="0"/>
              <a:t>6. </a:t>
            </a:r>
            <a:r>
              <a:rPr lang="en-US" sz="2800" dirty="0">
                <a:latin typeface="Oswald Medium" panose="00000600000000000000" pitchFamily="2" charset="0"/>
                <a:ea typeface="Roboto" panose="02000000000000000000" pitchFamily="2" charset="0"/>
                <a:cs typeface="Roboto" panose="02000000000000000000" pitchFamily="2" charset="0"/>
              </a:rPr>
              <a:t>Are there any correlations between the availability of electric utilities and the distribution of electric vehicles?</a:t>
            </a:r>
            <a:br>
              <a:rPr lang="en-US" sz="2800" i="1" dirty="0">
                <a:latin typeface="Oswald Medium" panose="00000600000000000000" pitchFamily="2" charset="0"/>
                <a:ea typeface="Roboto" panose="02000000000000000000" pitchFamily="2" charset="0"/>
                <a:cs typeface="Roboto" panose="02000000000000000000" pitchFamily="2" charset="0"/>
              </a:rPr>
            </a:br>
            <a:endParaRPr dirty="0">
              <a:latin typeface="Oswald Medium" panose="00000600000000000000" pitchFamily="2" charset="0"/>
            </a:endParaRPr>
          </a:p>
        </p:txBody>
      </p:sp>
      <p:sp>
        <p:nvSpPr>
          <p:cNvPr id="4" name="TextBox 3">
            <a:extLst>
              <a:ext uri="{FF2B5EF4-FFF2-40B4-BE49-F238E27FC236}">
                <a16:creationId xmlns:a16="http://schemas.microsoft.com/office/drawing/2014/main" id="{4B053C54-426A-C936-07B2-DA45501AE68D}"/>
              </a:ext>
            </a:extLst>
          </p:cNvPr>
          <p:cNvSpPr txBox="1"/>
          <p:nvPr/>
        </p:nvSpPr>
        <p:spPr>
          <a:xfrm>
            <a:off x="6026150" y="1389838"/>
            <a:ext cx="2819400" cy="33848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200" i="1" dirty="0">
                <a:effectLst/>
              </a:rPr>
              <a:t>It appears that there is a correlation between the presence of electric utilities and the number of electric vehicles in counties. Counties like King, Pierce, and Snohomish, which have more electric utilities, tend to have more electric vehicles. This suggests that having electric utilities may encourage more people to use and register electric vehicles in these areas.</a:t>
            </a:r>
            <a:endParaRPr lang="en-IN" sz="1200" i="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5" name="Chart 4">
            <a:extLst>
              <a:ext uri="{FF2B5EF4-FFF2-40B4-BE49-F238E27FC236}">
                <a16:creationId xmlns:a16="http://schemas.microsoft.com/office/drawing/2014/main" id="{EE3EBFA3-71ED-765F-02FD-4F1EE88F5A43}"/>
              </a:ext>
            </a:extLst>
          </p:cNvPr>
          <p:cNvGraphicFramePr>
            <a:graphicFrameLocks/>
          </p:cNvGraphicFramePr>
          <p:nvPr>
            <p:extLst>
              <p:ext uri="{D42A27DB-BD31-4B8C-83A1-F6EECF244321}">
                <p14:modId xmlns:p14="http://schemas.microsoft.com/office/powerpoint/2010/main" val="609812177"/>
              </p:ext>
            </p:extLst>
          </p:nvPr>
        </p:nvGraphicFramePr>
        <p:xfrm>
          <a:off x="374177" y="1555750"/>
          <a:ext cx="5550846" cy="2908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3874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a:p>
          <a:p>
            <a:pPr marL="0" lvl="0" indent="0" algn="l" rtl="0">
              <a:spcBef>
                <a:spcPts val="0"/>
              </a:spcBef>
              <a:spcAft>
                <a:spcPts val="0"/>
              </a:spcAft>
              <a:buNone/>
            </a:pPr>
            <a:endParaRPr/>
          </a:p>
        </p:txBody>
      </p:sp>
      <p:sp>
        <p:nvSpPr>
          <p:cNvPr id="127" name="Google Shape;127;p23"/>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17182" algn="l" rtl="0">
              <a:spcBef>
                <a:spcPts val="0"/>
              </a:spcBef>
              <a:spcAft>
                <a:spcPts val="0"/>
              </a:spcAft>
              <a:buSzPct val="93864"/>
              <a:buChar char="●"/>
            </a:pPr>
            <a:r>
              <a:rPr lang="en-US" sz="1900" b="1" dirty="0">
                <a:latin typeface="Roboto" panose="02000000000000000000" pitchFamily="2" charset="0"/>
                <a:ea typeface="Roboto" panose="02000000000000000000" pitchFamily="2" charset="0"/>
                <a:cs typeface="Roboto" panose="02000000000000000000" pitchFamily="2" charset="0"/>
              </a:rPr>
              <a:t>Top 5 Counties &amp; Cities Where EVs Are Registered the Most </a:t>
            </a:r>
            <a:r>
              <a:rPr lang="en" sz="1917" b="1" i="1" dirty="0">
                <a:latin typeface="Roboto"/>
                <a:ea typeface="Roboto"/>
                <a:cs typeface="Roboto"/>
                <a:sym typeface="Roboto"/>
              </a:rPr>
              <a:t>:</a:t>
            </a:r>
            <a:r>
              <a:rPr lang="en" sz="1917" i="1" dirty="0"/>
              <a:t> </a:t>
            </a:r>
            <a:br>
              <a:rPr lang="en" i="1" dirty="0"/>
            </a:br>
            <a:endParaRPr i="1" dirty="0"/>
          </a:p>
          <a:p>
            <a:pPr marL="914400" lvl="1" indent="-297497" algn="l" rtl="0">
              <a:spcBef>
                <a:spcPts val="0"/>
              </a:spcBef>
              <a:spcAft>
                <a:spcPts val="0"/>
              </a:spcAft>
              <a:buSzPct val="84436"/>
              <a:buChar char="○"/>
            </a:pPr>
            <a:r>
              <a:rPr lang="en" b="1" i="1" dirty="0">
                <a:solidFill>
                  <a:schemeClr val="tx1">
                    <a:lumMod val="95000"/>
                    <a:lumOff val="5000"/>
                  </a:schemeClr>
                </a:solidFill>
              </a:rPr>
              <a:t>Counties:</a:t>
            </a:r>
            <a:r>
              <a:rPr lang="en" i="1" dirty="0"/>
              <a:t>   King, </a:t>
            </a:r>
            <a:r>
              <a:rPr lang="en-IN" i="1" dirty="0"/>
              <a:t>Pierce, Snohomish, Spokane, and Clark</a:t>
            </a:r>
            <a:r>
              <a:rPr lang="en" b="1" i="1" dirty="0">
                <a:latin typeface="Roboto"/>
                <a:ea typeface="Roboto"/>
                <a:cs typeface="Roboto"/>
                <a:sym typeface="Roboto"/>
              </a:rPr>
              <a:t>.</a:t>
            </a:r>
          </a:p>
          <a:p>
            <a:pPr marL="616903" lvl="1" indent="0" algn="l" rtl="0">
              <a:spcBef>
                <a:spcPts val="0"/>
              </a:spcBef>
              <a:spcAft>
                <a:spcPts val="0"/>
              </a:spcAft>
              <a:buSzPct val="84436"/>
              <a:buNone/>
            </a:pPr>
            <a:endParaRPr b="1" i="1" dirty="0">
              <a:latin typeface="Roboto"/>
              <a:ea typeface="Roboto"/>
              <a:cs typeface="Roboto"/>
              <a:sym typeface="Roboto"/>
            </a:endParaRPr>
          </a:p>
          <a:p>
            <a:pPr marL="914400" lvl="1" indent="-310197" algn="l" rtl="0">
              <a:spcBef>
                <a:spcPts val="0"/>
              </a:spcBef>
              <a:spcAft>
                <a:spcPts val="0"/>
              </a:spcAft>
              <a:buSzPct val="100000"/>
              <a:buChar char="○"/>
            </a:pPr>
            <a:r>
              <a:rPr lang="en-US" b="1" i="1" dirty="0">
                <a:solidFill>
                  <a:schemeClr val="tx1">
                    <a:lumMod val="95000"/>
                    <a:lumOff val="5000"/>
                  </a:schemeClr>
                </a:solidFill>
              </a:rPr>
              <a:t>Cities:</a:t>
            </a:r>
            <a:r>
              <a:rPr lang="en-US" i="1" dirty="0"/>
              <a:t>   </a:t>
            </a:r>
            <a:r>
              <a:rPr lang="en-US" sz="1400" i="1" dirty="0"/>
              <a:t>Seattle, Spokane, Tacoma, Bothell, and Bellevue.</a:t>
            </a:r>
            <a:br>
              <a:rPr lang="en" i="1" dirty="0"/>
            </a:br>
            <a:endParaRPr i="1" dirty="0"/>
          </a:p>
          <a:p>
            <a:pPr marL="457200" lvl="0" indent="-323532" algn="l" rtl="0">
              <a:spcBef>
                <a:spcPts val="0"/>
              </a:spcBef>
              <a:spcAft>
                <a:spcPts val="0"/>
              </a:spcAft>
              <a:buSzPct val="100000"/>
              <a:buChar char="●"/>
            </a:pPr>
            <a:r>
              <a:rPr lang="en" sz="1929" i="1" dirty="0"/>
              <a:t> </a:t>
            </a:r>
            <a:r>
              <a:rPr lang="en-US" b="1" dirty="0">
                <a:latin typeface="Roboto" panose="02000000000000000000" pitchFamily="2" charset="0"/>
                <a:ea typeface="Roboto" panose="02000000000000000000" pitchFamily="2" charset="0"/>
                <a:cs typeface="Roboto" panose="02000000000000000000" pitchFamily="2" charset="0"/>
              </a:rPr>
              <a:t>Counties &amp; Cities with the Lowest Number of Registered EVs:</a:t>
            </a:r>
          </a:p>
          <a:p>
            <a:pPr marL="133668" lvl="0" indent="0" algn="l" rtl="0">
              <a:spcBef>
                <a:spcPts val="0"/>
              </a:spcBef>
              <a:spcAft>
                <a:spcPts val="0"/>
              </a:spcAft>
              <a:buSzPct val="100000"/>
              <a:buNone/>
            </a:pPr>
            <a:endParaRPr b="1" i="1" dirty="0">
              <a:latin typeface="Roboto" panose="02000000000000000000" pitchFamily="2" charset="0"/>
              <a:ea typeface="Roboto" panose="02000000000000000000" pitchFamily="2" charset="0"/>
              <a:cs typeface="Roboto" panose="02000000000000000000" pitchFamily="2" charset="0"/>
              <a:sym typeface="Roboto"/>
            </a:endParaRPr>
          </a:p>
          <a:p>
            <a:pPr marL="914400" lvl="1" indent="-310197" algn="l" rtl="0">
              <a:spcBef>
                <a:spcPts val="0"/>
              </a:spcBef>
              <a:spcAft>
                <a:spcPts val="0"/>
              </a:spcAft>
              <a:buSzPct val="100000"/>
              <a:buChar char="○"/>
            </a:pPr>
            <a:r>
              <a:rPr lang="en" b="1" i="1" dirty="0">
                <a:solidFill>
                  <a:schemeClr val="tx1">
                    <a:lumMod val="95000"/>
                    <a:lumOff val="5000"/>
                  </a:schemeClr>
                </a:solidFill>
              </a:rPr>
              <a:t>Counties:  </a:t>
            </a:r>
            <a:r>
              <a:rPr lang="en-US" i="1" dirty="0"/>
              <a:t>Garfield, Columbia, Ferry, Lincoln and Adams.</a:t>
            </a:r>
          </a:p>
          <a:p>
            <a:pPr marL="604203" lvl="1" indent="0" algn="l" rtl="0">
              <a:spcBef>
                <a:spcPts val="0"/>
              </a:spcBef>
              <a:spcAft>
                <a:spcPts val="0"/>
              </a:spcAft>
              <a:buSzPct val="100000"/>
              <a:buNone/>
            </a:pPr>
            <a:endParaRPr lang="en-US" i="1" dirty="0"/>
          </a:p>
          <a:p>
            <a:pPr marL="914400" lvl="1" indent="-310197" algn="l" rtl="0">
              <a:spcBef>
                <a:spcPts val="0"/>
              </a:spcBef>
              <a:spcAft>
                <a:spcPts val="0"/>
              </a:spcAft>
              <a:buSzPct val="100000"/>
              <a:buChar char="○"/>
            </a:pPr>
            <a:r>
              <a:rPr lang="en-US" b="1" i="1" dirty="0">
                <a:solidFill>
                  <a:schemeClr val="tx1">
                    <a:lumMod val="95000"/>
                    <a:lumOff val="5000"/>
                  </a:schemeClr>
                </a:solidFill>
              </a:rPr>
              <a:t>Cities:  </a:t>
            </a:r>
            <a:r>
              <a:rPr lang="en-US" i="1" dirty="0"/>
              <a:t>Marblemount and Alderwood Manor, along with other cities, total 60 cities.</a:t>
            </a:r>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7" name="Google Shape;127;p23"/>
          <p:cNvSpPr txBox="1">
            <a:spLocks noGrp="1"/>
          </p:cNvSpPr>
          <p:nvPr>
            <p:ph type="body" idx="1"/>
          </p:nvPr>
        </p:nvSpPr>
        <p:spPr>
          <a:xfrm>
            <a:off x="311700" y="409525"/>
            <a:ext cx="8267700" cy="4333925"/>
          </a:xfrm>
          <a:prstGeom prst="rect">
            <a:avLst/>
          </a:prstGeom>
        </p:spPr>
        <p:txBody>
          <a:bodyPr spcFirstLastPara="1" wrap="square" lIns="91425" tIns="91425" rIns="91425" bIns="91425" anchor="t" anchorCtr="0">
            <a:normAutofit fontScale="85000" lnSpcReduction="20000"/>
          </a:bodyPr>
          <a:lstStyle/>
          <a:p>
            <a:pPr indent="-317182">
              <a:buSzPct val="93864"/>
            </a:pPr>
            <a:r>
              <a:rPr lang="en-IN" sz="1800" b="1" i="0" u="none" strike="noStrike" kern="1200" spc="0" baseline="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EV Registration Trend Over the Years:</a:t>
            </a:r>
          </a:p>
          <a:p>
            <a:pPr marL="140018" indent="0">
              <a:buSzPct val="93864"/>
              <a:buNone/>
            </a:pPr>
            <a:endParaRPr lang="en-US" b="1" i="1" dirty="0">
              <a:latin typeface="Roboto"/>
              <a:ea typeface="Roboto"/>
              <a:cs typeface="Roboto"/>
              <a:sym typeface="Roboto"/>
            </a:endParaRPr>
          </a:p>
          <a:p>
            <a:pPr marL="742950" lvl="1" indent="-285750">
              <a:lnSpc>
                <a:spcPct val="150000"/>
              </a:lnSpc>
              <a:buSzPct val="100000"/>
              <a:buFont typeface="Courier New" panose="02070309020205020404" pitchFamily="49" charset="0"/>
              <a:buChar char="o"/>
            </a:pPr>
            <a:r>
              <a:rPr lang="en-US" sz="1500" i="1" dirty="0">
                <a:solidFill>
                  <a:schemeClr val="tx1">
                    <a:lumMod val="95000"/>
                    <a:lumOff val="5000"/>
                  </a:schemeClr>
                </a:solidFill>
                <a:latin typeface="Roboto Light" panose="02000000000000000000" pitchFamily="2" charset="0"/>
                <a:ea typeface="Roboto Light" panose="02000000000000000000" pitchFamily="2" charset="0"/>
                <a:cs typeface="Roboto Light" panose="02000000000000000000" pitchFamily="2" charset="0"/>
              </a:rPr>
              <a:t>EV registrations have been increasing. 2023 has been the single highest year for EVs registered, and 2022 is second.</a:t>
            </a:r>
          </a:p>
          <a:p>
            <a:pPr marL="457200" lvl="1" indent="0">
              <a:lnSpc>
                <a:spcPct val="150000"/>
              </a:lnSpc>
              <a:buSzPct val="100000"/>
              <a:buNone/>
            </a:pPr>
            <a:endParaRPr lang="en-US" sz="1500" i="1" dirty="0">
              <a:solidFill>
                <a:schemeClr val="tx1">
                  <a:lumMod val="95000"/>
                  <a:lumOff val="5000"/>
                </a:schemeClr>
              </a:solidFill>
              <a:latin typeface="Roboto Light" panose="02000000000000000000" pitchFamily="2" charset="0"/>
              <a:ea typeface="Roboto Light" panose="02000000000000000000" pitchFamily="2" charset="0"/>
              <a:cs typeface="Roboto Light" panose="02000000000000000000" pitchFamily="2" charset="0"/>
            </a:endParaRPr>
          </a:p>
          <a:p>
            <a:pPr marL="742950" lvl="1" indent="-285750">
              <a:lnSpc>
                <a:spcPct val="150000"/>
              </a:lnSpc>
              <a:buSzPct val="100000"/>
              <a:buFont typeface="Courier New" panose="02070309020205020404" pitchFamily="49" charset="0"/>
              <a:buChar char="o"/>
            </a:pPr>
            <a:r>
              <a:rPr lang="en-US" sz="1500" i="1" dirty="0">
                <a:solidFill>
                  <a:schemeClr val="tx1">
                    <a:lumMod val="95000"/>
                    <a:lumOff val="5000"/>
                  </a:schemeClr>
                </a:solidFill>
                <a:latin typeface="Roboto Light" panose="02000000000000000000" pitchFamily="2" charset="0"/>
                <a:ea typeface="Roboto Light" panose="02000000000000000000" pitchFamily="2" charset="0"/>
                <a:cs typeface="Roboto Light" panose="02000000000000000000" pitchFamily="2" charset="0"/>
              </a:rPr>
              <a:t>Whereas 2024, even though not a complete year, still shows an increase in registrations, making it the third highest.</a:t>
            </a:r>
            <a:endParaRPr lang="en" sz="1500" b="1" i="1" dirty="0">
              <a:solidFill>
                <a:schemeClr val="tx1">
                  <a:lumMod val="95000"/>
                  <a:lumOff val="5000"/>
                </a:schemeClr>
              </a:solidFill>
              <a:latin typeface="Roboto"/>
              <a:ea typeface="Roboto"/>
              <a:cs typeface="Roboto"/>
              <a:sym typeface="Roboto"/>
            </a:endParaRPr>
          </a:p>
          <a:p>
            <a:pPr marL="457200" lvl="1" indent="0">
              <a:lnSpc>
                <a:spcPct val="150000"/>
              </a:lnSpc>
              <a:buSzPct val="100000"/>
              <a:buNone/>
            </a:pPr>
            <a:endParaRPr lang="en" sz="1200" b="1" i="1" dirty="0">
              <a:solidFill>
                <a:schemeClr val="tx1">
                  <a:lumMod val="95000"/>
                  <a:lumOff val="5000"/>
                </a:schemeClr>
              </a:solidFill>
              <a:latin typeface="Roboto"/>
              <a:ea typeface="Roboto"/>
              <a:cs typeface="Roboto"/>
              <a:sym typeface="Roboto"/>
            </a:endParaRPr>
          </a:p>
          <a:p>
            <a:pPr indent="-323532">
              <a:lnSpc>
                <a:spcPct val="150000"/>
              </a:lnSpc>
              <a:buSzPct val="100000"/>
            </a:pPr>
            <a:r>
              <a:rPr lang="en-US" i="1" dirty="0">
                <a:solidFill>
                  <a:schemeClr val="tx1">
                    <a:lumMod val="85000"/>
                    <a:lumOff val="15000"/>
                  </a:schemeClr>
                </a:solidFill>
                <a:effectLst/>
                <a:latin typeface="Roboto Light" panose="02000000000000000000" pitchFamily="2" charset="0"/>
                <a:ea typeface="Roboto Light" panose="02000000000000000000" pitchFamily="2" charset="0"/>
                <a:cs typeface="Roboto Light" panose="02000000000000000000" pitchFamily="2" charset="0"/>
              </a:rPr>
              <a:t>Battery Electric Vehicles (BEVs) have a higher registration rate compared to Plug-in Hybrid Electric Vehicles (PHEVs).</a:t>
            </a:r>
          </a:p>
          <a:p>
            <a:pPr marL="133668" indent="0">
              <a:lnSpc>
                <a:spcPct val="150000"/>
              </a:lnSpc>
              <a:buSzPct val="100000"/>
              <a:buNone/>
            </a:pPr>
            <a:endParaRPr lang="en-US" i="1" dirty="0">
              <a:solidFill>
                <a:schemeClr val="tx1">
                  <a:lumMod val="85000"/>
                  <a:lumOff val="15000"/>
                </a:schemeClr>
              </a:solidFill>
              <a:effectLst/>
              <a:latin typeface="Roboto Light" panose="02000000000000000000" pitchFamily="2" charset="0"/>
              <a:ea typeface="Roboto Light" panose="02000000000000000000" pitchFamily="2" charset="0"/>
              <a:cs typeface="Roboto Light" panose="02000000000000000000" pitchFamily="2" charset="0"/>
            </a:endParaRPr>
          </a:p>
          <a:p>
            <a:pPr marL="457200" lvl="0" indent="-317182" algn="l" rtl="0">
              <a:spcBef>
                <a:spcPts val="0"/>
              </a:spcBef>
              <a:spcAft>
                <a:spcPts val="0"/>
              </a:spcAft>
              <a:buSzPct val="93864"/>
              <a:buChar char="●"/>
            </a:pPr>
            <a:r>
              <a:rPr lang="en-US" sz="1900" b="1" dirty="0">
                <a:latin typeface="Roboto" panose="02000000000000000000" pitchFamily="2" charset="0"/>
                <a:ea typeface="Roboto" panose="02000000000000000000" pitchFamily="2" charset="0"/>
                <a:cs typeface="Roboto" panose="02000000000000000000" pitchFamily="2" charset="0"/>
              </a:rPr>
              <a:t>Top 10 </a:t>
            </a:r>
            <a:r>
              <a:rPr lang="en-IN" b="1" dirty="0">
                <a:solidFill>
                  <a:schemeClr val="tx1">
                    <a:lumMod val="85000"/>
                    <a:lumOff val="15000"/>
                  </a:schemeClr>
                </a:solidFill>
                <a:latin typeface="Roboto" panose="02000000000000000000" pitchFamily="2" charset="0"/>
                <a:ea typeface="Roboto" panose="02000000000000000000" pitchFamily="2" charset="0"/>
                <a:cs typeface="Roboto" panose="02000000000000000000" pitchFamily="2" charset="0"/>
              </a:rPr>
              <a:t>EV</a:t>
            </a:r>
            <a:r>
              <a:rPr lang="en-IN" b="1" u="none" strike="noStrike" baseline="0" dirty="0">
                <a:solidFill>
                  <a:schemeClr val="tx1">
                    <a:lumMod val="85000"/>
                    <a:lumOff val="15000"/>
                  </a:schemeClr>
                </a:solidFill>
                <a:effectLst/>
                <a:latin typeface="Roboto" panose="02000000000000000000" pitchFamily="2" charset="0"/>
                <a:ea typeface="Roboto" panose="02000000000000000000" pitchFamily="2" charset="0"/>
                <a:cs typeface="Roboto" panose="02000000000000000000" pitchFamily="2" charset="0"/>
              </a:rPr>
              <a:t> Manufacturers &amp; Models</a:t>
            </a:r>
            <a:r>
              <a:rPr lang="en-US" b="1" dirty="0">
                <a:latin typeface="Roboto"/>
                <a:ea typeface="Roboto"/>
                <a:cs typeface="Roboto"/>
                <a:sym typeface="Roboto"/>
              </a:rPr>
              <a:t>:</a:t>
            </a:r>
            <a:r>
              <a:rPr lang="en-US" b="1" dirty="0"/>
              <a:t> </a:t>
            </a:r>
            <a:br>
              <a:rPr lang="en-US" i="1" dirty="0"/>
            </a:br>
            <a:endParaRPr lang="en-US" i="1" dirty="0"/>
          </a:p>
          <a:p>
            <a:pPr marL="914400" lvl="1" indent="-297497" algn="l" rtl="0">
              <a:spcBef>
                <a:spcPts val="0"/>
              </a:spcBef>
              <a:spcAft>
                <a:spcPts val="0"/>
              </a:spcAft>
              <a:buSzPct val="84436"/>
              <a:buChar char="○"/>
            </a:pPr>
            <a:r>
              <a:rPr lang="en-IN" b="1" i="1" u="none" strike="noStrike" baseline="0" dirty="0">
                <a:solidFill>
                  <a:schemeClr val="tx1">
                    <a:lumMod val="85000"/>
                    <a:lumOff val="15000"/>
                  </a:schemeClr>
                </a:solidFill>
                <a:effectLst/>
                <a:latin typeface="Roboto" panose="02000000000000000000" pitchFamily="2" charset="0"/>
                <a:ea typeface="Roboto" panose="02000000000000000000" pitchFamily="2" charset="0"/>
                <a:cs typeface="Roboto" panose="02000000000000000000" pitchFamily="2" charset="0"/>
              </a:rPr>
              <a:t>Manufacturers</a:t>
            </a:r>
            <a:r>
              <a:rPr lang="en-US" b="1" i="1" dirty="0">
                <a:solidFill>
                  <a:schemeClr val="tx1">
                    <a:lumMod val="95000"/>
                    <a:lumOff val="5000"/>
                  </a:schemeClr>
                </a:solidFill>
              </a:rPr>
              <a:t>:</a:t>
            </a:r>
            <a:r>
              <a:rPr lang="en-US" i="1" dirty="0"/>
              <a:t>   </a:t>
            </a:r>
            <a:r>
              <a:rPr lang="it-IT" dirty="0"/>
              <a:t>Audi, Hyundai, Volvo, Toyota, Kia, Nissan, BMW, Ford, Chevrolet, and Tesla.</a:t>
            </a:r>
            <a:endParaRPr lang="en-US" b="1" i="1" dirty="0">
              <a:latin typeface="Roboto"/>
              <a:ea typeface="Roboto"/>
              <a:cs typeface="Roboto"/>
              <a:sym typeface="Roboto"/>
            </a:endParaRPr>
          </a:p>
          <a:p>
            <a:pPr marL="616903" lvl="1" indent="0" algn="l" rtl="0">
              <a:spcBef>
                <a:spcPts val="0"/>
              </a:spcBef>
              <a:spcAft>
                <a:spcPts val="0"/>
              </a:spcAft>
              <a:buSzPct val="84436"/>
              <a:buNone/>
            </a:pPr>
            <a:endParaRPr lang="en-US" b="1" i="1" dirty="0">
              <a:latin typeface="Roboto"/>
              <a:ea typeface="Roboto"/>
              <a:cs typeface="Roboto"/>
              <a:sym typeface="Roboto"/>
            </a:endParaRPr>
          </a:p>
          <a:p>
            <a:pPr marL="914400" lvl="1" indent="-310197" algn="l" rtl="0">
              <a:spcBef>
                <a:spcPts val="0"/>
              </a:spcBef>
              <a:spcAft>
                <a:spcPts val="0"/>
              </a:spcAft>
              <a:buSzPct val="100000"/>
              <a:buChar char="○"/>
            </a:pPr>
            <a:r>
              <a:rPr lang="en-US" sz="1400" b="1" i="1" dirty="0">
                <a:solidFill>
                  <a:schemeClr val="tx1">
                    <a:lumMod val="95000"/>
                    <a:lumOff val="5000"/>
                  </a:schemeClr>
                </a:solidFill>
              </a:rPr>
              <a:t>Models:</a:t>
            </a:r>
            <a:r>
              <a:rPr lang="en-US" sz="1400" i="1" dirty="0"/>
              <a:t>   </a:t>
            </a:r>
            <a:r>
              <a:rPr lang="en-IN" dirty="0"/>
              <a:t>WRANGLER, PRIUS, PRIME, NIRO, BOLT, EV MODEL X, VOLT, MODEL Y, MODEL S, MODEL 3, and LEAF.</a:t>
            </a:r>
            <a:br>
              <a:rPr lang="en-US" i="1" dirty="0"/>
            </a:br>
            <a:endParaRPr lang="en-IN" i="1"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endParaRPr>
          </a:p>
          <a:p>
            <a:pPr marL="133668" lvl="0" indent="0" algn="l" rtl="0">
              <a:spcBef>
                <a:spcPts val="0"/>
              </a:spcBef>
              <a:spcAft>
                <a:spcPts val="0"/>
              </a:spcAft>
              <a:buSzPct val="100000"/>
              <a:buNone/>
            </a:pPr>
            <a:endParaRPr lang="en" sz="1200" b="1" i="1" dirty="0">
              <a:solidFill>
                <a:schemeClr val="tx1">
                  <a:lumMod val="95000"/>
                  <a:lumOff val="5000"/>
                </a:schemeClr>
              </a:solidFill>
              <a:latin typeface="Roboto"/>
              <a:ea typeface="Roboto"/>
              <a:cs typeface="Roboto"/>
              <a:sym typeface="Roboto"/>
            </a:endParaRPr>
          </a:p>
        </p:txBody>
      </p:sp>
    </p:spTree>
    <p:extLst>
      <p:ext uri="{BB962C8B-B14F-4D97-AF65-F5344CB8AC3E}">
        <p14:creationId xmlns:p14="http://schemas.microsoft.com/office/powerpoint/2010/main" val="186888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311700" y="1439953"/>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Project Goal:</a:t>
            </a:r>
            <a:endParaRPr/>
          </a:p>
          <a:p>
            <a:pPr marL="0" lvl="0" indent="0" algn="l" rtl="0">
              <a:spcBef>
                <a:spcPts val="0"/>
              </a:spcBef>
              <a:spcAft>
                <a:spcPts val="0"/>
              </a:spcAft>
              <a:buNone/>
            </a:pP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dirty="0"/>
              <a:t>To better understand </a:t>
            </a:r>
            <a:r>
              <a:rPr lang="en-IN" dirty="0"/>
              <a:t>Geographic Distribution, Trend Over the Years, Manufacturer and Model Popularity, and Availability of Electric Utilities.</a:t>
            </a:r>
            <a:br>
              <a:rPr lang="en" i="1" dirty="0"/>
            </a:br>
            <a:endParaRPr i="1" dirty="0"/>
          </a:p>
          <a:p>
            <a:pPr marL="457200" lvl="0" indent="-342900" algn="l" rtl="0">
              <a:spcBef>
                <a:spcPts val="0"/>
              </a:spcBef>
              <a:spcAft>
                <a:spcPts val="0"/>
              </a:spcAft>
              <a:buSzPts val="1800"/>
              <a:buChar char="●"/>
            </a:pPr>
            <a:r>
              <a:rPr lang="en" i="1" dirty="0"/>
              <a:t>This will help us to:</a:t>
            </a:r>
            <a:endParaRPr i="1" dirty="0"/>
          </a:p>
          <a:p>
            <a:pPr marL="1200150" indent="-285750">
              <a:spcBef>
                <a:spcPts val="1200"/>
              </a:spcBef>
              <a:buSzPts val="1100"/>
              <a:buFont typeface="Wingdings" panose="05000000000000000000" pitchFamily="2" charset="2"/>
              <a:buChar char="v"/>
            </a:pPr>
            <a:r>
              <a:rPr lang="en-US" i="1" dirty="0"/>
              <a:t>Identify in which geographical locations EVs are selling more. </a:t>
            </a:r>
          </a:p>
          <a:p>
            <a:pPr marL="1200150" indent="-285750">
              <a:spcBef>
                <a:spcPts val="1200"/>
              </a:spcBef>
              <a:buSzPts val="1100"/>
              <a:buFont typeface="Wingdings" panose="05000000000000000000" pitchFamily="2" charset="2"/>
              <a:buChar char="v"/>
            </a:pPr>
            <a:r>
              <a:rPr lang="en-US" i="1" dirty="0"/>
              <a:t>Which type of EVs are selling more. </a:t>
            </a:r>
          </a:p>
          <a:p>
            <a:pPr marL="1200150" indent="-285750">
              <a:spcBef>
                <a:spcPts val="1200"/>
              </a:spcBef>
              <a:buSzPts val="1100"/>
              <a:buFont typeface="Wingdings" panose="05000000000000000000" pitchFamily="2" charset="2"/>
              <a:buChar char="v"/>
            </a:pPr>
            <a:r>
              <a:rPr lang="en-US" i="1" dirty="0"/>
              <a:t>Over the years, how EVs are doing.</a:t>
            </a:r>
            <a:endParaRPr i="1"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a:p>
            <a:pPr marL="0" lvl="0" indent="0" algn="l" rtl="0">
              <a:spcBef>
                <a:spcPts val="0"/>
              </a:spcBef>
              <a:spcAft>
                <a:spcPts val="0"/>
              </a:spcAft>
              <a:buNone/>
            </a:pP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fontScale="85000" lnSpcReduction="10000"/>
          </a:bodyPr>
          <a:lstStyle/>
          <a:p>
            <a:pPr marL="457200" lvl="0" indent="-342900" algn="l" rtl="0">
              <a:spcBef>
                <a:spcPts val="0"/>
              </a:spcBef>
              <a:spcAft>
                <a:spcPts val="0"/>
              </a:spcAft>
              <a:buSzPts val="1800"/>
              <a:buFont typeface="Roboto"/>
              <a:buChar char="●"/>
            </a:pPr>
            <a:r>
              <a:rPr lang="en-US" dirty="0">
                <a:latin typeface="Roboto" panose="02000000000000000000" pitchFamily="2" charset="0"/>
                <a:ea typeface="Roboto" panose="02000000000000000000" pitchFamily="2" charset="0"/>
                <a:cs typeface="Roboto" panose="02000000000000000000" pitchFamily="2" charset="0"/>
              </a:rPr>
              <a:t>What is the distribution of electric vehicles by county and City?</a:t>
            </a:r>
            <a:br>
              <a:rPr lang="en-US" dirty="0">
                <a:latin typeface="Roboto" panose="02000000000000000000" pitchFamily="2" charset="0"/>
                <a:ea typeface="Roboto" panose="02000000000000000000" pitchFamily="2" charset="0"/>
                <a:cs typeface="Roboto" panose="02000000000000000000" pitchFamily="2" charset="0"/>
                <a:sym typeface="Roboto"/>
              </a:rPr>
            </a:br>
            <a:endParaRPr lang="en-US" dirty="0">
              <a:latin typeface="Roboto" panose="02000000000000000000" pitchFamily="2" charset="0"/>
              <a:ea typeface="Roboto" panose="02000000000000000000" pitchFamily="2" charset="0"/>
              <a:cs typeface="Roboto" panose="02000000000000000000" pitchFamily="2" charset="0"/>
              <a:sym typeface="Roboto"/>
            </a:endParaRPr>
          </a:p>
          <a:p>
            <a:pPr marL="457200" lvl="0" indent="-342900" algn="l" rtl="0">
              <a:spcBef>
                <a:spcPts val="0"/>
              </a:spcBef>
              <a:spcAft>
                <a:spcPts val="0"/>
              </a:spcAft>
              <a:buSzPts val="1800"/>
              <a:buFont typeface="Roboto"/>
              <a:buChar char="●"/>
            </a:pPr>
            <a:r>
              <a:rPr lang="en-US"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How has the number of electric vehicles registered changed over the years?</a:t>
            </a:r>
          </a:p>
          <a:p>
            <a:pPr marL="457200" lvl="0" indent="-342900" algn="l" rtl="0">
              <a:spcBef>
                <a:spcPts val="0"/>
              </a:spcBef>
              <a:spcAft>
                <a:spcPts val="0"/>
              </a:spcAft>
              <a:buSzPts val="1800"/>
              <a:buFont typeface="Roboto"/>
              <a:buChar char="●"/>
            </a:pPr>
            <a:endParaRPr lang="en"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US" sz="1900" dirty="0">
                <a:latin typeface="Roboto "/>
              </a:rPr>
              <a:t>Which type of electric vehicle is registered most?</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US" sz="1900" dirty="0">
                <a:latin typeface="Roboto" panose="02000000000000000000" pitchFamily="2" charset="0"/>
                <a:ea typeface="Roboto" panose="02000000000000000000" pitchFamily="2" charset="0"/>
                <a:cs typeface="Roboto" panose="02000000000000000000" pitchFamily="2" charset="0"/>
              </a:rPr>
              <a:t>Which manufacturers have the highest number of electric vehicles registered?</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US" dirty="0">
                <a:latin typeface="Roboto" panose="02000000000000000000" pitchFamily="2" charset="0"/>
                <a:ea typeface="Roboto" panose="02000000000000000000" pitchFamily="2" charset="0"/>
                <a:cs typeface="Roboto" panose="02000000000000000000" pitchFamily="2" charset="0"/>
              </a:rPr>
              <a:t>What are the top-selling electric vehicle models in Washington State?</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US" sz="1900" dirty="0">
                <a:latin typeface="Roboto" panose="02000000000000000000" pitchFamily="2" charset="0"/>
                <a:ea typeface="Roboto" panose="02000000000000000000" pitchFamily="2" charset="0"/>
                <a:cs typeface="Roboto" panose="02000000000000000000" pitchFamily="2" charset="0"/>
              </a:rPr>
              <a:t>Are there any correlations between the availability of electric utilities and the distribution of electric vehicles?</a:t>
            </a:r>
            <a:endParaRPr lang="en-US" sz="1900" i="1" dirty="0">
              <a:latin typeface="Roboto" panose="02000000000000000000" pitchFamily="2" charset="0"/>
              <a:ea typeface="Roboto" panose="02000000000000000000" pitchFamily="2" charset="0"/>
              <a:cs typeface="Roboto" panose="02000000000000000000" pitchFamily="2" charset="0"/>
            </a:endParaRPr>
          </a:p>
          <a:p>
            <a:pPr marL="914400" lvl="0" indent="0" algn="l" rtl="0">
              <a:spcBef>
                <a:spcPts val="0"/>
              </a:spcBef>
              <a:spcAft>
                <a:spcPts val="1200"/>
              </a:spcAft>
              <a:buClr>
                <a:schemeClr val="dk1"/>
              </a:buClr>
              <a:buSzPts val="1100"/>
              <a:buFont typeface="Arial"/>
              <a:buNone/>
            </a:pPr>
            <a:endParaRPr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US" dirty="0">
                <a:latin typeface="Oswald Medium" panose="00000600000000000000" pitchFamily="2" charset="0"/>
                <a:ea typeface="Roboto" panose="02000000000000000000" pitchFamily="2" charset="0"/>
                <a:cs typeface="Roboto" panose="02000000000000000000" pitchFamily="2" charset="0"/>
              </a:rPr>
              <a:t>What is the distribution of electric vehicles by county and city? </a:t>
            </a:r>
            <a:endParaRPr dirty="0">
              <a:latin typeface="Oswald Medium" panose="00000600000000000000" pitchFamily="2" charset="0"/>
            </a:endParaRPr>
          </a:p>
        </p:txBody>
      </p:sp>
      <p:sp>
        <p:nvSpPr>
          <p:cNvPr id="87" name="Google Shape;87;p17"/>
          <p:cNvSpPr txBox="1">
            <a:spLocks noGrp="1"/>
          </p:cNvSpPr>
          <p:nvPr>
            <p:ph type="body" idx="1"/>
          </p:nvPr>
        </p:nvSpPr>
        <p:spPr>
          <a:xfrm>
            <a:off x="224721" y="1152475"/>
            <a:ext cx="82677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i="1" dirty="0"/>
          </a:p>
          <a:p>
            <a:pPr marL="914400" lvl="0" indent="0" algn="l" rtl="0">
              <a:spcBef>
                <a:spcPts val="1200"/>
              </a:spcBef>
              <a:spcAft>
                <a:spcPts val="1200"/>
              </a:spcAft>
              <a:buNone/>
            </a:pPr>
            <a:r>
              <a:rPr lang="en-IN" i="1" dirty="0"/>
              <a:t>b</a:t>
            </a:r>
            <a:endParaRPr i="1" dirty="0"/>
          </a:p>
        </p:txBody>
      </p:sp>
      <p:graphicFrame>
        <p:nvGraphicFramePr>
          <p:cNvPr id="2" name="Chart 1">
            <a:extLst>
              <a:ext uri="{FF2B5EF4-FFF2-40B4-BE49-F238E27FC236}">
                <a16:creationId xmlns:a16="http://schemas.microsoft.com/office/drawing/2014/main" id="{5AC204E2-5F77-B606-F66D-053654B5476C}"/>
              </a:ext>
            </a:extLst>
          </p:cNvPr>
          <p:cNvGraphicFramePr>
            <a:graphicFrameLocks/>
          </p:cNvGraphicFramePr>
          <p:nvPr>
            <p:extLst>
              <p:ext uri="{D42A27DB-BD31-4B8C-83A1-F6EECF244321}">
                <p14:modId xmlns:p14="http://schemas.microsoft.com/office/powerpoint/2010/main" val="3084033499"/>
              </p:ext>
            </p:extLst>
          </p:nvPr>
        </p:nvGraphicFramePr>
        <p:xfrm>
          <a:off x="651579" y="1152475"/>
          <a:ext cx="5901621" cy="36304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F02BD00C-9972-EAC9-90C5-7A4895BEF2B6}"/>
              </a:ext>
            </a:extLst>
          </p:cNvPr>
          <p:cNvSpPr txBox="1"/>
          <p:nvPr/>
        </p:nvSpPr>
        <p:spPr>
          <a:xfrm>
            <a:off x="6692721" y="1898571"/>
            <a:ext cx="2226558" cy="199137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i="1" dirty="0">
                <a:solidFill>
                  <a:schemeClr val="tx1">
                    <a:lumMod val="75000"/>
                    <a:lumOff val="25000"/>
                  </a:schemeClr>
                </a:solidFill>
                <a:effectLst/>
              </a:rPr>
              <a:t>King County has the highest number of registered vehicles with 9560, while Garfield County has the lowest with just 3.</a:t>
            </a:r>
            <a:endParaRPr lang="en-IN" i="1" dirty="0">
              <a:solidFill>
                <a:schemeClr val="tx1">
                  <a:lumMod val="75000"/>
                  <a:lumOff val="25000"/>
                </a:schemeClr>
              </a:solidFill>
            </a:endParaRPr>
          </a:p>
        </p:txBody>
      </p:sp>
      <p:sp>
        <p:nvSpPr>
          <p:cNvPr id="5" name="TextBox 4">
            <a:extLst>
              <a:ext uri="{FF2B5EF4-FFF2-40B4-BE49-F238E27FC236}">
                <a16:creationId xmlns:a16="http://schemas.microsoft.com/office/drawing/2014/main" id="{30A91424-3F53-441E-8C12-F4E2727EF344}"/>
              </a:ext>
            </a:extLst>
          </p:cNvPr>
          <p:cNvSpPr txBox="1"/>
          <p:nvPr/>
        </p:nvSpPr>
        <p:spPr>
          <a:xfrm>
            <a:off x="7112000" y="1456044"/>
            <a:ext cx="1079142" cy="307777"/>
          </a:xfrm>
          <a:prstGeom prst="rect">
            <a:avLst/>
          </a:prstGeom>
          <a:noFill/>
        </p:spPr>
        <p:txBody>
          <a:bodyPr wrap="none" rtlCol="0">
            <a:spAutoFit/>
          </a:bodyPr>
          <a:lstStyle/>
          <a:p>
            <a:r>
              <a:rPr lang="en-IN" b="1" dirty="0"/>
              <a:t>By County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4" name="Google Shape;94;p18"/>
          <p:cNvSpPr txBox="1">
            <a:spLocks noGrp="1"/>
          </p:cNvSpPr>
          <p:nvPr>
            <p:ph type="body" idx="1"/>
          </p:nvPr>
        </p:nvSpPr>
        <p:spPr>
          <a:xfrm>
            <a:off x="5669312" y="952450"/>
            <a:ext cx="3106175" cy="3416400"/>
          </a:xfrm>
          <a:prstGeom prst="rect">
            <a:avLst/>
          </a:prstGeom>
        </p:spPr>
        <p:txBody>
          <a:bodyPr spcFirstLastPara="1" wrap="square" lIns="91425" tIns="91425" rIns="91425" bIns="91425" anchor="t" anchorCtr="0">
            <a:noAutofit/>
          </a:bodyPr>
          <a:lstStyle/>
          <a:p>
            <a:pPr marL="285750" indent="-285750">
              <a:lnSpc>
                <a:spcPct val="170000"/>
              </a:lnSpc>
            </a:pPr>
            <a:r>
              <a:rPr lang="en-US" sz="1300" i="1" dirty="0"/>
              <a:t>Seattle, Spokane, Tacoma, Bothell, and Bellevue are the top 5 cities where the most EVs are sold or registered. </a:t>
            </a:r>
          </a:p>
          <a:p>
            <a:pPr marL="285750" indent="-285750">
              <a:lnSpc>
                <a:spcPct val="170000"/>
              </a:lnSpc>
            </a:pPr>
            <a:endParaRPr lang="en-US" sz="1300" i="1" dirty="0"/>
          </a:p>
          <a:p>
            <a:pPr marL="285750" indent="-285750">
              <a:lnSpc>
                <a:spcPct val="170000"/>
              </a:lnSpc>
            </a:pPr>
            <a:r>
              <a:rPr lang="en-US" sz="1300" i="1" dirty="0"/>
              <a:t>On the other hand, smaller cities like Marblemount and Alderwood Manor, along other cities total 60 cities, have the lowest number of registered EVs, with only one EV in each city.</a:t>
            </a:r>
            <a:endParaRPr sz="1300" i="1" dirty="0"/>
          </a:p>
        </p:txBody>
      </p:sp>
      <p:graphicFrame>
        <p:nvGraphicFramePr>
          <p:cNvPr id="3" name="Chart 2">
            <a:extLst>
              <a:ext uri="{FF2B5EF4-FFF2-40B4-BE49-F238E27FC236}">
                <a16:creationId xmlns:a16="http://schemas.microsoft.com/office/drawing/2014/main" id="{F65C8C76-FE83-3E45-A5A6-F9F4F0AA2DE2}"/>
              </a:ext>
            </a:extLst>
          </p:cNvPr>
          <p:cNvGraphicFramePr>
            <a:graphicFrameLocks/>
          </p:cNvGraphicFramePr>
          <p:nvPr>
            <p:extLst>
              <p:ext uri="{D42A27DB-BD31-4B8C-83A1-F6EECF244321}">
                <p14:modId xmlns:p14="http://schemas.microsoft.com/office/powerpoint/2010/main" val="2869942712"/>
              </p:ext>
            </p:extLst>
          </p:nvPr>
        </p:nvGraphicFramePr>
        <p:xfrm>
          <a:off x="368512" y="2903196"/>
          <a:ext cx="5073438" cy="19228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A5A8419F-C2AE-64E7-20D6-17296709F241}"/>
              </a:ext>
            </a:extLst>
          </p:cNvPr>
          <p:cNvGraphicFramePr>
            <a:graphicFrameLocks/>
          </p:cNvGraphicFramePr>
          <p:nvPr>
            <p:extLst>
              <p:ext uri="{D42A27DB-BD31-4B8C-83A1-F6EECF244321}">
                <p14:modId xmlns:p14="http://schemas.microsoft.com/office/powerpoint/2010/main" val="473481473"/>
              </p:ext>
            </p:extLst>
          </p:nvPr>
        </p:nvGraphicFramePr>
        <p:xfrm>
          <a:off x="368513" y="609553"/>
          <a:ext cx="5073437" cy="2120948"/>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76C21C59-4993-B2FD-B7D1-04C309A1BBB1}"/>
              </a:ext>
            </a:extLst>
          </p:cNvPr>
          <p:cNvSpPr txBox="1"/>
          <p:nvPr/>
        </p:nvSpPr>
        <p:spPr>
          <a:xfrm>
            <a:off x="292100" y="215428"/>
            <a:ext cx="801823" cy="307777"/>
          </a:xfrm>
          <a:prstGeom prst="rect">
            <a:avLst/>
          </a:prstGeom>
          <a:noFill/>
        </p:spPr>
        <p:txBody>
          <a:bodyPr wrap="none" rtlCol="0">
            <a:spAutoFit/>
          </a:bodyPr>
          <a:lstStyle/>
          <a:p>
            <a:r>
              <a:rPr lang="en-IN" b="1" dirty="0"/>
              <a:t>By City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 </a:t>
            </a:r>
            <a:r>
              <a:rPr lang="en-US" dirty="0">
                <a:solidFill>
                  <a:schemeClr val="tx1">
                    <a:lumMod val="95000"/>
                    <a:lumOff val="5000"/>
                  </a:schemeClr>
                </a:solidFill>
                <a:latin typeface="Oswald Medium" panose="00000600000000000000" pitchFamily="2" charset="0"/>
                <a:ea typeface="Roboto" panose="02000000000000000000" pitchFamily="2" charset="0"/>
                <a:cs typeface="Roboto" panose="02000000000000000000" pitchFamily="2" charset="0"/>
              </a:rPr>
              <a:t>How has the number of electric vehicles registered changed over the years?</a:t>
            </a:r>
            <a:endParaRPr dirty="0">
              <a:latin typeface="Oswald Medium" panose="00000600000000000000" pitchFamily="2" charset="0"/>
            </a:endParaRPr>
          </a:p>
        </p:txBody>
      </p:sp>
      <p:sp>
        <p:nvSpPr>
          <p:cNvPr id="6" name="TextBox 5">
            <a:extLst>
              <a:ext uri="{FF2B5EF4-FFF2-40B4-BE49-F238E27FC236}">
                <a16:creationId xmlns:a16="http://schemas.microsoft.com/office/drawing/2014/main" id="{B0EA3AEF-68C7-6242-A6B0-FD320BE68B7B}"/>
              </a:ext>
            </a:extLst>
          </p:cNvPr>
          <p:cNvSpPr txBox="1"/>
          <p:nvPr/>
        </p:nvSpPr>
        <p:spPr>
          <a:xfrm>
            <a:off x="5676350" y="1476014"/>
            <a:ext cx="3155950" cy="27597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300" i="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Over the years, EV registrations have been increasing. 2023 has been the single highest year for EVs registered, and 2022 is second.</a:t>
            </a:r>
          </a:p>
          <a:p>
            <a:pPr marL="285750" indent="-285750">
              <a:lnSpc>
                <a:spcPct val="150000"/>
              </a:lnSpc>
              <a:buFont typeface="Arial" panose="020B0604020202020204" pitchFamily="34" charset="0"/>
              <a:buChar char="•"/>
            </a:pPr>
            <a:endParaRPr lang="en-US" sz="1300" i="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a:p>
            <a:pPr marL="285750" indent="-285750">
              <a:lnSpc>
                <a:spcPct val="150000"/>
              </a:lnSpc>
              <a:buFont typeface="Arial" panose="020B0604020202020204" pitchFamily="34" charset="0"/>
              <a:buChar char="•"/>
            </a:pPr>
            <a:r>
              <a:rPr lang="en-US" sz="1300" i="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Whereas 2024, even though not a complete year, still shows an increase in registrations, making it the third highest.</a:t>
            </a:r>
            <a:endParaRPr lang="en-IN" sz="1300" i="1"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Chart 2">
            <a:extLst>
              <a:ext uri="{FF2B5EF4-FFF2-40B4-BE49-F238E27FC236}">
                <a16:creationId xmlns:a16="http://schemas.microsoft.com/office/drawing/2014/main" id="{6AD991AF-20E8-4B1E-A89D-31F056B370D8}"/>
              </a:ext>
            </a:extLst>
          </p:cNvPr>
          <p:cNvGraphicFramePr>
            <a:graphicFrameLocks/>
          </p:cNvGraphicFramePr>
          <p:nvPr>
            <p:extLst>
              <p:ext uri="{D42A27DB-BD31-4B8C-83A1-F6EECF244321}">
                <p14:modId xmlns:p14="http://schemas.microsoft.com/office/powerpoint/2010/main" val="1100881311"/>
              </p:ext>
            </p:extLst>
          </p:nvPr>
        </p:nvGraphicFramePr>
        <p:xfrm>
          <a:off x="311700" y="1590932"/>
          <a:ext cx="5233742" cy="301573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2F85-0476-D228-6938-F8A287A2A211}"/>
              </a:ext>
            </a:extLst>
          </p:cNvPr>
          <p:cNvSpPr>
            <a:spLocks noGrp="1"/>
          </p:cNvSpPr>
          <p:nvPr>
            <p:ph type="title"/>
          </p:nvPr>
        </p:nvSpPr>
        <p:spPr/>
        <p:txBody>
          <a:bodyPr>
            <a:normAutofit fontScale="90000"/>
          </a:bodyPr>
          <a:lstStyle/>
          <a:p>
            <a:r>
              <a:rPr lang="en-US" sz="2800" dirty="0">
                <a:latin typeface="Oswald Medium" panose="00000600000000000000" pitchFamily="2" charset="0"/>
              </a:rPr>
              <a:t>3. </a:t>
            </a:r>
            <a:r>
              <a:rPr lang="en-US" dirty="0"/>
              <a:t>Which type of electric vehicle is registered most?</a:t>
            </a:r>
            <a:endParaRPr lang="en-IN" dirty="0">
              <a:latin typeface="Oswald Medium" panose="00000600000000000000" pitchFamily="2" charset="0"/>
            </a:endParaRPr>
          </a:p>
        </p:txBody>
      </p:sp>
      <p:sp>
        <p:nvSpPr>
          <p:cNvPr id="3" name="Text Placeholder 2">
            <a:extLst>
              <a:ext uri="{FF2B5EF4-FFF2-40B4-BE49-F238E27FC236}">
                <a16:creationId xmlns:a16="http://schemas.microsoft.com/office/drawing/2014/main" id="{E12B56D3-B1B0-8030-193A-CFD242D0A5F4}"/>
              </a:ext>
            </a:extLst>
          </p:cNvPr>
          <p:cNvSpPr>
            <a:spLocks noGrp="1"/>
          </p:cNvSpPr>
          <p:nvPr>
            <p:ph type="body" idx="1"/>
          </p:nvPr>
        </p:nvSpPr>
        <p:spPr>
          <a:xfrm>
            <a:off x="5918200" y="1711275"/>
            <a:ext cx="2914100" cy="2086025"/>
          </a:xfrm>
        </p:spPr>
        <p:txBody>
          <a:bodyPr>
            <a:normAutofit fontScale="85000" lnSpcReduction="10000"/>
          </a:bodyPr>
          <a:lstStyle/>
          <a:p>
            <a:pPr>
              <a:lnSpc>
                <a:spcPct val="150000"/>
              </a:lnSpc>
            </a:pPr>
            <a:r>
              <a:rPr lang="en-US" i="1" dirty="0">
                <a:solidFill>
                  <a:schemeClr val="tx1">
                    <a:lumMod val="85000"/>
                    <a:lumOff val="15000"/>
                  </a:schemeClr>
                </a:solidFill>
                <a:effectLst/>
                <a:latin typeface="Roboto Light" panose="02000000000000000000" pitchFamily="2" charset="0"/>
                <a:ea typeface="Roboto Light" panose="02000000000000000000" pitchFamily="2" charset="0"/>
                <a:cs typeface="Roboto Light" panose="02000000000000000000" pitchFamily="2" charset="0"/>
              </a:rPr>
              <a:t>Battery Electric Vehicles (BEVs) have a higher registration rate compared to Plug-in Hybrid Electric Vehicles (PHEVs).</a:t>
            </a:r>
            <a:endParaRPr lang="en-IN" i="1" dirty="0">
              <a:solidFill>
                <a:schemeClr val="tx1">
                  <a:lumMod val="85000"/>
                  <a:lumOff val="15000"/>
                </a:schemeClr>
              </a:solidFill>
              <a:latin typeface="Roboto Light" panose="02000000000000000000" pitchFamily="2" charset="0"/>
              <a:ea typeface="Roboto Light" panose="02000000000000000000" pitchFamily="2" charset="0"/>
              <a:cs typeface="Roboto Light" panose="02000000000000000000" pitchFamily="2" charset="0"/>
            </a:endParaRPr>
          </a:p>
        </p:txBody>
      </p:sp>
      <p:graphicFrame>
        <p:nvGraphicFramePr>
          <p:cNvPr id="4" name="Chart 3">
            <a:extLst>
              <a:ext uri="{FF2B5EF4-FFF2-40B4-BE49-F238E27FC236}">
                <a16:creationId xmlns:a16="http://schemas.microsoft.com/office/drawing/2014/main" id="{F23339B3-C894-4D2B-9111-A4AD71ABF20B}"/>
              </a:ext>
            </a:extLst>
          </p:cNvPr>
          <p:cNvGraphicFramePr>
            <a:graphicFrameLocks/>
          </p:cNvGraphicFramePr>
          <p:nvPr>
            <p:extLst>
              <p:ext uri="{D42A27DB-BD31-4B8C-83A1-F6EECF244321}">
                <p14:modId xmlns:p14="http://schemas.microsoft.com/office/powerpoint/2010/main" val="4108006665"/>
              </p:ext>
            </p:extLst>
          </p:nvPr>
        </p:nvGraphicFramePr>
        <p:xfrm>
          <a:off x="367354" y="1427460"/>
          <a:ext cx="5550846" cy="2809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8934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362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4. </a:t>
            </a:r>
            <a:r>
              <a:rPr lang="en-US" sz="2800" dirty="0">
                <a:latin typeface="Oswald Medium" panose="00000600000000000000" pitchFamily="2" charset="0"/>
                <a:ea typeface="Roboto" panose="02000000000000000000" pitchFamily="2" charset="0"/>
                <a:cs typeface="Roboto" panose="02000000000000000000" pitchFamily="2" charset="0"/>
              </a:rPr>
              <a:t>Which manufacturers have the highest number of electric vehicles registered?</a:t>
            </a:r>
            <a:endParaRPr sz="2700" dirty="0">
              <a:latin typeface="Oswald Medium" panose="00000600000000000000" pitchFamily="2" charset="0"/>
            </a:endParaRPr>
          </a:p>
        </p:txBody>
      </p:sp>
      <p:sp>
        <p:nvSpPr>
          <p:cNvPr id="108" name="Google Shape;108;p20"/>
          <p:cNvSpPr txBox="1">
            <a:spLocks noGrp="1"/>
          </p:cNvSpPr>
          <p:nvPr>
            <p:ph type="body" idx="1"/>
          </p:nvPr>
        </p:nvSpPr>
        <p:spPr>
          <a:xfrm>
            <a:off x="5592434" y="863550"/>
            <a:ext cx="26961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i="1" dirty="0"/>
          </a:p>
          <a:p>
            <a:pPr marL="914400" lvl="0" indent="0" algn="l" rtl="0">
              <a:spcBef>
                <a:spcPts val="1200"/>
              </a:spcBef>
              <a:spcAft>
                <a:spcPts val="1200"/>
              </a:spcAft>
              <a:buNone/>
            </a:pPr>
            <a:endParaRPr i="1" dirty="0"/>
          </a:p>
        </p:txBody>
      </p:sp>
      <p:graphicFrame>
        <p:nvGraphicFramePr>
          <p:cNvPr id="3" name="Chart 2">
            <a:extLst>
              <a:ext uri="{FF2B5EF4-FFF2-40B4-BE49-F238E27FC236}">
                <a16:creationId xmlns:a16="http://schemas.microsoft.com/office/drawing/2014/main" id="{3BB0402E-134C-4886-9E69-A931F39CBB12}"/>
              </a:ext>
            </a:extLst>
          </p:cNvPr>
          <p:cNvGraphicFramePr>
            <a:graphicFrameLocks/>
          </p:cNvGraphicFramePr>
          <p:nvPr>
            <p:extLst>
              <p:ext uri="{D42A27DB-BD31-4B8C-83A1-F6EECF244321}">
                <p14:modId xmlns:p14="http://schemas.microsoft.com/office/powerpoint/2010/main" val="2312258047"/>
              </p:ext>
            </p:extLst>
          </p:nvPr>
        </p:nvGraphicFramePr>
        <p:xfrm>
          <a:off x="592451" y="1436250"/>
          <a:ext cx="7530983" cy="32702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Citi Bike Presentation</Template>
  <TotalTime>1073</TotalTime>
  <Words>749</Words>
  <Application>Microsoft Office PowerPoint</Application>
  <PresentationFormat>On-screen Show (16:9)</PresentationFormat>
  <Paragraphs>86</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Wingdings</vt:lpstr>
      <vt:lpstr>Oswald Medium</vt:lpstr>
      <vt:lpstr>Roboto</vt:lpstr>
      <vt:lpstr>Courier New</vt:lpstr>
      <vt:lpstr>Roboto </vt:lpstr>
      <vt:lpstr>Roboto Light</vt:lpstr>
      <vt:lpstr>Arial</vt:lpstr>
      <vt:lpstr>Nunito Light</vt:lpstr>
      <vt:lpstr>Simple Light</vt:lpstr>
      <vt:lpstr>Washington Registered EV’s Analysis</vt:lpstr>
      <vt:lpstr>Project Goal: </vt:lpstr>
      <vt:lpstr>Key questions: </vt:lpstr>
      <vt:lpstr>Findings &amp; Insights</vt:lpstr>
      <vt:lpstr>What is the distribution of electric vehicles by county and city? </vt:lpstr>
      <vt:lpstr>PowerPoint Presentation</vt:lpstr>
      <vt:lpstr>2. How has the number of electric vehicles registered changed over the years?</vt:lpstr>
      <vt:lpstr>3. Which type of electric vehicle is registered most?</vt:lpstr>
      <vt:lpstr>4. Which manufacturers have the highest number of electric vehicles registered?</vt:lpstr>
      <vt:lpstr>5. What are the top-selling or registered electric vehicle models in Washington State?</vt:lpstr>
      <vt:lpstr>6. Are there any correlations between the availability of electric utilities and the distribution of electric vehicles? </vt:lpstr>
      <vt:lpstr>Summary </vt:lpstr>
      <vt:lpstr>Summary of findings: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Tohid Patel Basha Patel</dc:creator>
  <cp:lastModifiedBy>Tohid Patel Basha Patel</cp:lastModifiedBy>
  <cp:revision>1</cp:revision>
  <dcterms:created xsi:type="dcterms:W3CDTF">2024-08-04T07:22:07Z</dcterms:created>
  <dcterms:modified xsi:type="dcterms:W3CDTF">2024-08-05T14:31:28Z</dcterms:modified>
</cp:coreProperties>
</file>