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59" r:id="rId6"/>
    <p:sldId id="260"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0D2F7-75E4-865A-F83A-82DC51A4EE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7A2C73-0A6D-8EB4-C250-04071FC23A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D015787-FBEB-2E68-128A-C051E7549BEF}"/>
              </a:ext>
            </a:extLst>
          </p:cNvPr>
          <p:cNvSpPr>
            <a:spLocks noGrp="1"/>
          </p:cNvSpPr>
          <p:nvPr>
            <p:ph type="dt" sz="half" idx="10"/>
          </p:nvPr>
        </p:nvSpPr>
        <p:spPr/>
        <p:txBody>
          <a:bodyPr/>
          <a:lstStyle/>
          <a:p>
            <a:fld id="{1F0BDA5F-C6F2-4445-A68E-91410FD1ACFE}" type="datetimeFigureOut">
              <a:rPr lang="en-IN" smtClean="0"/>
              <a:t>23-09-2024</a:t>
            </a:fld>
            <a:endParaRPr lang="en-IN"/>
          </a:p>
        </p:txBody>
      </p:sp>
      <p:sp>
        <p:nvSpPr>
          <p:cNvPr id="5" name="Footer Placeholder 4">
            <a:extLst>
              <a:ext uri="{FF2B5EF4-FFF2-40B4-BE49-F238E27FC236}">
                <a16:creationId xmlns:a16="http://schemas.microsoft.com/office/drawing/2014/main" id="{37B9C769-3B77-9CC6-9EBB-04B8527F18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06662A-14AE-0FC5-EA98-C82A0178D99B}"/>
              </a:ext>
            </a:extLst>
          </p:cNvPr>
          <p:cNvSpPr>
            <a:spLocks noGrp="1"/>
          </p:cNvSpPr>
          <p:nvPr>
            <p:ph type="sldNum" sz="quarter" idx="12"/>
          </p:nvPr>
        </p:nvSpPr>
        <p:spPr/>
        <p:txBody>
          <a:bodyPr/>
          <a:lstStyle/>
          <a:p>
            <a:fld id="{090C7F17-9E23-4AE6-8A35-7E3828E32370}" type="slidenum">
              <a:rPr lang="en-IN" smtClean="0"/>
              <a:t>‹#›</a:t>
            </a:fld>
            <a:endParaRPr lang="en-IN"/>
          </a:p>
        </p:txBody>
      </p:sp>
    </p:spTree>
    <p:extLst>
      <p:ext uri="{BB962C8B-B14F-4D97-AF65-F5344CB8AC3E}">
        <p14:creationId xmlns:p14="http://schemas.microsoft.com/office/powerpoint/2010/main" val="3275762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DFFF6-1226-994A-A10C-21673DC0296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B40AD6-9DD5-9CC4-86F3-56DB0E3C5A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59B4ED-1556-44E4-3F4D-8BB16EF4AECD}"/>
              </a:ext>
            </a:extLst>
          </p:cNvPr>
          <p:cNvSpPr>
            <a:spLocks noGrp="1"/>
          </p:cNvSpPr>
          <p:nvPr>
            <p:ph type="dt" sz="half" idx="10"/>
          </p:nvPr>
        </p:nvSpPr>
        <p:spPr/>
        <p:txBody>
          <a:bodyPr/>
          <a:lstStyle/>
          <a:p>
            <a:fld id="{1F0BDA5F-C6F2-4445-A68E-91410FD1ACFE}" type="datetimeFigureOut">
              <a:rPr lang="en-IN" smtClean="0"/>
              <a:t>23-09-2024</a:t>
            </a:fld>
            <a:endParaRPr lang="en-IN"/>
          </a:p>
        </p:txBody>
      </p:sp>
      <p:sp>
        <p:nvSpPr>
          <p:cNvPr id="5" name="Footer Placeholder 4">
            <a:extLst>
              <a:ext uri="{FF2B5EF4-FFF2-40B4-BE49-F238E27FC236}">
                <a16:creationId xmlns:a16="http://schemas.microsoft.com/office/drawing/2014/main" id="{F29C8DC3-6C05-DF0F-FA86-C279DC72D2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DF4597-5B83-795C-E32C-074DE7340B37}"/>
              </a:ext>
            </a:extLst>
          </p:cNvPr>
          <p:cNvSpPr>
            <a:spLocks noGrp="1"/>
          </p:cNvSpPr>
          <p:nvPr>
            <p:ph type="sldNum" sz="quarter" idx="12"/>
          </p:nvPr>
        </p:nvSpPr>
        <p:spPr/>
        <p:txBody>
          <a:bodyPr/>
          <a:lstStyle/>
          <a:p>
            <a:fld id="{090C7F17-9E23-4AE6-8A35-7E3828E32370}" type="slidenum">
              <a:rPr lang="en-IN" smtClean="0"/>
              <a:t>‹#›</a:t>
            </a:fld>
            <a:endParaRPr lang="en-IN"/>
          </a:p>
        </p:txBody>
      </p:sp>
    </p:spTree>
    <p:extLst>
      <p:ext uri="{BB962C8B-B14F-4D97-AF65-F5344CB8AC3E}">
        <p14:creationId xmlns:p14="http://schemas.microsoft.com/office/powerpoint/2010/main" val="2323715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5AA317-E570-2E96-8EC3-D1355F8EF6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32124F-E757-22B6-7129-1E3EECD4D2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C798AD-6546-CB63-767A-19950C009BCD}"/>
              </a:ext>
            </a:extLst>
          </p:cNvPr>
          <p:cNvSpPr>
            <a:spLocks noGrp="1"/>
          </p:cNvSpPr>
          <p:nvPr>
            <p:ph type="dt" sz="half" idx="10"/>
          </p:nvPr>
        </p:nvSpPr>
        <p:spPr/>
        <p:txBody>
          <a:bodyPr/>
          <a:lstStyle/>
          <a:p>
            <a:fld id="{1F0BDA5F-C6F2-4445-A68E-91410FD1ACFE}" type="datetimeFigureOut">
              <a:rPr lang="en-IN" smtClean="0"/>
              <a:t>23-09-2024</a:t>
            </a:fld>
            <a:endParaRPr lang="en-IN"/>
          </a:p>
        </p:txBody>
      </p:sp>
      <p:sp>
        <p:nvSpPr>
          <p:cNvPr id="5" name="Footer Placeholder 4">
            <a:extLst>
              <a:ext uri="{FF2B5EF4-FFF2-40B4-BE49-F238E27FC236}">
                <a16:creationId xmlns:a16="http://schemas.microsoft.com/office/drawing/2014/main" id="{33EDA032-9144-EFAF-D657-E45CD3A810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646AA6-DF42-A757-3099-ECF681C2E2AD}"/>
              </a:ext>
            </a:extLst>
          </p:cNvPr>
          <p:cNvSpPr>
            <a:spLocks noGrp="1"/>
          </p:cNvSpPr>
          <p:nvPr>
            <p:ph type="sldNum" sz="quarter" idx="12"/>
          </p:nvPr>
        </p:nvSpPr>
        <p:spPr/>
        <p:txBody>
          <a:bodyPr/>
          <a:lstStyle/>
          <a:p>
            <a:fld id="{090C7F17-9E23-4AE6-8A35-7E3828E32370}" type="slidenum">
              <a:rPr lang="en-IN" smtClean="0"/>
              <a:t>‹#›</a:t>
            </a:fld>
            <a:endParaRPr lang="en-IN"/>
          </a:p>
        </p:txBody>
      </p:sp>
    </p:spTree>
    <p:extLst>
      <p:ext uri="{BB962C8B-B14F-4D97-AF65-F5344CB8AC3E}">
        <p14:creationId xmlns:p14="http://schemas.microsoft.com/office/powerpoint/2010/main" val="2603546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1E246-CA93-2279-A373-6BE2303DFB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B8137A-8D37-B86E-4216-D33CDE45A2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8866BA-AC15-9E41-3165-EF7571CA2731}"/>
              </a:ext>
            </a:extLst>
          </p:cNvPr>
          <p:cNvSpPr>
            <a:spLocks noGrp="1"/>
          </p:cNvSpPr>
          <p:nvPr>
            <p:ph type="dt" sz="half" idx="10"/>
          </p:nvPr>
        </p:nvSpPr>
        <p:spPr/>
        <p:txBody>
          <a:bodyPr/>
          <a:lstStyle/>
          <a:p>
            <a:fld id="{1F0BDA5F-C6F2-4445-A68E-91410FD1ACFE}" type="datetimeFigureOut">
              <a:rPr lang="en-IN" smtClean="0"/>
              <a:t>23-09-2024</a:t>
            </a:fld>
            <a:endParaRPr lang="en-IN"/>
          </a:p>
        </p:txBody>
      </p:sp>
      <p:sp>
        <p:nvSpPr>
          <p:cNvPr id="5" name="Footer Placeholder 4">
            <a:extLst>
              <a:ext uri="{FF2B5EF4-FFF2-40B4-BE49-F238E27FC236}">
                <a16:creationId xmlns:a16="http://schemas.microsoft.com/office/drawing/2014/main" id="{4A1701DC-1565-8F2D-6064-4237006C91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ECDD56-7127-C107-0EE6-CDF14ADFBA42}"/>
              </a:ext>
            </a:extLst>
          </p:cNvPr>
          <p:cNvSpPr>
            <a:spLocks noGrp="1"/>
          </p:cNvSpPr>
          <p:nvPr>
            <p:ph type="sldNum" sz="quarter" idx="12"/>
          </p:nvPr>
        </p:nvSpPr>
        <p:spPr/>
        <p:txBody>
          <a:bodyPr/>
          <a:lstStyle/>
          <a:p>
            <a:fld id="{090C7F17-9E23-4AE6-8A35-7E3828E32370}" type="slidenum">
              <a:rPr lang="en-IN" smtClean="0"/>
              <a:t>‹#›</a:t>
            </a:fld>
            <a:endParaRPr lang="en-IN"/>
          </a:p>
        </p:txBody>
      </p:sp>
    </p:spTree>
    <p:extLst>
      <p:ext uri="{BB962C8B-B14F-4D97-AF65-F5344CB8AC3E}">
        <p14:creationId xmlns:p14="http://schemas.microsoft.com/office/powerpoint/2010/main" val="3551035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1FF9-01C1-01C5-1B66-B133ABC12A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77B6536-895E-8E76-653E-BB214420C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71BF67-7DAE-3D20-3501-B970531E8121}"/>
              </a:ext>
            </a:extLst>
          </p:cNvPr>
          <p:cNvSpPr>
            <a:spLocks noGrp="1"/>
          </p:cNvSpPr>
          <p:nvPr>
            <p:ph type="dt" sz="half" idx="10"/>
          </p:nvPr>
        </p:nvSpPr>
        <p:spPr/>
        <p:txBody>
          <a:bodyPr/>
          <a:lstStyle/>
          <a:p>
            <a:fld id="{1F0BDA5F-C6F2-4445-A68E-91410FD1ACFE}" type="datetimeFigureOut">
              <a:rPr lang="en-IN" smtClean="0"/>
              <a:t>23-09-2024</a:t>
            </a:fld>
            <a:endParaRPr lang="en-IN"/>
          </a:p>
        </p:txBody>
      </p:sp>
      <p:sp>
        <p:nvSpPr>
          <p:cNvPr id="5" name="Footer Placeholder 4">
            <a:extLst>
              <a:ext uri="{FF2B5EF4-FFF2-40B4-BE49-F238E27FC236}">
                <a16:creationId xmlns:a16="http://schemas.microsoft.com/office/drawing/2014/main" id="{A96C2597-3855-C262-962D-FEB05B5FEC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6A90A6-B909-96B1-8D85-C53A9C45806B}"/>
              </a:ext>
            </a:extLst>
          </p:cNvPr>
          <p:cNvSpPr>
            <a:spLocks noGrp="1"/>
          </p:cNvSpPr>
          <p:nvPr>
            <p:ph type="sldNum" sz="quarter" idx="12"/>
          </p:nvPr>
        </p:nvSpPr>
        <p:spPr/>
        <p:txBody>
          <a:bodyPr/>
          <a:lstStyle/>
          <a:p>
            <a:fld id="{090C7F17-9E23-4AE6-8A35-7E3828E32370}" type="slidenum">
              <a:rPr lang="en-IN" smtClean="0"/>
              <a:t>‹#›</a:t>
            </a:fld>
            <a:endParaRPr lang="en-IN"/>
          </a:p>
        </p:txBody>
      </p:sp>
    </p:spTree>
    <p:extLst>
      <p:ext uri="{BB962C8B-B14F-4D97-AF65-F5344CB8AC3E}">
        <p14:creationId xmlns:p14="http://schemas.microsoft.com/office/powerpoint/2010/main" val="926243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32687-DCC5-5E78-FEC7-3A6CD4257B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6AD391-F36B-2BEB-6D29-332AFE20FF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F2E2B65-5914-8559-7C58-ECD12DD74B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02F706-8546-BC0F-55B0-A24E3D7C8352}"/>
              </a:ext>
            </a:extLst>
          </p:cNvPr>
          <p:cNvSpPr>
            <a:spLocks noGrp="1"/>
          </p:cNvSpPr>
          <p:nvPr>
            <p:ph type="dt" sz="half" idx="10"/>
          </p:nvPr>
        </p:nvSpPr>
        <p:spPr/>
        <p:txBody>
          <a:bodyPr/>
          <a:lstStyle/>
          <a:p>
            <a:fld id="{1F0BDA5F-C6F2-4445-A68E-91410FD1ACFE}" type="datetimeFigureOut">
              <a:rPr lang="en-IN" smtClean="0"/>
              <a:t>23-09-2024</a:t>
            </a:fld>
            <a:endParaRPr lang="en-IN"/>
          </a:p>
        </p:txBody>
      </p:sp>
      <p:sp>
        <p:nvSpPr>
          <p:cNvPr id="6" name="Footer Placeholder 5">
            <a:extLst>
              <a:ext uri="{FF2B5EF4-FFF2-40B4-BE49-F238E27FC236}">
                <a16:creationId xmlns:a16="http://schemas.microsoft.com/office/drawing/2014/main" id="{7BFEFAD0-B352-40A4-FF8B-33AEE9B9B2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B35282-29AB-8F47-4898-D47FFDBA33ED}"/>
              </a:ext>
            </a:extLst>
          </p:cNvPr>
          <p:cNvSpPr>
            <a:spLocks noGrp="1"/>
          </p:cNvSpPr>
          <p:nvPr>
            <p:ph type="sldNum" sz="quarter" idx="12"/>
          </p:nvPr>
        </p:nvSpPr>
        <p:spPr/>
        <p:txBody>
          <a:bodyPr/>
          <a:lstStyle/>
          <a:p>
            <a:fld id="{090C7F17-9E23-4AE6-8A35-7E3828E32370}" type="slidenum">
              <a:rPr lang="en-IN" smtClean="0"/>
              <a:t>‹#›</a:t>
            </a:fld>
            <a:endParaRPr lang="en-IN"/>
          </a:p>
        </p:txBody>
      </p:sp>
    </p:spTree>
    <p:extLst>
      <p:ext uri="{BB962C8B-B14F-4D97-AF65-F5344CB8AC3E}">
        <p14:creationId xmlns:p14="http://schemas.microsoft.com/office/powerpoint/2010/main" val="4083877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CEEA9-3114-B9BC-2F71-97414739077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53E9F6-A7D4-4684-5386-001EABA2A2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D99ABB-9967-D4FD-CB44-2228B1F978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6B40304-65AC-1D21-6EDB-C41DD5C5BE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C7AAE6-FBFB-AACA-137C-A67E04A60B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99BA3AB-05EB-93B0-4277-93A348F4DDEE}"/>
              </a:ext>
            </a:extLst>
          </p:cNvPr>
          <p:cNvSpPr>
            <a:spLocks noGrp="1"/>
          </p:cNvSpPr>
          <p:nvPr>
            <p:ph type="dt" sz="half" idx="10"/>
          </p:nvPr>
        </p:nvSpPr>
        <p:spPr/>
        <p:txBody>
          <a:bodyPr/>
          <a:lstStyle/>
          <a:p>
            <a:fld id="{1F0BDA5F-C6F2-4445-A68E-91410FD1ACFE}" type="datetimeFigureOut">
              <a:rPr lang="en-IN" smtClean="0"/>
              <a:t>23-09-2024</a:t>
            </a:fld>
            <a:endParaRPr lang="en-IN"/>
          </a:p>
        </p:txBody>
      </p:sp>
      <p:sp>
        <p:nvSpPr>
          <p:cNvPr id="8" name="Footer Placeholder 7">
            <a:extLst>
              <a:ext uri="{FF2B5EF4-FFF2-40B4-BE49-F238E27FC236}">
                <a16:creationId xmlns:a16="http://schemas.microsoft.com/office/drawing/2014/main" id="{9983C754-CC4F-6CEC-CA9B-C1403C420AC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47A44DD-3D77-0C6F-4A43-E8D2A58FE5D2}"/>
              </a:ext>
            </a:extLst>
          </p:cNvPr>
          <p:cNvSpPr>
            <a:spLocks noGrp="1"/>
          </p:cNvSpPr>
          <p:nvPr>
            <p:ph type="sldNum" sz="quarter" idx="12"/>
          </p:nvPr>
        </p:nvSpPr>
        <p:spPr/>
        <p:txBody>
          <a:bodyPr/>
          <a:lstStyle/>
          <a:p>
            <a:fld id="{090C7F17-9E23-4AE6-8A35-7E3828E32370}" type="slidenum">
              <a:rPr lang="en-IN" smtClean="0"/>
              <a:t>‹#›</a:t>
            </a:fld>
            <a:endParaRPr lang="en-IN"/>
          </a:p>
        </p:txBody>
      </p:sp>
    </p:spTree>
    <p:extLst>
      <p:ext uri="{BB962C8B-B14F-4D97-AF65-F5344CB8AC3E}">
        <p14:creationId xmlns:p14="http://schemas.microsoft.com/office/powerpoint/2010/main" val="1881436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7C2F-BEE9-D9BF-F918-3E592BB2448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539DF09-60B7-8F4D-F47D-ABB8F5D25C9B}"/>
              </a:ext>
            </a:extLst>
          </p:cNvPr>
          <p:cNvSpPr>
            <a:spLocks noGrp="1"/>
          </p:cNvSpPr>
          <p:nvPr>
            <p:ph type="dt" sz="half" idx="10"/>
          </p:nvPr>
        </p:nvSpPr>
        <p:spPr/>
        <p:txBody>
          <a:bodyPr/>
          <a:lstStyle/>
          <a:p>
            <a:fld id="{1F0BDA5F-C6F2-4445-A68E-91410FD1ACFE}" type="datetimeFigureOut">
              <a:rPr lang="en-IN" smtClean="0"/>
              <a:t>23-09-2024</a:t>
            </a:fld>
            <a:endParaRPr lang="en-IN"/>
          </a:p>
        </p:txBody>
      </p:sp>
      <p:sp>
        <p:nvSpPr>
          <p:cNvPr id="4" name="Footer Placeholder 3">
            <a:extLst>
              <a:ext uri="{FF2B5EF4-FFF2-40B4-BE49-F238E27FC236}">
                <a16:creationId xmlns:a16="http://schemas.microsoft.com/office/drawing/2014/main" id="{B5415F80-1D87-C529-3BB8-E0F1E939F23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8167F91-3BBF-CDE6-72A2-AD4D702E95F3}"/>
              </a:ext>
            </a:extLst>
          </p:cNvPr>
          <p:cNvSpPr>
            <a:spLocks noGrp="1"/>
          </p:cNvSpPr>
          <p:nvPr>
            <p:ph type="sldNum" sz="quarter" idx="12"/>
          </p:nvPr>
        </p:nvSpPr>
        <p:spPr/>
        <p:txBody>
          <a:bodyPr/>
          <a:lstStyle/>
          <a:p>
            <a:fld id="{090C7F17-9E23-4AE6-8A35-7E3828E32370}" type="slidenum">
              <a:rPr lang="en-IN" smtClean="0"/>
              <a:t>‹#›</a:t>
            </a:fld>
            <a:endParaRPr lang="en-IN"/>
          </a:p>
        </p:txBody>
      </p:sp>
    </p:spTree>
    <p:extLst>
      <p:ext uri="{BB962C8B-B14F-4D97-AF65-F5344CB8AC3E}">
        <p14:creationId xmlns:p14="http://schemas.microsoft.com/office/powerpoint/2010/main" val="443022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634025-967F-0543-D79C-E3170901782B}"/>
              </a:ext>
            </a:extLst>
          </p:cNvPr>
          <p:cNvSpPr>
            <a:spLocks noGrp="1"/>
          </p:cNvSpPr>
          <p:nvPr>
            <p:ph type="dt" sz="half" idx="10"/>
          </p:nvPr>
        </p:nvSpPr>
        <p:spPr/>
        <p:txBody>
          <a:bodyPr/>
          <a:lstStyle/>
          <a:p>
            <a:fld id="{1F0BDA5F-C6F2-4445-A68E-91410FD1ACFE}" type="datetimeFigureOut">
              <a:rPr lang="en-IN" smtClean="0"/>
              <a:t>23-09-2024</a:t>
            </a:fld>
            <a:endParaRPr lang="en-IN"/>
          </a:p>
        </p:txBody>
      </p:sp>
      <p:sp>
        <p:nvSpPr>
          <p:cNvPr id="3" name="Footer Placeholder 2">
            <a:extLst>
              <a:ext uri="{FF2B5EF4-FFF2-40B4-BE49-F238E27FC236}">
                <a16:creationId xmlns:a16="http://schemas.microsoft.com/office/drawing/2014/main" id="{DAD52EAD-D1D2-C279-004D-C283085CBDD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741793-D0A4-E70D-693E-9046A940E9A8}"/>
              </a:ext>
            </a:extLst>
          </p:cNvPr>
          <p:cNvSpPr>
            <a:spLocks noGrp="1"/>
          </p:cNvSpPr>
          <p:nvPr>
            <p:ph type="sldNum" sz="quarter" idx="12"/>
          </p:nvPr>
        </p:nvSpPr>
        <p:spPr/>
        <p:txBody>
          <a:bodyPr/>
          <a:lstStyle/>
          <a:p>
            <a:fld id="{090C7F17-9E23-4AE6-8A35-7E3828E32370}" type="slidenum">
              <a:rPr lang="en-IN" smtClean="0"/>
              <a:t>‹#›</a:t>
            </a:fld>
            <a:endParaRPr lang="en-IN"/>
          </a:p>
        </p:txBody>
      </p:sp>
    </p:spTree>
    <p:extLst>
      <p:ext uri="{BB962C8B-B14F-4D97-AF65-F5344CB8AC3E}">
        <p14:creationId xmlns:p14="http://schemas.microsoft.com/office/powerpoint/2010/main" val="2990181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08046-4F2B-218E-1D6F-B3895C7F42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54A4CE-665D-BAF6-38BB-E440F50C4C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5ACE7EE-0DDA-2778-CC7F-F626345825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E6449B-056B-4846-51BD-ED5FE22BEC60}"/>
              </a:ext>
            </a:extLst>
          </p:cNvPr>
          <p:cNvSpPr>
            <a:spLocks noGrp="1"/>
          </p:cNvSpPr>
          <p:nvPr>
            <p:ph type="dt" sz="half" idx="10"/>
          </p:nvPr>
        </p:nvSpPr>
        <p:spPr/>
        <p:txBody>
          <a:bodyPr/>
          <a:lstStyle/>
          <a:p>
            <a:fld id="{1F0BDA5F-C6F2-4445-A68E-91410FD1ACFE}" type="datetimeFigureOut">
              <a:rPr lang="en-IN" smtClean="0"/>
              <a:t>23-09-2024</a:t>
            </a:fld>
            <a:endParaRPr lang="en-IN"/>
          </a:p>
        </p:txBody>
      </p:sp>
      <p:sp>
        <p:nvSpPr>
          <p:cNvPr id="6" name="Footer Placeholder 5">
            <a:extLst>
              <a:ext uri="{FF2B5EF4-FFF2-40B4-BE49-F238E27FC236}">
                <a16:creationId xmlns:a16="http://schemas.microsoft.com/office/drawing/2014/main" id="{F4E74433-2200-AB9D-BA5D-676526E01C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58B229-7DD9-AC2A-3358-E608C9B0AA69}"/>
              </a:ext>
            </a:extLst>
          </p:cNvPr>
          <p:cNvSpPr>
            <a:spLocks noGrp="1"/>
          </p:cNvSpPr>
          <p:nvPr>
            <p:ph type="sldNum" sz="quarter" idx="12"/>
          </p:nvPr>
        </p:nvSpPr>
        <p:spPr/>
        <p:txBody>
          <a:bodyPr/>
          <a:lstStyle/>
          <a:p>
            <a:fld id="{090C7F17-9E23-4AE6-8A35-7E3828E32370}" type="slidenum">
              <a:rPr lang="en-IN" smtClean="0"/>
              <a:t>‹#›</a:t>
            </a:fld>
            <a:endParaRPr lang="en-IN"/>
          </a:p>
        </p:txBody>
      </p:sp>
    </p:spTree>
    <p:extLst>
      <p:ext uri="{BB962C8B-B14F-4D97-AF65-F5344CB8AC3E}">
        <p14:creationId xmlns:p14="http://schemas.microsoft.com/office/powerpoint/2010/main" val="2688530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28A3F-BE24-D4E2-8368-344B551256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D24A629-F20A-DD31-4974-CFD1F05836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3EBE660-2E2A-EB9C-2D93-108DF79528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4DEA34-DF28-2A44-B557-3EC11AB9DA37}"/>
              </a:ext>
            </a:extLst>
          </p:cNvPr>
          <p:cNvSpPr>
            <a:spLocks noGrp="1"/>
          </p:cNvSpPr>
          <p:nvPr>
            <p:ph type="dt" sz="half" idx="10"/>
          </p:nvPr>
        </p:nvSpPr>
        <p:spPr/>
        <p:txBody>
          <a:bodyPr/>
          <a:lstStyle/>
          <a:p>
            <a:fld id="{1F0BDA5F-C6F2-4445-A68E-91410FD1ACFE}" type="datetimeFigureOut">
              <a:rPr lang="en-IN" smtClean="0"/>
              <a:t>23-09-2024</a:t>
            </a:fld>
            <a:endParaRPr lang="en-IN"/>
          </a:p>
        </p:txBody>
      </p:sp>
      <p:sp>
        <p:nvSpPr>
          <p:cNvPr id="6" name="Footer Placeholder 5">
            <a:extLst>
              <a:ext uri="{FF2B5EF4-FFF2-40B4-BE49-F238E27FC236}">
                <a16:creationId xmlns:a16="http://schemas.microsoft.com/office/drawing/2014/main" id="{BE8DFF05-9475-0057-86BD-A8F03A6F4D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76D5C7-575D-D119-D4FE-9664ECDD8064}"/>
              </a:ext>
            </a:extLst>
          </p:cNvPr>
          <p:cNvSpPr>
            <a:spLocks noGrp="1"/>
          </p:cNvSpPr>
          <p:nvPr>
            <p:ph type="sldNum" sz="quarter" idx="12"/>
          </p:nvPr>
        </p:nvSpPr>
        <p:spPr/>
        <p:txBody>
          <a:bodyPr/>
          <a:lstStyle/>
          <a:p>
            <a:fld id="{090C7F17-9E23-4AE6-8A35-7E3828E32370}" type="slidenum">
              <a:rPr lang="en-IN" smtClean="0"/>
              <a:t>‹#›</a:t>
            </a:fld>
            <a:endParaRPr lang="en-IN"/>
          </a:p>
        </p:txBody>
      </p:sp>
    </p:spTree>
    <p:extLst>
      <p:ext uri="{BB962C8B-B14F-4D97-AF65-F5344CB8AC3E}">
        <p14:creationId xmlns:p14="http://schemas.microsoft.com/office/powerpoint/2010/main" val="2774562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0D02AD-B125-2A7C-C195-D5D83772C7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EAE007-FE67-351D-0C9D-23D2846491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0A40CF-2601-98BE-F766-064520CAA6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0BDA5F-C6F2-4445-A68E-91410FD1ACFE}" type="datetimeFigureOut">
              <a:rPr lang="en-IN" smtClean="0"/>
              <a:t>23-09-2024</a:t>
            </a:fld>
            <a:endParaRPr lang="en-IN"/>
          </a:p>
        </p:txBody>
      </p:sp>
      <p:sp>
        <p:nvSpPr>
          <p:cNvPr id="5" name="Footer Placeholder 4">
            <a:extLst>
              <a:ext uri="{FF2B5EF4-FFF2-40B4-BE49-F238E27FC236}">
                <a16:creationId xmlns:a16="http://schemas.microsoft.com/office/drawing/2014/main" id="{1D2E0DDF-D0A3-834B-5E59-AC7E160B8B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BCFFEBE-EAC3-3F0A-E5CC-66EACA40A1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0C7F17-9E23-4AE6-8A35-7E3828E32370}" type="slidenum">
              <a:rPr lang="en-IN" smtClean="0"/>
              <a:t>‹#›</a:t>
            </a:fld>
            <a:endParaRPr lang="en-IN"/>
          </a:p>
        </p:txBody>
      </p:sp>
    </p:spTree>
    <p:extLst>
      <p:ext uri="{BB962C8B-B14F-4D97-AF65-F5344CB8AC3E}">
        <p14:creationId xmlns:p14="http://schemas.microsoft.com/office/powerpoint/2010/main" val="4042523410"/>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ositek.net/fake-infection/"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www.inmonews.es/evitar-phishing/"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0E86B-93DE-279E-3B1B-E853DE402B1C}"/>
              </a:ext>
            </a:extLst>
          </p:cNvPr>
          <p:cNvSpPr>
            <a:spLocks noGrp="1"/>
          </p:cNvSpPr>
          <p:nvPr>
            <p:ph type="ctrTitle"/>
          </p:nvPr>
        </p:nvSpPr>
        <p:spPr>
          <a:xfrm>
            <a:off x="1207008" y="455910"/>
            <a:ext cx="9460992" cy="1929383"/>
          </a:xfrm>
          <a:solidFill>
            <a:schemeClr val="bg1"/>
          </a:solidFill>
        </p:spPr>
        <p:txBody>
          <a:bodyPr>
            <a:normAutofit/>
          </a:bodyPr>
          <a:lstStyle/>
          <a:p>
            <a:r>
              <a:rPr lang="en-IN" sz="6500" b="1" dirty="0">
                <a:latin typeface="ae_AlArabiya" panose="02060603050605020204" pitchFamily="18" charset="-78"/>
                <a:cs typeface="ae_AlArabiya" panose="02060603050605020204" pitchFamily="18" charset="-78"/>
              </a:rPr>
              <a:t>Phishing Awareness</a:t>
            </a:r>
            <a:br>
              <a:rPr lang="en-IN" sz="6500" b="1" dirty="0">
                <a:latin typeface="ae_AlArabiya" panose="02060603050605020204" pitchFamily="18" charset="-78"/>
                <a:cs typeface="ae_AlArabiya" panose="02060603050605020204" pitchFamily="18" charset="-78"/>
              </a:rPr>
            </a:br>
            <a:r>
              <a:rPr lang="en-IN" sz="6500" b="1" dirty="0">
                <a:latin typeface="ae_AlArabiya" panose="02060603050605020204" pitchFamily="18" charset="-78"/>
                <a:cs typeface="ae_AlArabiya" panose="02060603050605020204" pitchFamily="18" charset="-78"/>
              </a:rPr>
              <a:t>Training</a:t>
            </a:r>
          </a:p>
        </p:txBody>
      </p:sp>
      <p:sp>
        <p:nvSpPr>
          <p:cNvPr id="3" name="Subtitle 2">
            <a:extLst>
              <a:ext uri="{FF2B5EF4-FFF2-40B4-BE49-F238E27FC236}">
                <a16:creationId xmlns:a16="http://schemas.microsoft.com/office/drawing/2014/main" id="{156FCFB6-B14D-BE33-B267-685D23E20E1D}"/>
              </a:ext>
            </a:extLst>
          </p:cNvPr>
          <p:cNvSpPr>
            <a:spLocks noGrp="1"/>
          </p:cNvSpPr>
          <p:nvPr>
            <p:ph type="subTitle" idx="1"/>
          </p:nvPr>
        </p:nvSpPr>
        <p:spPr>
          <a:xfrm>
            <a:off x="972312" y="5000098"/>
            <a:ext cx="9144000" cy="1655762"/>
          </a:xfrm>
          <a:solidFill>
            <a:srgbClr val="FFFFFF"/>
          </a:solidFill>
        </p:spPr>
        <p:txBody>
          <a:bodyPr/>
          <a:lstStyle/>
          <a:p>
            <a:pPr algn="l"/>
            <a:r>
              <a:rPr lang="en-IN" dirty="0">
                <a:solidFill>
                  <a:schemeClr val="bg1"/>
                </a:solidFill>
                <a:latin typeface="ae_AlArabiya" panose="02060603050605020204" pitchFamily="18" charset="-78"/>
                <a:cs typeface="ae_AlArabiya" panose="02060603050605020204" pitchFamily="18" charset="-78"/>
              </a:rPr>
              <a:t>By</a:t>
            </a:r>
          </a:p>
          <a:p>
            <a:pPr algn="l"/>
            <a:r>
              <a:rPr lang="en-IN" dirty="0">
                <a:solidFill>
                  <a:schemeClr val="bg1"/>
                </a:solidFill>
                <a:latin typeface="ae_AlArabiya" panose="02060603050605020204" pitchFamily="18" charset="-78"/>
                <a:cs typeface="ae_AlArabiya" panose="02060603050605020204" pitchFamily="18" charset="-78"/>
              </a:rPr>
              <a:t>Tohid Bhati</a:t>
            </a:r>
          </a:p>
          <a:p>
            <a:pPr algn="l"/>
            <a:r>
              <a:rPr lang="en-IN" dirty="0">
                <a:solidFill>
                  <a:schemeClr val="bg1"/>
                </a:solidFill>
                <a:latin typeface="ae_AlArabiya" panose="02060603050605020204" pitchFamily="18" charset="-78"/>
                <a:cs typeface="ae_AlArabiya" panose="02060603050605020204" pitchFamily="18" charset="-78"/>
              </a:rPr>
              <a:t>(Cybersecurity Intern at </a:t>
            </a:r>
            <a:r>
              <a:rPr lang="en-IN" dirty="0" err="1">
                <a:solidFill>
                  <a:schemeClr val="bg1"/>
                </a:solidFill>
                <a:latin typeface="ae_AlArabiya" panose="02060603050605020204" pitchFamily="18" charset="-78"/>
                <a:cs typeface="ae_AlArabiya" panose="02060603050605020204" pitchFamily="18" charset="-78"/>
              </a:rPr>
              <a:t>CodeAlpha</a:t>
            </a:r>
            <a:r>
              <a:rPr lang="en-IN" dirty="0">
                <a:solidFill>
                  <a:schemeClr val="bg1"/>
                </a:solidFill>
                <a:latin typeface="ae_AlArabiya" panose="02060603050605020204" pitchFamily="18" charset="-78"/>
                <a:cs typeface="ae_AlArabiya" panose="02060603050605020204" pitchFamily="18" charset="-78"/>
              </a:rPr>
              <a:t>)</a:t>
            </a:r>
          </a:p>
        </p:txBody>
      </p:sp>
      <p:pic>
        <p:nvPicPr>
          <p:cNvPr id="9" name="Picture 8">
            <a:extLst>
              <a:ext uri="{FF2B5EF4-FFF2-40B4-BE49-F238E27FC236}">
                <a16:creationId xmlns:a16="http://schemas.microsoft.com/office/drawing/2014/main" id="{72A13809-F63B-2D28-0EA4-EC9990E2B95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149140" y="3934691"/>
            <a:ext cx="3488678" cy="272116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684526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46CD068-893C-ADA8-FE73-6EACC95ACC44}"/>
              </a:ext>
            </a:extLst>
          </p:cNvPr>
          <p:cNvSpPr>
            <a:spLocks noGrp="1"/>
          </p:cNvSpPr>
          <p:nvPr>
            <p:ph type="body" sz="half" idx="2"/>
          </p:nvPr>
        </p:nvSpPr>
        <p:spPr>
          <a:xfrm>
            <a:off x="80836" y="201168"/>
            <a:ext cx="12019724" cy="6236208"/>
          </a:xfrm>
        </p:spPr>
        <p:txBody>
          <a:bodyPr>
            <a:noAutofit/>
          </a:bodyPr>
          <a:lstStyle/>
          <a:p>
            <a:pPr algn="just">
              <a:lnSpc>
                <a:spcPct val="150000"/>
              </a:lnSpc>
              <a:spcAft>
                <a:spcPts val="170"/>
              </a:spcAft>
            </a:pPr>
            <a:r>
              <a:rPr lang="en-US" sz="2000" b="1" dirty="0">
                <a:solidFill>
                  <a:schemeClr val="bg1"/>
                </a:solidFill>
                <a:latin typeface="ae_AlArabiya" panose="02060603050605020204" pitchFamily="18" charset="-78"/>
                <a:cs typeface="ae_AlArabiya" panose="02060603050605020204" pitchFamily="18" charset="-78"/>
              </a:rPr>
              <a:t>4. Use Security Software</a:t>
            </a:r>
          </a:p>
          <a:p>
            <a:pPr marL="800100" lvl="1" indent="-342900" algn="just">
              <a:lnSpc>
                <a:spcPct val="150000"/>
              </a:lnSpc>
              <a:spcAft>
                <a:spcPts val="170"/>
              </a:spcAft>
              <a:buFont typeface="Arial" panose="020B0604020202020204" pitchFamily="34" charset="0"/>
              <a:buChar char="•"/>
            </a:pPr>
            <a:r>
              <a:rPr lang="en-US" sz="1800" dirty="0">
                <a:solidFill>
                  <a:schemeClr val="bg1"/>
                </a:solidFill>
                <a:latin typeface="ae_AlArabiya" panose="02060603050605020204" pitchFamily="18" charset="-78"/>
                <a:cs typeface="ae_AlArabiya" panose="02060603050605020204" pitchFamily="18" charset="-78"/>
              </a:rPr>
              <a:t>Install and regularly update antivirus and anti-malware software on your devices.</a:t>
            </a:r>
          </a:p>
          <a:p>
            <a:pPr marL="800100" lvl="1" indent="-342900" algn="just">
              <a:lnSpc>
                <a:spcPct val="150000"/>
              </a:lnSpc>
              <a:spcAft>
                <a:spcPts val="170"/>
              </a:spcAft>
              <a:buFont typeface="Arial" panose="020B0604020202020204" pitchFamily="34" charset="0"/>
              <a:buChar char="•"/>
            </a:pPr>
            <a:r>
              <a:rPr lang="en-US" sz="1800" dirty="0">
                <a:solidFill>
                  <a:schemeClr val="bg1"/>
                </a:solidFill>
                <a:latin typeface="ae_AlArabiya" panose="02060603050605020204" pitchFamily="18" charset="-78"/>
                <a:cs typeface="ae_AlArabiya" panose="02060603050605020204" pitchFamily="18" charset="-78"/>
              </a:rPr>
              <a:t>Enable spam filters on your email accounts.</a:t>
            </a:r>
          </a:p>
          <a:p>
            <a:pPr algn="just">
              <a:lnSpc>
                <a:spcPct val="150000"/>
              </a:lnSpc>
              <a:spcAft>
                <a:spcPts val="170"/>
              </a:spcAft>
            </a:pPr>
            <a:r>
              <a:rPr lang="en-US" sz="2000" b="1" dirty="0">
                <a:solidFill>
                  <a:schemeClr val="bg1"/>
                </a:solidFill>
                <a:latin typeface="ae_AlArabiya" panose="02060603050605020204" pitchFamily="18" charset="-78"/>
                <a:cs typeface="ae_AlArabiya" panose="02060603050605020204" pitchFamily="18" charset="-78"/>
              </a:rPr>
              <a:t>5. Educate Yourself and Others</a:t>
            </a:r>
          </a:p>
          <a:p>
            <a:pPr marL="800100" lvl="1" indent="-342900" algn="just">
              <a:lnSpc>
                <a:spcPct val="150000"/>
              </a:lnSpc>
              <a:spcAft>
                <a:spcPts val="170"/>
              </a:spcAft>
              <a:buFont typeface="Arial" panose="020B0604020202020204" pitchFamily="34" charset="0"/>
              <a:buChar char="•"/>
            </a:pPr>
            <a:r>
              <a:rPr lang="en-US" sz="1800" dirty="0">
                <a:solidFill>
                  <a:schemeClr val="bg1"/>
                </a:solidFill>
                <a:latin typeface="ae_AlArabiya" panose="02060603050605020204" pitchFamily="18" charset="-78"/>
                <a:cs typeface="ae_AlArabiya" panose="02060603050605020204" pitchFamily="18" charset="-78"/>
              </a:rPr>
              <a:t>Stay informed about the latest phishing tactics and share knowledge with colleagues, friends, and family.</a:t>
            </a:r>
          </a:p>
          <a:p>
            <a:pPr marL="800100" lvl="1" indent="-342900" algn="just">
              <a:lnSpc>
                <a:spcPct val="150000"/>
              </a:lnSpc>
              <a:spcAft>
                <a:spcPts val="170"/>
              </a:spcAft>
              <a:buFont typeface="Arial" panose="020B0604020202020204" pitchFamily="34" charset="0"/>
              <a:buChar char="•"/>
            </a:pPr>
            <a:r>
              <a:rPr lang="en-US" sz="1800" dirty="0">
                <a:solidFill>
                  <a:schemeClr val="bg1"/>
                </a:solidFill>
                <a:latin typeface="ae_AlArabiya" panose="02060603050605020204" pitchFamily="18" charset="-78"/>
                <a:cs typeface="ae_AlArabiya" panose="02060603050605020204" pitchFamily="18" charset="-78"/>
              </a:rPr>
              <a:t>Conduct regular phishing awareness training sessions in organizations.</a:t>
            </a:r>
          </a:p>
          <a:p>
            <a:pPr algn="just">
              <a:lnSpc>
                <a:spcPct val="150000"/>
              </a:lnSpc>
              <a:spcAft>
                <a:spcPts val="170"/>
              </a:spcAft>
            </a:pPr>
            <a:r>
              <a:rPr lang="en-US" sz="2000" b="1" dirty="0">
                <a:solidFill>
                  <a:schemeClr val="bg1"/>
                </a:solidFill>
                <a:latin typeface="ae_AlArabiya" panose="02060603050605020204" pitchFamily="18" charset="-78"/>
                <a:cs typeface="ae_AlArabiya" panose="02060603050605020204" pitchFamily="18" charset="-78"/>
              </a:rPr>
              <a:t>Reporting Phishing Attempts:</a:t>
            </a:r>
          </a:p>
          <a:p>
            <a:pPr marL="800100" lvl="1" indent="-342900" algn="just">
              <a:lnSpc>
                <a:spcPct val="150000"/>
              </a:lnSpc>
              <a:spcAft>
                <a:spcPts val="170"/>
              </a:spcAft>
              <a:buFont typeface="Arial" panose="020B0604020202020204" pitchFamily="34" charset="0"/>
              <a:buChar char="•"/>
            </a:pPr>
            <a:r>
              <a:rPr lang="en-US" sz="1800" dirty="0">
                <a:solidFill>
                  <a:schemeClr val="bg1"/>
                </a:solidFill>
                <a:latin typeface="ae_AlArabiya" panose="02060603050605020204" pitchFamily="18" charset="-78"/>
                <a:cs typeface="ae_AlArabiya" panose="02060603050605020204" pitchFamily="18" charset="-78"/>
              </a:rPr>
              <a:t>Report Phishing emails to the appropriate authorities, such as your email provider, the Anti=Phishing Working Group (APWG), or the Federal Trade Commission (FTC).</a:t>
            </a:r>
          </a:p>
          <a:p>
            <a:pPr marL="800100" lvl="1" indent="-342900" algn="just">
              <a:lnSpc>
                <a:spcPct val="150000"/>
              </a:lnSpc>
              <a:spcAft>
                <a:spcPts val="170"/>
              </a:spcAft>
              <a:buFont typeface="Arial" panose="020B0604020202020204" pitchFamily="34" charset="0"/>
              <a:buChar char="•"/>
            </a:pPr>
            <a:r>
              <a:rPr lang="en-US" sz="1800" dirty="0">
                <a:solidFill>
                  <a:schemeClr val="bg1"/>
                </a:solidFill>
                <a:latin typeface="ae_AlArabiya" panose="02060603050605020204" pitchFamily="18" charset="-78"/>
                <a:cs typeface="ae_AlArabiya" panose="02060603050605020204" pitchFamily="18" charset="-78"/>
              </a:rPr>
              <a:t>Provide as much information as possible to help in the investigation and prevention of future attacks.</a:t>
            </a:r>
          </a:p>
          <a:p>
            <a:pPr algn="just">
              <a:lnSpc>
                <a:spcPct val="150000"/>
              </a:lnSpc>
              <a:spcAft>
                <a:spcPts val="170"/>
              </a:spcAft>
            </a:pPr>
            <a:endParaRPr lang="en-IN" sz="2000" dirty="0">
              <a:latin typeface="ae_AlArabiya" panose="02060603050605020204" pitchFamily="18" charset="-78"/>
              <a:cs typeface="ae_AlArabiya" panose="02060603050605020204" pitchFamily="18" charset="-78"/>
            </a:endParaRPr>
          </a:p>
        </p:txBody>
      </p:sp>
    </p:spTree>
    <p:extLst>
      <p:ext uri="{BB962C8B-B14F-4D97-AF65-F5344CB8AC3E}">
        <p14:creationId xmlns:p14="http://schemas.microsoft.com/office/powerpoint/2010/main" val="4049305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8D4C7-8C77-D369-72B4-81B38AB1217E}"/>
              </a:ext>
            </a:extLst>
          </p:cNvPr>
          <p:cNvSpPr>
            <a:spLocks noGrp="1"/>
          </p:cNvSpPr>
          <p:nvPr>
            <p:ph type="title"/>
          </p:nvPr>
        </p:nvSpPr>
        <p:spPr>
          <a:xfrm>
            <a:off x="547180" y="-448056"/>
            <a:ext cx="9145460" cy="1600200"/>
          </a:xfrm>
        </p:spPr>
        <p:txBody>
          <a:bodyPr/>
          <a:lstStyle/>
          <a:p>
            <a:r>
              <a:rPr lang="en-IN" dirty="0">
                <a:solidFill>
                  <a:srgbClr val="FF0000"/>
                </a:solidFill>
                <a:latin typeface="ae_AlArabiya" panose="02060603050605020204" pitchFamily="18" charset="-78"/>
                <a:cs typeface="ae_AlArabiya" panose="02060603050605020204" pitchFamily="18" charset="-78"/>
              </a:rPr>
              <a:t>Phishing Campaign For Awareness</a:t>
            </a:r>
            <a:endParaRPr lang="en-IN" dirty="0">
              <a:solidFill>
                <a:srgbClr val="FF0000"/>
              </a:solidFill>
            </a:endParaRPr>
          </a:p>
        </p:txBody>
      </p:sp>
      <p:sp>
        <p:nvSpPr>
          <p:cNvPr id="4" name="Text Placeholder 3">
            <a:extLst>
              <a:ext uri="{FF2B5EF4-FFF2-40B4-BE49-F238E27FC236}">
                <a16:creationId xmlns:a16="http://schemas.microsoft.com/office/drawing/2014/main" id="{648553FA-42B0-BB9D-21B2-B5CD8591ED09}"/>
              </a:ext>
            </a:extLst>
          </p:cNvPr>
          <p:cNvSpPr>
            <a:spLocks noGrp="1"/>
          </p:cNvSpPr>
          <p:nvPr>
            <p:ph type="body" sz="half" idx="2"/>
          </p:nvPr>
        </p:nvSpPr>
        <p:spPr>
          <a:xfrm>
            <a:off x="640874" y="1399032"/>
            <a:ext cx="10910252" cy="3811588"/>
          </a:xfrm>
        </p:spPr>
        <p:txBody>
          <a:bodyPr>
            <a:normAutofit lnSpcReduction="10000"/>
          </a:bodyPr>
          <a:lstStyle/>
          <a:p>
            <a:pPr algn="just">
              <a:lnSpc>
                <a:spcPct val="150000"/>
              </a:lnSpc>
            </a:pPr>
            <a:r>
              <a:rPr lang="en-IN" sz="2800" dirty="0">
                <a:solidFill>
                  <a:schemeClr val="bg1"/>
                </a:solidFill>
                <a:latin typeface="ae_AlArabiya" panose="02060603050605020204" pitchFamily="18" charset="-78"/>
                <a:cs typeface="ae_AlArabiya" panose="02060603050605020204" pitchFamily="18" charset="-78"/>
              </a:rPr>
              <a:t>A simulated phishing campaign among employees to increase more awareness</a:t>
            </a:r>
          </a:p>
          <a:p>
            <a:pPr marL="457200" indent="-457200" algn="just">
              <a:lnSpc>
                <a:spcPct val="150000"/>
              </a:lnSpc>
              <a:buFont typeface="Arial" panose="020B0604020202020204" pitchFamily="34" charset="0"/>
              <a:buChar char="•"/>
            </a:pPr>
            <a:r>
              <a:rPr lang="en-IN" sz="2800" dirty="0">
                <a:solidFill>
                  <a:schemeClr val="bg1"/>
                </a:solidFill>
                <a:latin typeface="ae_AlArabiya" panose="02060603050605020204" pitchFamily="18" charset="-78"/>
                <a:cs typeface="ae_AlArabiya" panose="02060603050605020204" pitchFamily="18" charset="-78"/>
              </a:rPr>
              <a:t>Where, a fake phishing emails is send to every employee to understand how the employee will react to it and what will they do and then train them to protect themselves and recognise or spot the fake emails</a:t>
            </a:r>
          </a:p>
        </p:txBody>
      </p:sp>
      <p:cxnSp>
        <p:nvCxnSpPr>
          <p:cNvPr id="5" name="Straight Connector 4">
            <a:extLst>
              <a:ext uri="{FF2B5EF4-FFF2-40B4-BE49-F238E27FC236}">
                <a16:creationId xmlns:a16="http://schemas.microsoft.com/office/drawing/2014/main" id="{FD2BE3F6-4A79-C20A-2A8C-6522C524A11E}"/>
              </a:ext>
            </a:extLst>
          </p:cNvPr>
          <p:cNvCxnSpPr>
            <a:cxnSpLocks/>
          </p:cNvCxnSpPr>
          <p:nvPr/>
        </p:nvCxnSpPr>
        <p:spPr>
          <a:xfrm>
            <a:off x="4698397" y="1039651"/>
            <a:ext cx="5076539"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51572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D960F-E642-08BA-3079-56587C14D827}"/>
              </a:ext>
            </a:extLst>
          </p:cNvPr>
          <p:cNvSpPr>
            <a:spLocks noGrp="1"/>
          </p:cNvSpPr>
          <p:nvPr>
            <p:ph type="title"/>
          </p:nvPr>
        </p:nvSpPr>
        <p:spPr>
          <a:xfrm>
            <a:off x="847472" y="-182880"/>
            <a:ext cx="3932237" cy="1600200"/>
          </a:xfrm>
        </p:spPr>
        <p:txBody>
          <a:bodyPr/>
          <a:lstStyle/>
          <a:p>
            <a:r>
              <a:rPr lang="en-IN" dirty="0">
                <a:solidFill>
                  <a:srgbClr val="FF0000"/>
                </a:solidFill>
                <a:latin typeface="ae_AlArabiya" panose="02060603050605020204" pitchFamily="18" charset="-78"/>
                <a:cs typeface="ae_AlArabiya" panose="02060603050605020204" pitchFamily="18" charset="-78"/>
              </a:rPr>
              <a:t>Conclusion</a:t>
            </a:r>
          </a:p>
        </p:txBody>
      </p:sp>
      <p:sp>
        <p:nvSpPr>
          <p:cNvPr id="4" name="Text Placeholder 3">
            <a:extLst>
              <a:ext uri="{FF2B5EF4-FFF2-40B4-BE49-F238E27FC236}">
                <a16:creationId xmlns:a16="http://schemas.microsoft.com/office/drawing/2014/main" id="{F22B4EFC-F9C1-CA66-06BC-E729A6E69DB8}"/>
              </a:ext>
            </a:extLst>
          </p:cNvPr>
          <p:cNvSpPr>
            <a:spLocks noGrp="1"/>
          </p:cNvSpPr>
          <p:nvPr>
            <p:ph type="body" sz="half" idx="2"/>
          </p:nvPr>
        </p:nvSpPr>
        <p:spPr>
          <a:xfrm>
            <a:off x="853440" y="2057400"/>
            <a:ext cx="10512424" cy="3811588"/>
          </a:xfrm>
        </p:spPr>
        <p:txBody>
          <a:bodyPr>
            <a:noAutofit/>
          </a:bodyPr>
          <a:lstStyle/>
          <a:p>
            <a:pPr marL="342900" lvl="0" indent="-342900" algn="just">
              <a:lnSpc>
                <a:spcPct val="150000"/>
              </a:lnSpc>
              <a:spcAft>
                <a:spcPts val="800"/>
              </a:spcAft>
              <a:buSzPts val="1000"/>
              <a:buFont typeface="Symbol" panose="05050102010706020507" pitchFamily="18" charset="2"/>
              <a:buChar char=""/>
              <a:tabLst>
                <a:tab pos="457200" algn="l"/>
              </a:tabLst>
            </a:pPr>
            <a:r>
              <a:rPr lang="en-IN" sz="2800" kern="100" dirty="0">
                <a:solidFill>
                  <a:schemeClr val="bg1"/>
                </a:solidFill>
                <a:effectLst/>
                <a:latin typeface="ae_AlArabiya" panose="02060603050605020204" pitchFamily="18" charset="-78"/>
                <a:ea typeface="Calibri" panose="020F0502020204030204" pitchFamily="34" charset="0"/>
                <a:cs typeface="ae_AlArabiya" panose="02060603050605020204" pitchFamily="18" charset="-78"/>
              </a:rPr>
              <a:t>Phishing attacks continue to be a prevalent threat in today’s digital world.</a:t>
            </a:r>
          </a:p>
          <a:p>
            <a:pPr marL="342900" lvl="0" indent="-342900" algn="just">
              <a:lnSpc>
                <a:spcPct val="150000"/>
              </a:lnSpc>
              <a:spcAft>
                <a:spcPts val="800"/>
              </a:spcAft>
              <a:buSzPts val="1000"/>
              <a:buFont typeface="Symbol" panose="05050102010706020507" pitchFamily="18" charset="2"/>
              <a:buChar char=""/>
              <a:tabLst>
                <a:tab pos="457200" algn="l"/>
              </a:tabLst>
            </a:pPr>
            <a:r>
              <a:rPr lang="en-IN" sz="2800" kern="100" dirty="0">
                <a:solidFill>
                  <a:schemeClr val="bg1"/>
                </a:solidFill>
                <a:effectLst/>
                <a:latin typeface="ae_AlArabiya" panose="02060603050605020204" pitchFamily="18" charset="-78"/>
                <a:ea typeface="Calibri" panose="020F0502020204030204" pitchFamily="34" charset="0"/>
                <a:cs typeface="ae_AlArabiya" panose="02060603050605020204" pitchFamily="18" charset="-78"/>
              </a:rPr>
              <a:t>By staying vigilant, educating ourselves and others, and adopting best practices for online security, we can protect ourselves and our organizations from falling victim to phishing scams.</a:t>
            </a:r>
          </a:p>
          <a:p>
            <a:pPr algn="just">
              <a:lnSpc>
                <a:spcPct val="150000"/>
              </a:lnSpc>
              <a:spcAft>
                <a:spcPts val="800"/>
              </a:spcAft>
            </a:pPr>
            <a:r>
              <a:rPr lang="en-IN" sz="2800" kern="100" dirty="0">
                <a:solidFill>
                  <a:schemeClr val="bg1"/>
                </a:solidFill>
                <a:effectLst/>
                <a:latin typeface="ae_AlArabiya" panose="02060603050605020204" pitchFamily="18" charset="-78"/>
                <a:ea typeface="Calibri" panose="020F0502020204030204" pitchFamily="34" charset="0"/>
                <a:cs typeface="ae_AlArabiya" panose="02060603050605020204" pitchFamily="18" charset="-78"/>
              </a:rPr>
              <a:t> </a:t>
            </a:r>
          </a:p>
          <a:p>
            <a:pPr algn="just">
              <a:lnSpc>
                <a:spcPct val="150000"/>
              </a:lnSpc>
            </a:pPr>
            <a:endParaRPr lang="en-IN" sz="2800" dirty="0">
              <a:solidFill>
                <a:schemeClr val="bg1"/>
              </a:solidFill>
              <a:latin typeface="ae_AlArabiya" panose="02060603050605020204" pitchFamily="18" charset="-78"/>
              <a:cs typeface="ae_AlArabiya" panose="02060603050605020204" pitchFamily="18" charset="-78"/>
            </a:endParaRPr>
          </a:p>
        </p:txBody>
      </p:sp>
      <p:cxnSp>
        <p:nvCxnSpPr>
          <p:cNvPr id="5" name="Straight Connector 4">
            <a:extLst>
              <a:ext uri="{FF2B5EF4-FFF2-40B4-BE49-F238E27FC236}">
                <a16:creationId xmlns:a16="http://schemas.microsoft.com/office/drawing/2014/main" id="{0C73731E-E1C8-6437-FBEF-525644EE4350}"/>
              </a:ext>
            </a:extLst>
          </p:cNvPr>
          <p:cNvCxnSpPr/>
          <p:nvPr/>
        </p:nvCxnSpPr>
        <p:spPr>
          <a:xfrm>
            <a:off x="1534573" y="1304827"/>
            <a:ext cx="3024187"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39164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8D8F0-BE84-A47B-8993-E058F98F6724}"/>
              </a:ext>
            </a:extLst>
          </p:cNvPr>
          <p:cNvSpPr>
            <a:spLocks noGrp="1"/>
          </p:cNvSpPr>
          <p:nvPr>
            <p:ph type="title"/>
          </p:nvPr>
        </p:nvSpPr>
        <p:spPr/>
        <p:txBody>
          <a:bodyPr/>
          <a:lstStyle/>
          <a:p>
            <a:r>
              <a:rPr lang="en-IN" dirty="0">
                <a:solidFill>
                  <a:srgbClr val="FF0000"/>
                </a:solidFill>
                <a:latin typeface="ae_AlArabiya" panose="02060603050605020204" pitchFamily="18" charset="-78"/>
                <a:cs typeface="ae_AlArabiya" panose="02060603050605020204" pitchFamily="18" charset="-78"/>
              </a:rPr>
              <a:t>Table of Contents	</a:t>
            </a:r>
          </a:p>
        </p:txBody>
      </p:sp>
      <p:pic>
        <p:nvPicPr>
          <p:cNvPr id="6" name="Picture 5">
            <a:extLst>
              <a:ext uri="{FF2B5EF4-FFF2-40B4-BE49-F238E27FC236}">
                <a16:creationId xmlns:a16="http://schemas.microsoft.com/office/drawing/2014/main" id="{7337D3F1-CAF8-39D2-D238-1BE7AF91CF1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885431" y="3874484"/>
            <a:ext cx="4331641" cy="250811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3" name="Content Placeholder 2">
            <a:extLst>
              <a:ext uri="{FF2B5EF4-FFF2-40B4-BE49-F238E27FC236}">
                <a16:creationId xmlns:a16="http://schemas.microsoft.com/office/drawing/2014/main" id="{948A65FA-6665-3283-8053-153D88DFC39A}"/>
              </a:ext>
            </a:extLst>
          </p:cNvPr>
          <p:cNvSpPr>
            <a:spLocks noGrp="1"/>
          </p:cNvSpPr>
          <p:nvPr>
            <p:ph idx="1"/>
          </p:nvPr>
        </p:nvSpPr>
        <p:spPr>
          <a:xfrm>
            <a:off x="838200" y="1414145"/>
            <a:ext cx="10515600" cy="4351338"/>
          </a:xfrm>
        </p:spPr>
        <p:txBody>
          <a:bodyPr/>
          <a:lstStyle/>
          <a:p>
            <a:r>
              <a:rPr lang="en-IN" dirty="0">
                <a:solidFill>
                  <a:schemeClr val="bg1"/>
                </a:solidFill>
                <a:latin typeface="ae_AlArabiya" panose="02060603050605020204" pitchFamily="18" charset="-78"/>
                <a:cs typeface="ae_AlArabiya" panose="02060603050605020204" pitchFamily="18" charset="-78"/>
              </a:rPr>
              <a:t>Introduction to Phishing</a:t>
            </a:r>
          </a:p>
          <a:p>
            <a:r>
              <a:rPr lang="en-IN" dirty="0">
                <a:solidFill>
                  <a:schemeClr val="bg1"/>
                </a:solidFill>
                <a:latin typeface="ae_AlArabiya" panose="02060603050605020204" pitchFamily="18" charset="-78"/>
                <a:cs typeface="ae_AlArabiya" panose="02060603050605020204" pitchFamily="18" charset="-78"/>
              </a:rPr>
              <a:t>Types of Phishing Attacks</a:t>
            </a:r>
          </a:p>
          <a:p>
            <a:r>
              <a:rPr lang="en-IN" dirty="0">
                <a:solidFill>
                  <a:schemeClr val="bg1"/>
                </a:solidFill>
                <a:latin typeface="ae_AlArabiya" panose="02060603050605020204" pitchFamily="18" charset="-78"/>
                <a:cs typeface="ae_AlArabiya" panose="02060603050605020204" pitchFamily="18" charset="-78"/>
              </a:rPr>
              <a:t>Techniques of Phishing</a:t>
            </a:r>
          </a:p>
          <a:p>
            <a:r>
              <a:rPr lang="en-IN" dirty="0">
                <a:solidFill>
                  <a:schemeClr val="bg1"/>
                </a:solidFill>
                <a:latin typeface="ae_AlArabiya" panose="02060603050605020204" pitchFamily="18" charset="-78"/>
                <a:cs typeface="ae_AlArabiya" panose="02060603050605020204" pitchFamily="18" charset="-78"/>
              </a:rPr>
              <a:t>How to recognize Phishing Emails</a:t>
            </a:r>
          </a:p>
          <a:p>
            <a:r>
              <a:rPr lang="en-IN" dirty="0">
                <a:solidFill>
                  <a:schemeClr val="bg1"/>
                </a:solidFill>
                <a:latin typeface="ae_AlArabiya" panose="02060603050605020204" pitchFamily="18" charset="-78"/>
                <a:cs typeface="ae_AlArabiya" panose="02060603050605020204" pitchFamily="18" charset="-78"/>
              </a:rPr>
              <a:t>What to do if a phishing Email is Received</a:t>
            </a:r>
          </a:p>
          <a:p>
            <a:r>
              <a:rPr lang="en-IN" dirty="0">
                <a:solidFill>
                  <a:schemeClr val="bg1"/>
                </a:solidFill>
                <a:latin typeface="ae_AlArabiya" panose="02060603050605020204" pitchFamily="18" charset="-78"/>
                <a:cs typeface="ae_AlArabiya" panose="02060603050605020204" pitchFamily="18" charset="-78"/>
              </a:rPr>
              <a:t>Phishing Campaign For Awareness</a:t>
            </a:r>
          </a:p>
          <a:p>
            <a:r>
              <a:rPr lang="en-IN" dirty="0">
                <a:solidFill>
                  <a:schemeClr val="bg1"/>
                </a:solidFill>
                <a:latin typeface="ae_AlArabiya" panose="02060603050605020204" pitchFamily="18" charset="-78"/>
                <a:cs typeface="ae_AlArabiya" panose="02060603050605020204" pitchFamily="18" charset="-78"/>
              </a:rPr>
              <a:t>Conclusion</a:t>
            </a:r>
          </a:p>
        </p:txBody>
      </p:sp>
      <p:cxnSp>
        <p:nvCxnSpPr>
          <p:cNvPr id="4" name="Straight Connector 3">
            <a:extLst>
              <a:ext uri="{FF2B5EF4-FFF2-40B4-BE49-F238E27FC236}">
                <a16:creationId xmlns:a16="http://schemas.microsoft.com/office/drawing/2014/main" id="{7F47547A-9F5F-F56A-57DC-F47E2F8F1451}"/>
              </a:ext>
            </a:extLst>
          </p:cNvPr>
          <p:cNvCxnSpPr/>
          <p:nvPr/>
        </p:nvCxnSpPr>
        <p:spPr>
          <a:xfrm>
            <a:off x="3409992" y="1192621"/>
            <a:ext cx="3024187"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51027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84340-11CB-C5D9-31BD-B7CE0FFDB903}"/>
              </a:ext>
            </a:extLst>
          </p:cNvPr>
          <p:cNvSpPr>
            <a:spLocks noGrp="1"/>
          </p:cNvSpPr>
          <p:nvPr>
            <p:ph type="title"/>
          </p:nvPr>
        </p:nvSpPr>
        <p:spPr>
          <a:xfrm>
            <a:off x="419164" y="557784"/>
            <a:ext cx="3932237" cy="594360"/>
          </a:xfrm>
        </p:spPr>
        <p:txBody>
          <a:bodyPr/>
          <a:lstStyle/>
          <a:p>
            <a:r>
              <a:rPr lang="en-IN" dirty="0">
                <a:solidFill>
                  <a:srgbClr val="FF0000"/>
                </a:solidFill>
                <a:latin typeface="ae_AlArabiya" panose="02060603050605020204" pitchFamily="18" charset="-78"/>
                <a:cs typeface="ae_AlArabiya" panose="02060603050605020204" pitchFamily="18" charset="-78"/>
              </a:rPr>
              <a:t>Introduction</a:t>
            </a:r>
          </a:p>
        </p:txBody>
      </p:sp>
      <p:sp>
        <p:nvSpPr>
          <p:cNvPr id="6" name="Text Placeholder 5">
            <a:extLst>
              <a:ext uri="{FF2B5EF4-FFF2-40B4-BE49-F238E27FC236}">
                <a16:creationId xmlns:a16="http://schemas.microsoft.com/office/drawing/2014/main" id="{8228E726-ACE9-FCFE-A784-0ABF025188EF}"/>
              </a:ext>
            </a:extLst>
          </p:cNvPr>
          <p:cNvSpPr>
            <a:spLocks noGrp="1"/>
          </p:cNvSpPr>
          <p:nvPr>
            <p:ph type="body" sz="half" idx="2"/>
          </p:nvPr>
        </p:nvSpPr>
        <p:spPr>
          <a:xfrm>
            <a:off x="364300" y="1201106"/>
            <a:ext cx="10946828" cy="3811588"/>
          </a:xfrm>
        </p:spPr>
        <p:txBody>
          <a:bodyPr>
            <a:normAutofit/>
          </a:bodyPr>
          <a:lstStyle/>
          <a:p>
            <a:pPr marL="342900" indent="-342900" algn="just">
              <a:buFont typeface="Arial" panose="020B0604020202020204" pitchFamily="34" charset="0"/>
              <a:buChar char="•"/>
            </a:pPr>
            <a:r>
              <a:rPr lang="en-IN" sz="2500" dirty="0">
                <a:solidFill>
                  <a:schemeClr val="bg1"/>
                </a:solidFill>
                <a:latin typeface="ae_AlArabiya" panose="02060603050605020204" pitchFamily="18" charset="-78"/>
                <a:cs typeface="ae_AlArabiya" panose="02060603050605020204" pitchFamily="18" charset="-78"/>
              </a:rPr>
              <a:t>Phishing is a cybersecurity attack, in which a malicious actor/ hacker sends messages pretending to be a trusted person or an entity.</a:t>
            </a:r>
          </a:p>
          <a:p>
            <a:pPr algn="just"/>
            <a:endParaRPr lang="en-IN" sz="2500" dirty="0">
              <a:solidFill>
                <a:schemeClr val="bg1"/>
              </a:solidFill>
              <a:latin typeface="ae_AlArabiya" panose="02060603050605020204" pitchFamily="18" charset="-78"/>
              <a:cs typeface="ae_AlArabiya" panose="02060603050605020204" pitchFamily="18" charset="-78"/>
            </a:endParaRPr>
          </a:p>
          <a:p>
            <a:pPr marL="342900" indent="-342900" algn="just">
              <a:buFont typeface="Arial" panose="020B0604020202020204" pitchFamily="34" charset="0"/>
              <a:buChar char="•"/>
            </a:pPr>
            <a:r>
              <a:rPr lang="en-US" sz="2500" dirty="0">
                <a:solidFill>
                  <a:schemeClr val="bg1"/>
                </a:solidFill>
                <a:latin typeface="ae_AlArabiya" panose="02060603050605020204" pitchFamily="18" charset="-78"/>
                <a:cs typeface="ae_AlArabiya" panose="02060603050605020204" pitchFamily="18" charset="-78"/>
              </a:rPr>
              <a:t>The goal of phishing attackers is to trick individuals into revealing </a:t>
            </a:r>
            <a:r>
              <a:rPr lang="en-US" sz="2500" dirty="0" err="1">
                <a:solidFill>
                  <a:schemeClr val="bg1"/>
                </a:solidFill>
                <a:latin typeface="ae_AlArabiya" panose="02060603050605020204" pitchFamily="18" charset="-78"/>
                <a:cs typeface="ae_AlArabiya" panose="02060603050605020204" pitchFamily="18" charset="-78"/>
              </a:rPr>
              <a:t>personall</a:t>
            </a:r>
            <a:r>
              <a:rPr lang="en-US" sz="2500" dirty="0">
                <a:solidFill>
                  <a:schemeClr val="bg1"/>
                </a:solidFill>
                <a:latin typeface="ae_AlArabiya" panose="02060603050605020204" pitchFamily="18" charset="-78"/>
                <a:cs typeface="ae_AlArabiya" panose="02060603050605020204" pitchFamily="18" charset="-78"/>
              </a:rPr>
              <a:t> or confidential information.</a:t>
            </a:r>
          </a:p>
          <a:p>
            <a:pPr marL="342900" indent="-342900" algn="just">
              <a:buFont typeface="Arial" panose="020B0604020202020204" pitchFamily="34" charset="0"/>
              <a:buChar char="•"/>
            </a:pPr>
            <a:endParaRPr lang="en-US" sz="2500" dirty="0">
              <a:solidFill>
                <a:schemeClr val="bg1"/>
              </a:solidFill>
              <a:latin typeface="ae_AlArabiya" panose="02060603050605020204" pitchFamily="18" charset="-78"/>
              <a:cs typeface="ae_AlArabiya" panose="02060603050605020204" pitchFamily="18" charset="-78"/>
            </a:endParaRPr>
          </a:p>
          <a:p>
            <a:pPr marL="342900" indent="-342900" algn="just">
              <a:buFont typeface="Arial" panose="020B0604020202020204" pitchFamily="34" charset="0"/>
              <a:buChar char="•"/>
            </a:pPr>
            <a:r>
              <a:rPr lang="en-US" sz="2500" dirty="0">
                <a:solidFill>
                  <a:schemeClr val="bg1"/>
                </a:solidFill>
                <a:latin typeface="ae_AlArabiya" panose="02060603050605020204" pitchFamily="18" charset="-78"/>
                <a:cs typeface="ae_AlArabiya" panose="02060603050605020204" pitchFamily="18" charset="-78"/>
              </a:rPr>
              <a:t>Phishing attacks can occur via email, text </a:t>
            </a:r>
            <a:r>
              <a:rPr lang="en-US" sz="2500" dirty="0" err="1">
                <a:solidFill>
                  <a:schemeClr val="bg1"/>
                </a:solidFill>
                <a:latin typeface="ae_AlArabiya" panose="02060603050605020204" pitchFamily="18" charset="-78"/>
                <a:cs typeface="ae_AlArabiya" panose="02060603050605020204" pitchFamily="18" charset="-78"/>
              </a:rPr>
              <a:t>messges</a:t>
            </a:r>
            <a:r>
              <a:rPr lang="en-US" sz="2500" dirty="0">
                <a:solidFill>
                  <a:schemeClr val="bg1"/>
                </a:solidFill>
                <a:latin typeface="ae_AlArabiya" panose="02060603050605020204" pitchFamily="18" charset="-78"/>
                <a:cs typeface="ae_AlArabiya" panose="02060603050605020204" pitchFamily="18" charset="-78"/>
              </a:rPr>
              <a:t>, social media, or even phone calls.</a:t>
            </a:r>
            <a:endParaRPr lang="en-IN" sz="2500" dirty="0">
              <a:solidFill>
                <a:schemeClr val="bg1"/>
              </a:solidFill>
              <a:latin typeface="ae_AlArabiya" panose="02060603050605020204" pitchFamily="18" charset="-78"/>
              <a:cs typeface="ae_AlArabiya" panose="02060603050605020204" pitchFamily="18" charset="-78"/>
            </a:endParaRPr>
          </a:p>
        </p:txBody>
      </p:sp>
      <p:cxnSp>
        <p:nvCxnSpPr>
          <p:cNvPr id="8" name="Straight Connector 7">
            <a:extLst>
              <a:ext uri="{FF2B5EF4-FFF2-40B4-BE49-F238E27FC236}">
                <a16:creationId xmlns:a16="http://schemas.microsoft.com/office/drawing/2014/main" id="{3A0E3B07-B386-AD41-7BC4-49A0FA99C4C3}"/>
              </a:ext>
            </a:extLst>
          </p:cNvPr>
          <p:cNvCxnSpPr/>
          <p:nvPr/>
        </p:nvCxnSpPr>
        <p:spPr>
          <a:xfrm>
            <a:off x="1388269" y="1021363"/>
            <a:ext cx="3024187"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51534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5AF4B05D-A76B-CC69-B694-C34FD81684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3002" y="1842455"/>
            <a:ext cx="7073114" cy="4119433"/>
          </a:xfrm>
          <a:prstGeom prst="rect">
            <a:avLst/>
          </a:prstGeom>
        </p:spPr>
      </p:pic>
      <p:sp>
        <p:nvSpPr>
          <p:cNvPr id="17" name="TextBox 16">
            <a:extLst>
              <a:ext uri="{FF2B5EF4-FFF2-40B4-BE49-F238E27FC236}">
                <a16:creationId xmlns:a16="http://schemas.microsoft.com/office/drawing/2014/main" id="{F5CE1882-E408-5463-602B-44AAFA94E371}"/>
              </a:ext>
            </a:extLst>
          </p:cNvPr>
          <p:cNvSpPr txBox="1"/>
          <p:nvPr/>
        </p:nvSpPr>
        <p:spPr>
          <a:xfrm>
            <a:off x="227140" y="283847"/>
            <a:ext cx="2954482" cy="538609"/>
          </a:xfrm>
          <a:prstGeom prst="rect">
            <a:avLst/>
          </a:prstGeom>
          <a:noFill/>
        </p:spPr>
        <p:txBody>
          <a:bodyPr wrap="square" rtlCol="0">
            <a:spAutoFit/>
          </a:bodyPr>
          <a:lstStyle/>
          <a:p>
            <a:r>
              <a:rPr lang="en-IN" sz="2900" dirty="0">
                <a:solidFill>
                  <a:schemeClr val="accent6"/>
                </a:solidFill>
                <a:latin typeface="ae_AlArabiya" panose="02060603050605020204" pitchFamily="18" charset="-78"/>
                <a:cs typeface="ae_AlArabiya" panose="02060603050605020204" pitchFamily="18" charset="-78"/>
              </a:rPr>
              <a:t>Example:</a:t>
            </a:r>
          </a:p>
        </p:txBody>
      </p:sp>
      <p:sp>
        <p:nvSpPr>
          <p:cNvPr id="20" name="TextBox 19">
            <a:extLst>
              <a:ext uri="{FF2B5EF4-FFF2-40B4-BE49-F238E27FC236}">
                <a16:creationId xmlns:a16="http://schemas.microsoft.com/office/drawing/2014/main" id="{D34CD99C-A4DC-5D9B-10F1-297F1338E215}"/>
              </a:ext>
            </a:extLst>
          </p:cNvPr>
          <p:cNvSpPr txBox="1"/>
          <p:nvPr/>
        </p:nvSpPr>
        <p:spPr>
          <a:xfrm>
            <a:off x="5223002" y="6419073"/>
            <a:ext cx="1608517" cy="369332"/>
          </a:xfrm>
          <a:prstGeom prst="rect">
            <a:avLst/>
          </a:prstGeom>
          <a:noFill/>
        </p:spPr>
        <p:txBody>
          <a:bodyPr wrap="none" rtlCol="0">
            <a:spAutoFit/>
          </a:bodyPr>
          <a:lstStyle/>
          <a:p>
            <a:r>
              <a:rPr lang="en-IN" dirty="0">
                <a:solidFill>
                  <a:schemeClr val="bg1"/>
                </a:solidFill>
                <a:latin typeface="ae_AlArabiya" panose="02060603050605020204" pitchFamily="18" charset="-78"/>
                <a:cs typeface="ae_AlArabiya" panose="02060603050605020204" pitchFamily="18" charset="-78"/>
              </a:rPr>
              <a:t>Fake Emails</a:t>
            </a:r>
          </a:p>
        </p:txBody>
      </p:sp>
      <p:pic>
        <p:nvPicPr>
          <p:cNvPr id="6" name="Picture 5">
            <a:extLst>
              <a:ext uri="{FF2B5EF4-FFF2-40B4-BE49-F238E27FC236}">
                <a16:creationId xmlns:a16="http://schemas.microsoft.com/office/drawing/2014/main" id="{85F32A20-837E-3354-C3B3-8C43E33B0B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22456"/>
            <a:ext cx="6243927" cy="4023864"/>
          </a:xfrm>
          <a:prstGeom prst="rect">
            <a:avLst/>
          </a:prstGeom>
        </p:spPr>
      </p:pic>
    </p:spTree>
    <p:extLst>
      <p:ext uri="{BB962C8B-B14F-4D97-AF65-F5344CB8AC3E}">
        <p14:creationId xmlns:p14="http://schemas.microsoft.com/office/powerpoint/2010/main" val="192235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70E25-E2DD-1AB2-1991-0E774E041227}"/>
              </a:ext>
            </a:extLst>
          </p:cNvPr>
          <p:cNvSpPr>
            <a:spLocks noGrp="1"/>
          </p:cNvSpPr>
          <p:nvPr>
            <p:ph type="title"/>
          </p:nvPr>
        </p:nvSpPr>
        <p:spPr>
          <a:xfrm>
            <a:off x="836612" y="504825"/>
            <a:ext cx="6837362" cy="723900"/>
          </a:xfrm>
        </p:spPr>
        <p:txBody>
          <a:bodyPr/>
          <a:lstStyle/>
          <a:p>
            <a:r>
              <a:rPr lang="en-IN" dirty="0">
                <a:solidFill>
                  <a:srgbClr val="FF0000"/>
                </a:solidFill>
                <a:latin typeface="ae_AlArabiya" panose="02060603050605020204" pitchFamily="18" charset="-78"/>
                <a:cs typeface="ae_AlArabiya" panose="02060603050605020204" pitchFamily="18" charset="-78"/>
              </a:rPr>
              <a:t>Types of Phishing Attacks</a:t>
            </a:r>
          </a:p>
        </p:txBody>
      </p:sp>
      <p:sp>
        <p:nvSpPr>
          <p:cNvPr id="4" name="Text Placeholder 3">
            <a:extLst>
              <a:ext uri="{FF2B5EF4-FFF2-40B4-BE49-F238E27FC236}">
                <a16:creationId xmlns:a16="http://schemas.microsoft.com/office/drawing/2014/main" id="{12630516-DE90-5716-EB8D-C6266A71EABB}"/>
              </a:ext>
            </a:extLst>
          </p:cNvPr>
          <p:cNvSpPr>
            <a:spLocks noGrp="1"/>
          </p:cNvSpPr>
          <p:nvPr>
            <p:ph type="body" sz="half" idx="2"/>
          </p:nvPr>
        </p:nvSpPr>
        <p:spPr>
          <a:xfrm>
            <a:off x="836612" y="1518443"/>
            <a:ext cx="10602913" cy="5076032"/>
          </a:xfrm>
        </p:spPr>
        <p:txBody>
          <a:bodyPr>
            <a:normAutofit fontScale="92500" lnSpcReduction="20000"/>
          </a:bodyPr>
          <a:lstStyle/>
          <a:p>
            <a:pPr marL="285750" indent="-285750">
              <a:lnSpc>
                <a:spcPct val="150000"/>
              </a:lnSpc>
              <a:buFont typeface="Arial" panose="020B0604020202020204" pitchFamily="34" charset="0"/>
              <a:buChar char="•"/>
            </a:pPr>
            <a:r>
              <a:rPr lang="en-IN" sz="3000" dirty="0">
                <a:solidFill>
                  <a:schemeClr val="accent6"/>
                </a:solidFill>
                <a:latin typeface="ae_AlArabiya" panose="02060603050605020204" pitchFamily="18" charset="-78"/>
                <a:cs typeface="ae_AlArabiya" panose="02060603050605020204" pitchFamily="18" charset="-78"/>
              </a:rPr>
              <a:t>Email Phishing</a:t>
            </a:r>
            <a:r>
              <a:rPr lang="en-IN" sz="3000" dirty="0">
                <a:solidFill>
                  <a:schemeClr val="bg1"/>
                </a:solidFill>
                <a:latin typeface="ae_AlArabiya" panose="02060603050605020204" pitchFamily="18" charset="-78"/>
                <a:cs typeface="ae_AlArabiya" panose="02060603050605020204" pitchFamily="18" charset="-78"/>
              </a:rPr>
              <a:t> - </a:t>
            </a:r>
            <a:r>
              <a:rPr lang="en-US" sz="3000" dirty="0">
                <a:solidFill>
                  <a:schemeClr val="bg1"/>
                </a:solidFill>
                <a:latin typeface="ae_AlArabiya" panose="02060603050605020204" pitchFamily="18" charset="-78"/>
                <a:cs typeface="ae_AlArabiya" panose="02060603050605020204" pitchFamily="18" charset="-78"/>
              </a:rPr>
              <a:t>The most common type where attackers send deceptive emails.</a:t>
            </a:r>
            <a:endParaRPr lang="en-IN" sz="3000" dirty="0">
              <a:solidFill>
                <a:schemeClr val="bg1"/>
              </a:solidFill>
              <a:latin typeface="ae_AlArabiya" panose="02060603050605020204" pitchFamily="18" charset="-78"/>
              <a:cs typeface="ae_AlArabiya" panose="02060603050605020204" pitchFamily="18" charset="-78"/>
            </a:endParaRPr>
          </a:p>
          <a:p>
            <a:pPr marL="285750" indent="-285750">
              <a:lnSpc>
                <a:spcPct val="150000"/>
              </a:lnSpc>
              <a:buFont typeface="Arial" panose="020B0604020202020204" pitchFamily="34" charset="0"/>
              <a:buChar char="•"/>
            </a:pPr>
            <a:r>
              <a:rPr lang="en-IN" sz="3000" dirty="0">
                <a:solidFill>
                  <a:schemeClr val="accent6"/>
                </a:solidFill>
                <a:latin typeface="ae_AlArabiya" panose="02060603050605020204" pitchFamily="18" charset="-78"/>
                <a:cs typeface="ae_AlArabiya" panose="02060603050605020204" pitchFamily="18" charset="-78"/>
              </a:rPr>
              <a:t>Spear Phishing </a:t>
            </a:r>
            <a:r>
              <a:rPr lang="en-IN" sz="3000" dirty="0">
                <a:solidFill>
                  <a:schemeClr val="bg1"/>
                </a:solidFill>
                <a:latin typeface="ae_AlArabiya" panose="02060603050605020204" pitchFamily="18" charset="-78"/>
                <a:cs typeface="ae_AlArabiya" panose="02060603050605020204" pitchFamily="18" charset="-78"/>
              </a:rPr>
              <a:t>- </a:t>
            </a:r>
            <a:r>
              <a:rPr lang="en-US" sz="3000" dirty="0">
                <a:solidFill>
                  <a:schemeClr val="bg1"/>
                </a:solidFill>
                <a:latin typeface="ae_AlArabiya" panose="02060603050605020204" pitchFamily="18" charset="-78"/>
                <a:cs typeface="ae_AlArabiya" panose="02060603050605020204" pitchFamily="18" charset="-78"/>
              </a:rPr>
              <a:t>Targeted phishing aimed at specific individuals or organizations.</a:t>
            </a:r>
            <a:endParaRPr lang="en-IN" sz="3000" dirty="0">
              <a:solidFill>
                <a:schemeClr val="bg1"/>
              </a:solidFill>
              <a:latin typeface="ae_AlArabiya" panose="02060603050605020204" pitchFamily="18" charset="-78"/>
              <a:cs typeface="ae_AlArabiya" panose="02060603050605020204" pitchFamily="18" charset="-78"/>
            </a:endParaRPr>
          </a:p>
          <a:p>
            <a:pPr marL="285750" indent="-285750">
              <a:lnSpc>
                <a:spcPct val="150000"/>
              </a:lnSpc>
              <a:buFont typeface="Arial" panose="020B0604020202020204" pitchFamily="34" charset="0"/>
              <a:buChar char="•"/>
            </a:pPr>
            <a:r>
              <a:rPr lang="en-IN" sz="3000" dirty="0">
                <a:solidFill>
                  <a:schemeClr val="accent6"/>
                </a:solidFill>
                <a:latin typeface="ae_AlArabiya" panose="02060603050605020204" pitchFamily="18" charset="-78"/>
                <a:cs typeface="ae_AlArabiya" panose="02060603050605020204" pitchFamily="18" charset="-78"/>
              </a:rPr>
              <a:t>Whaling</a:t>
            </a:r>
            <a:r>
              <a:rPr lang="en-IN" sz="3000" dirty="0">
                <a:solidFill>
                  <a:schemeClr val="bg1"/>
                </a:solidFill>
                <a:latin typeface="ae_AlArabiya" panose="02060603050605020204" pitchFamily="18" charset="-78"/>
                <a:cs typeface="ae_AlArabiya" panose="02060603050605020204" pitchFamily="18" charset="-78"/>
              </a:rPr>
              <a:t> - </a:t>
            </a:r>
            <a:r>
              <a:rPr lang="en-US" sz="3000" dirty="0">
                <a:solidFill>
                  <a:schemeClr val="bg1"/>
                </a:solidFill>
                <a:latin typeface="ae_AlArabiya" panose="02060603050605020204" pitchFamily="18" charset="-78"/>
                <a:cs typeface="ae_AlArabiya" panose="02060603050605020204" pitchFamily="18" charset="-78"/>
              </a:rPr>
              <a:t>Targeting high-profile individuals like executives.</a:t>
            </a:r>
            <a:endParaRPr lang="en-IN" sz="3000" dirty="0">
              <a:solidFill>
                <a:schemeClr val="bg1"/>
              </a:solidFill>
              <a:latin typeface="ae_AlArabiya" panose="02060603050605020204" pitchFamily="18" charset="-78"/>
              <a:cs typeface="ae_AlArabiya" panose="02060603050605020204" pitchFamily="18" charset="-78"/>
            </a:endParaRPr>
          </a:p>
          <a:p>
            <a:pPr marL="285750" indent="-285750">
              <a:lnSpc>
                <a:spcPct val="150000"/>
              </a:lnSpc>
              <a:buFont typeface="Arial" panose="020B0604020202020204" pitchFamily="34" charset="0"/>
              <a:buChar char="•"/>
            </a:pPr>
            <a:r>
              <a:rPr lang="en-IN" sz="3000" dirty="0">
                <a:solidFill>
                  <a:schemeClr val="accent6"/>
                </a:solidFill>
                <a:latin typeface="ae_AlArabiya" panose="02060603050605020204" pitchFamily="18" charset="-78"/>
                <a:cs typeface="ae_AlArabiya" panose="02060603050605020204" pitchFamily="18" charset="-78"/>
              </a:rPr>
              <a:t>Smishing &amp; Vishing</a:t>
            </a:r>
            <a:r>
              <a:rPr lang="en-IN" sz="3000" dirty="0">
                <a:solidFill>
                  <a:schemeClr val="bg1"/>
                </a:solidFill>
                <a:latin typeface="ae_AlArabiya" panose="02060603050605020204" pitchFamily="18" charset="-78"/>
                <a:cs typeface="ae_AlArabiya" panose="02060603050605020204" pitchFamily="18" charset="-78"/>
              </a:rPr>
              <a:t> - </a:t>
            </a:r>
            <a:r>
              <a:rPr lang="en-US" sz="3000" dirty="0">
                <a:solidFill>
                  <a:schemeClr val="bg1"/>
                </a:solidFill>
                <a:latin typeface="ae_AlArabiya" panose="02060603050605020204" pitchFamily="18" charset="-78"/>
                <a:cs typeface="ae_AlArabiya" panose="02060603050605020204" pitchFamily="18" charset="-78"/>
              </a:rPr>
              <a:t>Phishing through SMS and voice calls, respectively.</a:t>
            </a:r>
            <a:endParaRPr lang="en-IN" sz="3000" dirty="0">
              <a:solidFill>
                <a:schemeClr val="bg1"/>
              </a:solidFill>
              <a:latin typeface="ae_AlArabiya" panose="02060603050605020204" pitchFamily="18" charset="-78"/>
              <a:cs typeface="ae_AlArabiya" panose="02060603050605020204" pitchFamily="18" charset="-78"/>
            </a:endParaRPr>
          </a:p>
          <a:p>
            <a:pPr>
              <a:lnSpc>
                <a:spcPct val="150000"/>
              </a:lnSpc>
            </a:pPr>
            <a:endParaRPr lang="en-IN" sz="3200" dirty="0">
              <a:solidFill>
                <a:schemeClr val="bg1"/>
              </a:solidFill>
              <a:latin typeface="ae_AlArabiya" panose="02060603050605020204" pitchFamily="18" charset="-78"/>
              <a:cs typeface="ae_AlArabiya" panose="02060603050605020204" pitchFamily="18" charset="-78"/>
            </a:endParaRPr>
          </a:p>
        </p:txBody>
      </p:sp>
      <p:cxnSp>
        <p:nvCxnSpPr>
          <p:cNvPr id="5" name="Straight Connector 4">
            <a:extLst>
              <a:ext uri="{FF2B5EF4-FFF2-40B4-BE49-F238E27FC236}">
                <a16:creationId xmlns:a16="http://schemas.microsoft.com/office/drawing/2014/main" id="{47D8774C-4033-0A3B-CDFB-433AFDC6F31B}"/>
              </a:ext>
            </a:extLst>
          </p:cNvPr>
          <p:cNvCxnSpPr/>
          <p:nvPr/>
        </p:nvCxnSpPr>
        <p:spPr>
          <a:xfrm>
            <a:off x="4316253" y="1179669"/>
            <a:ext cx="3024187"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71531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54D23-CC7D-6FE1-FD90-761852244865}"/>
              </a:ext>
            </a:extLst>
          </p:cNvPr>
          <p:cNvSpPr>
            <a:spLocks noGrp="1"/>
          </p:cNvSpPr>
          <p:nvPr>
            <p:ph type="title"/>
          </p:nvPr>
        </p:nvSpPr>
        <p:spPr>
          <a:xfrm>
            <a:off x="510604" y="-724281"/>
            <a:ext cx="7847012" cy="1600200"/>
          </a:xfrm>
        </p:spPr>
        <p:txBody>
          <a:bodyPr/>
          <a:lstStyle/>
          <a:p>
            <a:r>
              <a:rPr lang="en-IN" dirty="0">
                <a:solidFill>
                  <a:srgbClr val="FF0000"/>
                </a:solidFill>
                <a:latin typeface="ae_AlArabiya" panose="02060603050605020204" pitchFamily="18" charset="-78"/>
                <a:cs typeface="ae_AlArabiya" panose="02060603050605020204" pitchFamily="18" charset="-78"/>
              </a:rPr>
              <a:t>Techniques Of Phishing</a:t>
            </a:r>
          </a:p>
        </p:txBody>
      </p:sp>
      <p:sp>
        <p:nvSpPr>
          <p:cNvPr id="4" name="Text Placeholder 3">
            <a:extLst>
              <a:ext uri="{FF2B5EF4-FFF2-40B4-BE49-F238E27FC236}">
                <a16:creationId xmlns:a16="http://schemas.microsoft.com/office/drawing/2014/main" id="{4C247AC2-57DC-BC56-9C02-B1908D5C2530}"/>
              </a:ext>
            </a:extLst>
          </p:cNvPr>
          <p:cNvSpPr>
            <a:spLocks noGrp="1"/>
          </p:cNvSpPr>
          <p:nvPr>
            <p:ph type="body" sz="half" idx="2"/>
          </p:nvPr>
        </p:nvSpPr>
        <p:spPr>
          <a:xfrm>
            <a:off x="122868" y="902207"/>
            <a:ext cx="11913683" cy="6056377"/>
          </a:xfrm>
        </p:spPr>
        <p:txBody>
          <a:bodyPr>
            <a:noAutofit/>
          </a:bodyPr>
          <a:lstStyle/>
          <a:p>
            <a:pPr algn="just">
              <a:lnSpc>
                <a:spcPct val="120000"/>
              </a:lnSpc>
            </a:pPr>
            <a:r>
              <a:rPr lang="en-IN" sz="2200" dirty="0">
                <a:solidFill>
                  <a:schemeClr val="accent6"/>
                </a:solidFill>
                <a:latin typeface="ae_AlArabiya" panose="02060603050605020204" pitchFamily="18" charset="-78"/>
                <a:cs typeface="ae_AlArabiya" panose="02060603050605020204" pitchFamily="18" charset="-78"/>
              </a:rPr>
              <a:t>Social Engineering:</a:t>
            </a:r>
          </a:p>
          <a:p>
            <a:pPr marL="742950" lvl="1" indent="-285750" algn="just">
              <a:lnSpc>
                <a:spcPct val="120000"/>
              </a:lnSpc>
              <a:buFont typeface="Arial" panose="020B0604020202020204" pitchFamily="34" charset="0"/>
              <a:buChar char="•"/>
            </a:pPr>
            <a:r>
              <a:rPr lang="en-US" sz="2200" dirty="0">
                <a:solidFill>
                  <a:schemeClr val="bg1"/>
                </a:solidFill>
                <a:latin typeface="ae_AlArabiya" panose="02060603050605020204" pitchFamily="18" charset="-78"/>
                <a:cs typeface="ae_AlArabiya" panose="02060603050605020204" pitchFamily="18" charset="-78"/>
              </a:rPr>
              <a:t>This technique manipulates individuals into divulging confidential information.</a:t>
            </a:r>
          </a:p>
          <a:p>
            <a:pPr lvl="1" algn="just">
              <a:lnSpc>
                <a:spcPct val="120000"/>
              </a:lnSpc>
            </a:pPr>
            <a:endParaRPr lang="en-US" sz="2200" dirty="0">
              <a:solidFill>
                <a:schemeClr val="bg1"/>
              </a:solidFill>
              <a:latin typeface="ae_AlArabiya" panose="02060603050605020204" pitchFamily="18" charset="-78"/>
              <a:cs typeface="ae_AlArabiya" panose="02060603050605020204" pitchFamily="18" charset="-78"/>
            </a:endParaRPr>
          </a:p>
          <a:p>
            <a:pPr marL="742950" lvl="1" indent="-285750" algn="just">
              <a:lnSpc>
                <a:spcPct val="120000"/>
              </a:lnSpc>
              <a:buFont typeface="Arial" panose="020B0604020202020204" pitchFamily="34" charset="0"/>
              <a:buChar char="•"/>
            </a:pPr>
            <a:r>
              <a:rPr lang="en-US" sz="2200" dirty="0">
                <a:solidFill>
                  <a:schemeClr val="bg1"/>
                </a:solidFill>
                <a:latin typeface="ae_AlArabiya" panose="02060603050605020204" pitchFamily="18" charset="-78"/>
                <a:cs typeface="ae_AlArabiya" panose="02060603050605020204" pitchFamily="18" charset="-78"/>
              </a:rPr>
              <a:t>By exploiting trust through deceptive communication, such as fake customer support or urgent requests.</a:t>
            </a:r>
          </a:p>
          <a:p>
            <a:pPr lvl="1" algn="just">
              <a:lnSpc>
                <a:spcPct val="120000"/>
              </a:lnSpc>
            </a:pPr>
            <a:endParaRPr lang="en-IN" sz="2200" dirty="0">
              <a:solidFill>
                <a:schemeClr val="bg1"/>
              </a:solidFill>
              <a:latin typeface="ae_AlArabiya" panose="02060603050605020204" pitchFamily="18" charset="-78"/>
              <a:cs typeface="ae_AlArabiya" panose="02060603050605020204" pitchFamily="18" charset="-78"/>
            </a:endParaRPr>
          </a:p>
          <a:p>
            <a:pPr algn="just">
              <a:lnSpc>
                <a:spcPct val="120000"/>
              </a:lnSpc>
            </a:pPr>
            <a:r>
              <a:rPr lang="en-IN" sz="2200" dirty="0">
                <a:solidFill>
                  <a:schemeClr val="accent6"/>
                </a:solidFill>
                <a:latin typeface="ae_AlArabiya" panose="02060603050605020204" pitchFamily="18" charset="-78"/>
                <a:cs typeface="ae_AlArabiya" panose="02060603050605020204" pitchFamily="18" charset="-78"/>
              </a:rPr>
              <a:t>Typo Squatting:</a:t>
            </a:r>
          </a:p>
          <a:p>
            <a:pPr marL="914400" lvl="1" indent="-457200" algn="just">
              <a:lnSpc>
                <a:spcPct val="120000"/>
              </a:lnSpc>
              <a:buFont typeface="Arial" panose="020B0604020202020204" pitchFamily="34" charset="0"/>
              <a:buChar char="•"/>
            </a:pPr>
            <a:r>
              <a:rPr lang="en-US" sz="2200" dirty="0">
                <a:solidFill>
                  <a:schemeClr val="bg1"/>
                </a:solidFill>
                <a:latin typeface="ae_AlArabiya" panose="02060603050605020204" pitchFamily="18" charset="-78"/>
                <a:cs typeface="ae_AlArabiya" panose="02060603050605020204" pitchFamily="18" charset="-78"/>
              </a:rPr>
              <a:t>Attackers create websites with URLs that are common misspellings of legitimate sites.</a:t>
            </a:r>
          </a:p>
          <a:p>
            <a:pPr lvl="1" algn="just">
              <a:lnSpc>
                <a:spcPct val="120000"/>
              </a:lnSpc>
            </a:pPr>
            <a:endParaRPr lang="en-US" sz="2200" dirty="0">
              <a:solidFill>
                <a:schemeClr val="bg1"/>
              </a:solidFill>
              <a:latin typeface="ae_AlArabiya" panose="02060603050605020204" pitchFamily="18" charset="-78"/>
              <a:cs typeface="ae_AlArabiya" panose="02060603050605020204" pitchFamily="18" charset="-78"/>
            </a:endParaRPr>
          </a:p>
          <a:p>
            <a:pPr marL="914400" lvl="1" indent="-457200" algn="just">
              <a:lnSpc>
                <a:spcPct val="120000"/>
              </a:lnSpc>
              <a:buFont typeface="Arial" panose="020B0604020202020204" pitchFamily="34" charset="0"/>
              <a:buChar char="•"/>
            </a:pPr>
            <a:r>
              <a:rPr lang="en-US" sz="2200" dirty="0">
                <a:solidFill>
                  <a:schemeClr val="bg1"/>
                </a:solidFill>
                <a:latin typeface="ae_AlArabiya" panose="02060603050605020204" pitchFamily="18" charset="-78"/>
                <a:cs typeface="ae_AlArabiya" panose="02060603050605020204" pitchFamily="18" charset="-78"/>
              </a:rPr>
              <a:t>Tricking users into visiting these fake pages and disclosing sensitive information.</a:t>
            </a:r>
          </a:p>
          <a:p>
            <a:pPr lvl="1" algn="just">
              <a:lnSpc>
                <a:spcPct val="120000"/>
              </a:lnSpc>
            </a:pPr>
            <a:endParaRPr lang="en-IN" sz="2200" dirty="0">
              <a:solidFill>
                <a:schemeClr val="bg1"/>
              </a:solidFill>
              <a:latin typeface="ae_AlArabiya" panose="02060603050605020204" pitchFamily="18" charset="-78"/>
              <a:cs typeface="ae_AlArabiya" panose="02060603050605020204" pitchFamily="18" charset="-78"/>
            </a:endParaRPr>
          </a:p>
        </p:txBody>
      </p:sp>
      <p:cxnSp>
        <p:nvCxnSpPr>
          <p:cNvPr id="5" name="Straight Connector 4">
            <a:extLst>
              <a:ext uri="{FF2B5EF4-FFF2-40B4-BE49-F238E27FC236}">
                <a16:creationId xmlns:a16="http://schemas.microsoft.com/office/drawing/2014/main" id="{C2B530E3-E1DB-6BE0-2E5B-B66DC59B33C3}"/>
              </a:ext>
            </a:extLst>
          </p:cNvPr>
          <p:cNvCxnSpPr/>
          <p:nvPr/>
        </p:nvCxnSpPr>
        <p:spPr>
          <a:xfrm>
            <a:off x="4017222" y="796574"/>
            <a:ext cx="3024187"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54833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7962BCE-D654-93DF-2878-1A54E3A9E6AC}"/>
              </a:ext>
            </a:extLst>
          </p:cNvPr>
          <p:cNvSpPr>
            <a:spLocks noGrp="1"/>
          </p:cNvSpPr>
          <p:nvPr>
            <p:ph type="body" sz="half" idx="2"/>
          </p:nvPr>
        </p:nvSpPr>
        <p:spPr>
          <a:xfrm>
            <a:off x="135700" y="292608"/>
            <a:ext cx="11352212" cy="3811588"/>
          </a:xfrm>
        </p:spPr>
        <p:txBody>
          <a:bodyPr>
            <a:noAutofit/>
          </a:bodyPr>
          <a:lstStyle/>
          <a:p>
            <a:pPr algn="just">
              <a:lnSpc>
                <a:spcPct val="100000"/>
              </a:lnSpc>
            </a:pPr>
            <a:r>
              <a:rPr lang="en-IN" sz="2200" dirty="0">
                <a:solidFill>
                  <a:schemeClr val="accent6"/>
                </a:solidFill>
                <a:latin typeface="ae_AlArabiya" panose="02060603050605020204" pitchFamily="18" charset="-78"/>
                <a:cs typeface="ae_AlArabiya" panose="02060603050605020204" pitchFamily="18" charset="-78"/>
              </a:rPr>
              <a:t>Email Spoofing: </a:t>
            </a:r>
          </a:p>
          <a:p>
            <a:pPr marL="914400" lvl="1" indent="-457200" algn="just">
              <a:lnSpc>
                <a:spcPct val="100000"/>
              </a:lnSpc>
              <a:buFont typeface="Arial" panose="020B0604020202020204" pitchFamily="34" charset="0"/>
              <a:buChar char="•"/>
            </a:pPr>
            <a:r>
              <a:rPr lang="en-US" sz="2200" dirty="0">
                <a:solidFill>
                  <a:schemeClr val="bg1"/>
                </a:solidFill>
                <a:latin typeface="ae_AlArabiya" panose="02060603050605020204" pitchFamily="18" charset="-78"/>
                <a:cs typeface="ae_AlArabiya" panose="02060603050605020204" pitchFamily="18" charset="-78"/>
              </a:rPr>
              <a:t>Attackers send emails that appear to be from trusted sources by forging the sender's address.</a:t>
            </a:r>
          </a:p>
          <a:p>
            <a:pPr marL="914400" lvl="1" indent="-457200" algn="just">
              <a:lnSpc>
                <a:spcPct val="100000"/>
              </a:lnSpc>
              <a:buFont typeface="Arial" panose="020B0604020202020204" pitchFamily="34" charset="0"/>
              <a:buChar char="•"/>
            </a:pPr>
            <a:r>
              <a:rPr lang="en-US" sz="2200" dirty="0">
                <a:solidFill>
                  <a:schemeClr val="bg1"/>
                </a:solidFill>
                <a:latin typeface="ae_AlArabiya" panose="02060603050605020204" pitchFamily="18" charset="-78"/>
                <a:cs typeface="ae_AlArabiya" panose="02060603050605020204" pitchFamily="18" charset="-78"/>
              </a:rPr>
              <a:t>Tricking recipients into clicking malicious links or providing personal details.</a:t>
            </a:r>
            <a:endParaRPr lang="en-IN" sz="2200" dirty="0">
              <a:solidFill>
                <a:schemeClr val="bg1"/>
              </a:solidFill>
              <a:latin typeface="ae_AlArabiya" panose="02060603050605020204" pitchFamily="18" charset="-78"/>
              <a:cs typeface="ae_AlArabiya" panose="02060603050605020204" pitchFamily="18" charset="-78"/>
            </a:endParaRPr>
          </a:p>
          <a:p>
            <a:pPr algn="just">
              <a:lnSpc>
                <a:spcPct val="100000"/>
              </a:lnSpc>
            </a:pPr>
            <a:endParaRPr lang="en-IN" sz="2200" dirty="0">
              <a:solidFill>
                <a:schemeClr val="accent6"/>
              </a:solidFill>
              <a:latin typeface="ae_AlArabiya" panose="02060603050605020204" pitchFamily="18" charset="-78"/>
              <a:cs typeface="ae_AlArabiya" panose="02060603050605020204" pitchFamily="18" charset="-78"/>
            </a:endParaRPr>
          </a:p>
          <a:p>
            <a:pPr algn="just">
              <a:lnSpc>
                <a:spcPct val="100000"/>
              </a:lnSpc>
            </a:pPr>
            <a:r>
              <a:rPr lang="en-IN" sz="2200" dirty="0">
                <a:solidFill>
                  <a:schemeClr val="accent6"/>
                </a:solidFill>
                <a:latin typeface="ae_AlArabiya" panose="02060603050605020204" pitchFamily="18" charset="-78"/>
                <a:cs typeface="ae_AlArabiya" panose="02060603050605020204" pitchFamily="18" charset="-78"/>
              </a:rPr>
              <a:t>URL Shortening:</a:t>
            </a:r>
          </a:p>
          <a:p>
            <a:pPr marL="800100" lvl="1" indent="-342900" algn="just">
              <a:lnSpc>
                <a:spcPct val="100000"/>
              </a:lnSpc>
              <a:buFont typeface="Arial" panose="020B0604020202020204" pitchFamily="34" charset="0"/>
              <a:buChar char="•"/>
            </a:pPr>
            <a:r>
              <a:rPr lang="en-US" sz="2200" dirty="0">
                <a:solidFill>
                  <a:schemeClr val="bg1"/>
                </a:solidFill>
                <a:latin typeface="ae_AlArabiya" panose="02060603050605020204" pitchFamily="18" charset="-78"/>
                <a:cs typeface="ae_AlArabiya" panose="02060603050605020204" pitchFamily="18" charset="-78"/>
              </a:rPr>
              <a:t>Attackers use shortened URLs to hide the true destination of a link, making it difficult for users to identify if the link leads to a malicious website.</a:t>
            </a:r>
          </a:p>
          <a:p>
            <a:pPr marL="800100" lvl="1" indent="-342900" algn="just">
              <a:lnSpc>
                <a:spcPct val="100000"/>
              </a:lnSpc>
              <a:buFont typeface="Arial" panose="020B0604020202020204" pitchFamily="34" charset="0"/>
              <a:buChar char="•"/>
            </a:pPr>
            <a:r>
              <a:rPr lang="en-US" sz="2200" dirty="0">
                <a:solidFill>
                  <a:schemeClr val="bg1"/>
                </a:solidFill>
                <a:latin typeface="ae_AlArabiya" panose="02060603050605020204" pitchFamily="18" charset="-78"/>
                <a:cs typeface="ae_AlArabiya" panose="02060603050605020204" pitchFamily="18" charset="-78"/>
              </a:rPr>
              <a:t>Often used in phishing attempts on social media or emails.</a:t>
            </a:r>
          </a:p>
          <a:p>
            <a:pPr lvl="1" algn="just">
              <a:lnSpc>
                <a:spcPct val="100000"/>
              </a:lnSpc>
            </a:pPr>
            <a:endParaRPr lang="en-IN" sz="2000" dirty="0">
              <a:solidFill>
                <a:schemeClr val="bg1"/>
              </a:solidFill>
              <a:latin typeface="ae_AlArabiya" panose="02060603050605020204" pitchFamily="18" charset="-78"/>
              <a:cs typeface="ae_AlArabiya" panose="02060603050605020204" pitchFamily="18" charset="-78"/>
            </a:endParaRPr>
          </a:p>
          <a:p>
            <a:pPr algn="just">
              <a:lnSpc>
                <a:spcPct val="100000"/>
              </a:lnSpc>
            </a:pPr>
            <a:r>
              <a:rPr lang="en-IN" sz="2200" dirty="0">
                <a:solidFill>
                  <a:schemeClr val="accent6"/>
                </a:solidFill>
                <a:latin typeface="ae_AlArabiya" panose="02060603050605020204" pitchFamily="18" charset="-78"/>
                <a:cs typeface="ae_AlArabiya" panose="02060603050605020204" pitchFamily="18" charset="-78"/>
              </a:rPr>
              <a:t>Malicious Redirect:</a:t>
            </a:r>
          </a:p>
          <a:p>
            <a:pPr marL="800100" lvl="1" indent="-342900" algn="just">
              <a:lnSpc>
                <a:spcPct val="100000"/>
              </a:lnSpc>
              <a:buFont typeface="Arial" panose="020B0604020202020204" pitchFamily="34" charset="0"/>
              <a:buChar char="•"/>
            </a:pPr>
            <a:r>
              <a:rPr lang="en-US" sz="2200" dirty="0">
                <a:solidFill>
                  <a:schemeClr val="bg1"/>
                </a:solidFill>
                <a:latin typeface="ae_AlArabiya" panose="02060603050605020204" pitchFamily="18" charset="-78"/>
                <a:cs typeface="ae_AlArabiya" panose="02060603050605020204" pitchFamily="18" charset="-78"/>
              </a:rPr>
              <a:t>This technique involves redirecting users from legitimate websites to harmful or fraudulent sites without their knowledge</a:t>
            </a:r>
          </a:p>
          <a:p>
            <a:pPr marL="800100" lvl="1" indent="-342900" algn="just">
              <a:lnSpc>
                <a:spcPct val="100000"/>
              </a:lnSpc>
              <a:buFont typeface="Arial" panose="020B0604020202020204" pitchFamily="34" charset="0"/>
              <a:buChar char="•"/>
            </a:pPr>
            <a:r>
              <a:rPr lang="en-US" sz="2200" dirty="0">
                <a:solidFill>
                  <a:schemeClr val="bg1"/>
                </a:solidFill>
                <a:latin typeface="ae_AlArabiya" panose="02060603050605020204" pitchFamily="18" charset="-78"/>
                <a:cs typeface="ae_AlArabiya" panose="02060603050605020204" pitchFamily="18" charset="-78"/>
              </a:rPr>
              <a:t>Typically through compromised web pages or malicious scripts.</a:t>
            </a:r>
            <a:endParaRPr lang="en-IN" sz="2200" dirty="0">
              <a:solidFill>
                <a:schemeClr val="bg1"/>
              </a:solidFill>
              <a:latin typeface="ae_AlArabiya" panose="02060603050605020204" pitchFamily="18" charset="-78"/>
              <a:cs typeface="ae_AlArabiya" panose="02060603050605020204" pitchFamily="18" charset="-78"/>
            </a:endParaRPr>
          </a:p>
          <a:p>
            <a:pPr>
              <a:lnSpc>
                <a:spcPct val="100000"/>
              </a:lnSpc>
            </a:pPr>
            <a:endParaRPr lang="en-IN" sz="2200" dirty="0">
              <a:solidFill>
                <a:schemeClr val="bg1"/>
              </a:solidFill>
            </a:endParaRPr>
          </a:p>
        </p:txBody>
      </p:sp>
    </p:spTree>
    <p:extLst>
      <p:ext uri="{BB962C8B-B14F-4D97-AF65-F5344CB8AC3E}">
        <p14:creationId xmlns:p14="http://schemas.microsoft.com/office/powerpoint/2010/main" val="1202821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00EA4A3-F7BD-4C27-F294-2FFB0C734A5A}"/>
              </a:ext>
            </a:extLst>
          </p:cNvPr>
          <p:cNvSpPr>
            <a:spLocks noGrp="1"/>
          </p:cNvSpPr>
          <p:nvPr>
            <p:ph type="body" sz="half" idx="2"/>
          </p:nvPr>
        </p:nvSpPr>
        <p:spPr>
          <a:xfrm>
            <a:off x="343694" y="620346"/>
            <a:ext cx="11504612" cy="3811588"/>
          </a:xfrm>
        </p:spPr>
        <p:txBody>
          <a:bodyPr>
            <a:normAutofit/>
          </a:bodyPr>
          <a:lstStyle/>
          <a:p>
            <a:r>
              <a:rPr lang="en-IN" sz="3200" dirty="0">
                <a:solidFill>
                  <a:srgbClr val="FF0000"/>
                </a:solidFill>
                <a:latin typeface="ae_AlArabiya" panose="02060603050605020204" pitchFamily="18" charset="-78"/>
                <a:cs typeface="ae_AlArabiya" panose="02060603050605020204" pitchFamily="18" charset="-78"/>
              </a:rPr>
              <a:t>How to recognize Phishing Emails</a:t>
            </a:r>
          </a:p>
          <a:p>
            <a:endParaRPr lang="en-IN" sz="3200" dirty="0">
              <a:solidFill>
                <a:srgbClr val="FF0000"/>
              </a:solidFill>
            </a:endParaRPr>
          </a:p>
        </p:txBody>
      </p:sp>
      <p:cxnSp>
        <p:nvCxnSpPr>
          <p:cNvPr id="5" name="Straight Connector 4">
            <a:extLst>
              <a:ext uri="{FF2B5EF4-FFF2-40B4-BE49-F238E27FC236}">
                <a16:creationId xmlns:a16="http://schemas.microsoft.com/office/drawing/2014/main" id="{B8877A37-BDEA-2073-9427-84255A504860}"/>
              </a:ext>
            </a:extLst>
          </p:cNvPr>
          <p:cNvCxnSpPr/>
          <p:nvPr/>
        </p:nvCxnSpPr>
        <p:spPr>
          <a:xfrm>
            <a:off x="5626566" y="1089982"/>
            <a:ext cx="3024187"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998C484F-A1D4-6959-DF0D-2E6341CD1A08}"/>
              </a:ext>
            </a:extLst>
          </p:cNvPr>
          <p:cNvSpPr txBox="1"/>
          <p:nvPr/>
        </p:nvSpPr>
        <p:spPr>
          <a:xfrm>
            <a:off x="481264" y="1155032"/>
            <a:ext cx="11504612" cy="4386457"/>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sz="3200" dirty="0">
                <a:solidFill>
                  <a:schemeClr val="bg1"/>
                </a:solidFill>
              </a:rPr>
              <a:t>Grammatical and spelling errors in the email.</a:t>
            </a:r>
          </a:p>
          <a:p>
            <a:pPr marL="457200" indent="-457200">
              <a:lnSpc>
                <a:spcPct val="200000"/>
              </a:lnSpc>
              <a:buFont typeface="Arial" panose="020B0604020202020204" pitchFamily="34" charset="0"/>
              <a:buChar char="•"/>
            </a:pPr>
            <a:r>
              <a:rPr lang="en-US" sz="3200" dirty="0">
                <a:solidFill>
                  <a:schemeClr val="bg1"/>
                </a:solidFill>
              </a:rPr>
              <a:t>Urgency or threats demanding immediate action.</a:t>
            </a:r>
          </a:p>
          <a:p>
            <a:pPr marL="457200" indent="-457200">
              <a:lnSpc>
                <a:spcPct val="150000"/>
              </a:lnSpc>
              <a:buFont typeface="Arial" panose="020B0604020202020204" pitchFamily="34" charset="0"/>
              <a:buChar char="•"/>
            </a:pPr>
            <a:r>
              <a:rPr lang="en-US" sz="3200" dirty="0">
                <a:solidFill>
                  <a:schemeClr val="bg1"/>
                </a:solidFill>
              </a:rPr>
              <a:t>Suspicious sender email addressed or URLs that don’t match the purported sender</a:t>
            </a:r>
          </a:p>
          <a:p>
            <a:pPr marL="457200" indent="-457200">
              <a:lnSpc>
                <a:spcPct val="200000"/>
              </a:lnSpc>
              <a:buFont typeface="Arial" panose="020B0604020202020204" pitchFamily="34" charset="0"/>
              <a:buChar char="•"/>
            </a:pPr>
            <a:r>
              <a:rPr lang="en-US" sz="3200" dirty="0">
                <a:solidFill>
                  <a:schemeClr val="bg1"/>
                </a:solidFill>
              </a:rPr>
              <a:t>Links that lead to unfamiliar or suspicious websites</a:t>
            </a:r>
          </a:p>
        </p:txBody>
      </p:sp>
    </p:spTree>
    <p:extLst>
      <p:ext uri="{BB962C8B-B14F-4D97-AF65-F5344CB8AC3E}">
        <p14:creationId xmlns:p14="http://schemas.microsoft.com/office/powerpoint/2010/main" val="1978778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2F320-119E-33E5-D959-06A1DD8BD39B}"/>
              </a:ext>
            </a:extLst>
          </p:cNvPr>
          <p:cNvSpPr>
            <a:spLocks noGrp="1"/>
          </p:cNvSpPr>
          <p:nvPr>
            <p:ph type="title"/>
          </p:nvPr>
        </p:nvSpPr>
        <p:spPr>
          <a:xfrm>
            <a:off x="272860" y="18288"/>
            <a:ext cx="10806780" cy="842211"/>
          </a:xfrm>
        </p:spPr>
        <p:txBody>
          <a:bodyPr/>
          <a:lstStyle/>
          <a:p>
            <a:r>
              <a:rPr lang="en-IN" dirty="0">
                <a:solidFill>
                  <a:srgbClr val="FF0000"/>
                </a:solidFill>
                <a:latin typeface="ae_AlArabiya" panose="02060603050605020204" pitchFamily="18" charset="-78"/>
                <a:cs typeface="ae_AlArabiya" panose="02060603050605020204" pitchFamily="18" charset="-78"/>
              </a:rPr>
              <a:t>What to do if a phishing email is received</a:t>
            </a:r>
          </a:p>
        </p:txBody>
      </p:sp>
      <p:sp>
        <p:nvSpPr>
          <p:cNvPr id="4" name="Text Placeholder 3">
            <a:extLst>
              <a:ext uri="{FF2B5EF4-FFF2-40B4-BE49-F238E27FC236}">
                <a16:creationId xmlns:a16="http://schemas.microsoft.com/office/drawing/2014/main" id="{513CA531-A943-AE4C-57E7-33EABB851A52}"/>
              </a:ext>
            </a:extLst>
          </p:cNvPr>
          <p:cNvSpPr>
            <a:spLocks noGrp="1"/>
          </p:cNvSpPr>
          <p:nvPr>
            <p:ph type="body" sz="half" idx="2"/>
          </p:nvPr>
        </p:nvSpPr>
        <p:spPr>
          <a:xfrm>
            <a:off x="336868" y="731520"/>
            <a:ext cx="10806780" cy="5559552"/>
          </a:xfrm>
        </p:spPr>
        <p:txBody>
          <a:bodyPr>
            <a:noAutofit/>
          </a:bodyPr>
          <a:lstStyle/>
          <a:p>
            <a:pPr>
              <a:lnSpc>
                <a:spcPct val="150000"/>
              </a:lnSpc>
            </a:pPr>
            <a:r>
              <a:rPr lang="en-US" sz="2000" b="1" dirty="0">
                <a:solidFill>
                  <a:schemeClr val="bg1"/>
                </a:solidFill>
                <a:latin typeface="ae_AlArabiya" panose="02060603050605020204" pitchFamily="18" charset="-78"/>
                <a:cs typeface="ae_AlArabiya" panose="02060603050605020204" pitchFamily="18" charset="-78"/>
              </a:rPr>
              <a:t>Protecting Yourself From Phishing Attack</a:t>
            </a:r>
          </a:p>
          <a:p>
            <a:pPr>
              <a:lnSpc>
                <a:spcPct val="150000"/>
              </a:lnSpc>
            </a:pPr>
            <a:r>
              <a:rPr lang="en-US" sz="2000" b="1" dirty="0">
                <a:solidFill>
                  <a:schemeClr val="bg1"/>
                </a:solidFill>
                <a:latin typeface="ae_AlArabiya" panose="02060603050605020204" pitchFamily="18" charset="-78"/>
                <a:cs typeface="ae_AlArabiya" panose="02060603050605020204" pitchFamily="18" charset="-78"/>
              </a:rPr>
              <a:t>1.Verify The Sender</a:t>
            </a:r>
          </a:p>
          <a:p>
            <a:pPr marL="742950" lvl="1" indent="-285750">
              <a:lnSpc>
                <a:spcPct val="150000"/>
              </a:lnSpc>
              <a:buFont typeface="Arial" panose="020B0604020202020204" pitchFamily="34" charset="0"/>
              <a:buChar char="•"/>
            </a:pPr>
            <a:r>
              <a:rPr lang="en-US" sz="1600" dirty="0">
                <a:solidFill>
                  <a:schemeClr val="bg1"/>
                </a:solidFill>
                <a:latin typeface="ae_AlArabiya" panose="02060603050605020204" pitchFamily="18" charset="-78"/>
                <a:cs typeface="ae_AlArabiya" panose="02060603050605020204" pitchFamily="18" charset="-78"/>
              </a:rPr>
              <a:t>Always verify the sender’s email address before clicking on any links or providing information.</a:t>
            </a:r>
          </a:p>
          <a:p>
            <a:pPr marL="742950" lvl="1" indent="-285750">
              <a:lnSpc>
                <a:spcPct val="150000"/>
              </a:lnSpc>
              <a:buFont typeface="Arial" panose="020B0604020202020204" pitchFamily="34" charset="0"/>
              <a:buChar char="•"/>
            </a:pPr>
            <a:r>
              <a:rPr lang="en-US" sz="1800" dirty="0">
                <a:solidFill>
                  <a:schemeClr val="bg1"/>
                </a:solidFill>
                <a:latin typeface="ae_AlArabiya" panose="02060603050605020204" pitchFamily="18" charset="-78"/>
                <a:cs typeface="ae_AlArabiya" panose="02060603050605020204" pitchFamily="18" charset="-78"/>
              </a:rPr>
              <a:t>Check for the legitimacy of the sender’s domain.</a:t>
            </a:r>
          </a:p>
          <a:p>
            <a:pPr>
              <a:lnSpc>
                <a:spcPct val="150000"/>
              </a:lnSpc>
            </a:pPr>
            <a:r>
              <a:rPr lang="en-US" sz="2000" b="1" dirty="0">
                <a:solidFill>
                  <a:schemeClr val="bg1"/>
                </a:solidFill>
                <a:latin typeface="ae_AlArabiya" panose="02060603050605020204" pitchFamily="18" charset="-78"/>
                <a:cs typeface="ae_AlArabiya" panose="02060603050605020204" pitchFamily="18" charset="-78"/>
              </a:rPr>
              <a:t>2. Be Skeptical of Urgent Requests</a:t>
            </a:r>
          </a:p>
          <a:p>
            <a:pPr marL="800100" lvl="1" indent="-342900">
              <a:lnSpc>
                <a:spcPct val="150000"/>
              </a:lnSpc>
              <a:buFont typeface="Arial" panose="020B0604020202020204" pitchFamily="34" charset="0"/>
              <a:buChar char="•"/>
            </a:pPr>
            <a:r>
              <a:rPr lang="en-US" sz="1800" dirty="0">
                <a:solidFill>
                  <a:schemeClr val="bg1"/>
                </a:solidFill>
                <a:latin typeface="ae_AlArabiya" panose="02060603050605020204" pitchFamily="18" charset="-78"/>
                <a:cs typeface="ae_AlArabiya" panose="02060603050605020204" pitchFamily="18" charset="-78"/>
              </a:rPr>
              <a:t>Be cautious of emails that create a sense of urgency or fear, pressuring you to take immediate action.</a:t>
            </a:r>
          </a:p>
          <a:p>
            <a:pPr marL="800100" lvl="1" indent="-342900">
              <a:lnSpc>
                <a:spcPct val="150000"/>
              </a:lnSpc>
              <a:buFont typeface="Arial" panose="020B0604020202020204" pitchFamily="34" charset="0"/>
              <a:buChar char="•"/>
            </a:pPr>
            <a:r>
              <a:rPr lang="en-US" sz="2000" dirty="0">
                <a:solidFill>
                  <a:schemeClr val="bg1"/>
                </a:solidFill>
                <a:latin typeface="ae_AlArabiya" panose="02060603050605020204" pitchFamily="18" charset="-78"/>
                <a:cs typeface="ae_AlArabiya" panose="02060603050605020204" pitchFamily="18" charset="-78"/>
              </a:rPr>
              <a:t>Verify the authenticity of the request through other means before responding.</a:t>
            </a:r>
          </a:p>
          <a:p>
            <a:pPr>
              <a:lnSpc>
                <a:spcPct val="150000"/>
              </a:lnSpc>
            </a:pPr>
            <a:r>
              <a:rPr lang="en-US" sz="2000" b="1" dirty="0">
                <a:solidFill>
                  <a:schemeClr val="bg1"/>
                </a:solidFill>
                <a:latin typeface="ae_AlArabiya" panose="02060603050605020204" pitchFamily="18" charset="-78"/>
                <a:cs typeface="ae_AlArabiya" panose="02060603050605020204" pitchFamily="18" charset="-78"/>
              </a:rPr>
              <a:t>3. Hover Over Links</a:t>
            </a:r>
          </a:p>
          <a:p>
            <a:pPr marL="800100" lvl="1" indent="-342900">
              <a:lnSpc>
                <a:spcPct val="150000"/>
              </a:lnSpc>
              <a:buFont typeface="Arial" panose="020B0604020202020204" pitchFamily="34" charset="0"/>
              <a:buChar char="•"/>
            </a:pPr>
            <a:r>
              <a:rPr lang="en-US" sz="1800" dirty="0">
                <a:solidFill>
                  <a:schemeClr val="bg1"/>
                </a:solidFill>
                <a:latin typeface="ae_AlArabiya" panose="02060603050605020204" pitchFamily="18" charset="-78"/>
                <a:cs typeface="ae_AlArabiya" panose="02060603050605020204" pitchFamily="18" charset="-78"/>
              </a:rPr>
              <a:t>Hover over links to preview the URL before clicking.</a:t>
            </a:r>
          </a:p>
          <a:p>
            <a:pPr marL="800100" lvl="1" indent="-342900">
              <a:lnSpc>
                <a:spcPct val="150000"/>
              </a:lnSpc>
              <a:buFont typeface="Arial" panose="020B0604020202020204" pitchFamily="34" charset="0"/>
              <a:buChar char="•"/>
            </a:pPr>
            <a:r>
              <a:rPr lang="en-US" sz="1800" dirty="0">
                <a:solidFill>
                  <a:schemeClr val="bg1"/>
                </a:solidFill>
                <a:latin typeface="ae_AlArabiya" panose="02060603050605020204" pitchFamily="18" charset="-78"/>
                <a:cs typeface="ae_AlArabiya" panose="02060603050605020204" pitchFamily="18" charset="-78"/>
              </a:rPr>
              <a:t>Ensure that the URL matches the purported destination.</a:t>
            </a:r>
          </a:p>
          <a:p>
            <a:pPr>
              <a:lnSpc>
                <a:spcPct val="150000"/>
              </a:lnSpc>
            </a:pPr>
            <a:endParaRPr lang="en-IN" sz="2000" dirty="0">
              <a:solidFill>
                <a:schemeClr val="bg1"/>
              </a:solidFill>
            </a:endParaRPr>
          </a:p>
        </p:txBody>
      </p:sp>
      <p:cxnSp>
        <p:nvCxnSpPr>
          <p:cNvPr id="5" name="Straight Connector 4">
            <a:extLst>
              <a:ext uri="{FF2B5EF4-FFF2-40B4-BE49-F238E27FC236}">
                <a16:creationId xmlns:a16="http://schemas.microsoft.com/office/drawing/2014/main" id="{BB784D66-6A50-068D-2A6C-D8DC39D91436}"/>
              </a:ext>
            </a:extLst>
          </p:cNvPr>
          <p:cNvCxnSpPr>
            <a:cxnSpLocks/>
          </p:cNvCxnSpPr>
          <p:nvPr/>
        </p:nvCxnSpPr>
        <p:spPr>
          <a:xfrm flipV="1">
            <a:off x="2595277" y="777240"/>
            <a:ext cx="7024211" cy="6379"/>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12553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675</Words>
  <Application>Microsoft Office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ae_AlArabiya</vt:lpstr>
      <vt:lpstr>Arial</vt:lpstr>
      <vt:lpstr>Calibri</vt:lpstr>
      <vt:lpstr>Calibri Light</vt:lpstr>
      <vt:lpstr>Symbol</vt:lpstr>
      <vt:lpstr>Office Theme</vt:lpstr>
      <vt:lpstr>Phishing Awareness Training</vt:lpstr>
      <vt:lpstr>Table of Contents </vt:lpstr>
      <vt:lpstr>Introduction</vt:lpstr>
      <vt:lpstr>PowerPoint Presentation</vt:lpstr>
      <vt:lpstr>Types of Phishing Attacks</vt:lpstr>
      <vt:lpstr>Techniques Of Phishing</vt:lpstr>
      <vt:lpstr>PowerPoint Presentation</vt:lpstr>
      <vt:lpstr>PowerPoint Presentation</vt:lpstr>
      <vt:lpstr>What to do if a phishing email is received</vt:lpstr>
      <vt:lpstr>PowerPoint Presentation</vt:lpstr>
      <vt:lpstr>Phishing Campaign For Awareness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Tohid Bhati</dc:creator>
  <cp:lastModifiedBy>Tohid Bhati</cp:lastModifiedBy>
  <cp:revision>6</cp:revision>
  <dcterms:created xsi:type="dcterms:W3CDTF">2024-09-17T04:30:42Z</dcterms:created>
  <dcterms:modified xsi:type="dcterms:W3CDTF">2024-09-23T14:09:42Z</dcterms:modified>
</cp:coreProperties>
</file>