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69" r:id="rId2"/>
    <p:sldId id="603" r:id="rId3"/>
    <p:sldId id="605" r:id="rId4"/>
    <p:sldId id="606" r:id="rId5"/>
    <p:sldId id="607" r:id="rId6"/>
    <p:sldId id="608" r:id="rId7"/>
    <p:sldId id="609" r:id="rId8"/>
    <p:sldId id="610" r:id="rId9"/>
    <p:sldId id="612" r:id="rId10"/>
    <p:sldId id="611" r:id="rId11"/>
    <p:sldId id="616" r:id="rId12"/>
    <p:sldId id="617" r:id="rId13"/>
    <p:sldId id="568" r:id="rId14"/>
    <p:sldId id="613" r:id="rId15"/>
    <p:sldId id="614" r:id="rId16"/>
    <p:sldId id="6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D850D-E328-4AD5-B97A-5CDE23FB8879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CB9E-EDCB-4194-8880-1C04546C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778A-90E5-3462-4AAA-1FACE7DEF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359CA-E28F-7A0A-8D7D-3DF1CA62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8648-F1B2-0A66-3D11-98E25DE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FE8D-0616-1991-0579-7BB66C5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D34C-9118-3153-566A-F0B2B6B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1CE6-3ABA-F800-C831-E5E1BF78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3F7AC-56D2-5A59-3F84-C1A521CE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D101C-9E58-0B9C-85A6-87EAA558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3223-78D4-2B8B-33B0-FE1B1A9F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1186-2B9C-B618-8239-97689A15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9AA65-5741-2F8B-08F7-50F23D62C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959B0-14F4-B4B2-6196-25CAA0F3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ABE0-AF5D-10F6-5277-2F7CA647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6E48-1A65-9DC5-271A-8CF18FD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3EAC-6656-65DC-E7F2-699760F9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E9B9-9B1F-D38E-13F5-05502212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9C73-60DB-7FC8-1CF2-69DE398F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09D0-4F45-357F-F549-0D1EF443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35FB-E52E-96BB-1623-EBFCA27D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177B-C88A-CF7E-28DC-0A91B753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327D-1ADC-1614-DD3A-EEFFA75A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4FA1-5D7F-4447-A6A4-FD1B4565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60B8-C458-353F-91E0-50CEA759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8AE0-0C61-4EFA-87F5-352B76D4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585A-5027-10A3-C70F-A86FE335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56FC-9894-D6EE-DA7B-4D831BE1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29E6-35E1-86F0-E418-FC2C341B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83E0-E000-4731-50D3-A74E2052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DF934-67A9-6D7B-F2DA-35CFB3D8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FC91-B00E-51DD-BC15-D74AC34D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04D0-2812-6757-A32B-02E9FA05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E10-E5AA-CBA3-461A-EB20E0C9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044A-FFEC-AB90-0076-CAE1EA0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627CD-2529-F401-B61C-B250F9859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F68EB-BCA0-4C65-4804-1529FE52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B0E74-CB46-0A61-DB51-AD11AC2A4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78CAC-7132-313C-B3A8-15BA9084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20F71-B3AC-18CE-D0ED-BB10F6B8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2805A-B733-9256-23CB-905F873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D3FA-8D5E-5775-1F3E-CA8258CD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3B915-3C98-EB2C-9045-4DF8C3C5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B4868-9B9A-80F0-C8FB-417CB520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FA69C-69D7-243E-CE01-25C0FF67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954BE-C6F2-3CE8-5718-87A4C836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B262F-24AF-4C0D-5E9B-AC9C9C60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DA3A4-CD79-9D6A-5B4F-45682918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1DF2-286C-3BF9-4ED8-12671208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DC34-E6A1-9D66-905D-8011918F9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25E0-D712-3A81-D672-BDE1D0555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1AC5-113B-2EA9-AF18-81A72423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98C1-88D0-B9EE-1D7C-0AA8E4A3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22D34-5169-AB69-F50E-0A27A688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C1AD-C738-23C5-40A6-3EA4DE72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E9965-0F76-2759-FC55-3730D0018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B694-22FB-006D-C75F-9A81D3834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C2AFF-A4F2-3EFC-F6FC-8CEC67F9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B73D6-9D79-2BFE-D4FF-23A4B53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57D1-2CA5-6006-15BE-05B5D8D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52FA0-339E-D094-E83B-866CDFD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FFDF-D673-0C1D-DB47-87125F33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3C2C-B6B9-9292-0C9D-D8BC70C6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D6993-547F-4C16-A19D-F3FC0664C6F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A985-64CB-9321-ACA9-ECBE96918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2ACE-35FC-2692-9FDE-F71734F2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C0A37-3E81-4605-BEDE-1C504F74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</a:rPr>
              <a:t>Histogram and render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5F27-C46E-9CFF-6C36-9450C107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Quiz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D700-AE33-5AF4-B7BD-42C872E6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เปรียบเทียบความถี่ของแท่งที่มีค่ามากที่สุด กับ แท่งอื่นๆรวมกัน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6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FA95-248A-4846-29EC-142FDE1C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3026-A7CF-003B-9045-B371DE80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ดูว่าค่าในแต่ละแท่งกราฟเป็นเท่าไหร่ จากผลลัพธ์ที่ได้แท่งสุดท้ายคือ ค่า</a:t>
            </a:r>
            <a:r>
              <a:rPr lang="th-TH" b="0" i="0" dirty="0">
                <a:effectLst/>
                <a:latin typeface="system-ui"/>
              </a:rPr>
              <a:t>ความถี่ที่มีค่ามากที่สุด 5717238</a:t>
            </a: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endParaRPr lang="th-TH" dirty="0">
              <a:latin typeface="system-ui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system-ui"/>
              </a:rPr>
              <a:t> เลือกมาเฉพาะ </a:t>
            </a:r>
            <a:r>
              <a:rPr lang="en-US" b="0" i="0" dirty="0">
                <a:solidFill>
                  <a:srgbClr val="545454"/>
                </a:solidFill>
                <a:effectLst/>
                <a:latin typeface="system-ui"/>
              </a:rPr>
              <a:t>array</a:t>
            </a:r>
            <a:r>
              <a:rPr lang="th-TH" b="0" i="0" dirty="0">
                <a:solidFill>
                  <a:srgbClr val="545454"/>
                </a:solidFill>
                <a:effectLst/>
                <a:latin typeface="system-ui"/>
              </a:rPr>
              <a:t> ตัวที่ </a:t>
            </a:r>
            <a:r>
              <a:rPr lang="en-US" b="0" i="0" dirty="0">
                <a:solidFill>
                  <a:srgbClr val="545454"/>
                </a:solidFill>
                <a:effectLst/>
                <a:latin typeface="system-ui"/>
              </a:rPr>
              <a:t>0</a:t>
            </a:r>
            <a:r>
              <a:rPr lang="th-TH" b="0" i="0" dirty="0">
                <a:solidFill>
                  <a:srgbClr val="545454"/>
                </a:solidFill>
                <a:effectLst/>
                <a:latin typeface="system-ui"/>
              </a:rPr>
              <a:t> ของ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คือค่า</a:t>
            </a:r>
            <a:r>
              <a:rPr lang="th-TH" b="0" i="0" dirty="0">
                <a:effectLst/>
                <a:latin typeface="system-ui"/>
              </a:rPr>
              <a:t>ความถี่ของแท่งกราฟ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4A00B-9549-A473-EBDF-D0C4263C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6" y="2716732"/>
            <a:ext cx="8879540" cy="1284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ABC33-016F-106B-28B7-341FF81D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30" y="4892401"/>
            <a:ext cx="7931622" cy="7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49B5-4F34-1082-76A8-4727316F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เฉลยต่อ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EA2C-C6B7-D25C-D569-57C94FD3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][-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ค่า</a:t>
            </a:r>
            <a:r>
              <a:rPr lang="th-TH" b="0" i="0" dirty="0">
                <a:effectLst/>
                <a:latin typeface="system-ui"/>
              </a:rPr>
              <a:t>ความถี่ของแท่งที่มีค่ามากที่สุด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5717238.0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][:-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ค่า</a:t>
            </a:r>
            <a:r>
              <a:rPr lang="th-TH" b="0" i="0" dirty="0">
                <a:effectLst/>
                <a:latin typeface="system-ui"/>
              </a:rPr>
              <a:t>ความถี่ของแท่งอื่นๆรวมกัน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4287104.0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7596-C096-B7E1-F0EC-5727AFE4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803-7443-2F4A-D43F-CE175C7C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การนำปริมาณข้อมูลที่ต้องการมาเปรียบเทียบกันในรูปแบบพื้นที่ ต่างจากกราฟแท่งที่จะเปรียบเทียบความสูง</a:t>
            </a:r>
          </a:p>
          <a:p>
            <a:r>
              <a:rPr lang="th-TH" dirty="0"/>
              <a:t>สามารถใช้งานการสร้าง </a:t>
            </a:r>
            <a:r>
              <a:rPr lang="en-US" dirty="0"/>
              <a:t>Tree map</a:t>
            </a:r>
            <a:r>
              <a:rPr lang="th-TH" dirty="0"/>
              <a:t> ด้วย </a:t>
            </a:r>
            <a:r>
              <a:rPr lang="en-US" dirty="0"/>
              <a:t>packet </a:t>
            </a:r>
            <a:r>
              <a:rPr lang="en-US" dirty="0" err="1"/>
              <a:t>squarify</a:t>
            </a:r>
            <a:r>
              <a:rPr lang="en-US" dirty="0"/>
              <a:t> </a:t>
            </a:r>
            <a:r>
              <a:rPr lang="th-TH" dirty="0"/>
              <a:t>โดยจะต้อง </a:t>
            </a:r>
            <a:r>
              <a:rPr lang="en-US" dirty="0"/>
              <a:t>install packet</a:t>
            </a:r>
            <a:r>
              <a:rPr lang="th-TH" dirty="0"/>
              <a:t> ก่อนใช้งานด้วยคำสั่ง</a:t>
            </a: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!pip install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7F01-8C9B-C23D-E984-419E583C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การใช้งาน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967B-9BF5-38E1-924C-D9EC1758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ตัวแปรข้อมูลที่ต้องการสร้าง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tree map’)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C0BB9-4227-C247-25A7-40760ACB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67" y="2859582"/>
            <a:ext cx="3894666" cy="39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0321-DB14-D04C-A7B9-FF9D38DA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value</a:t>
            </a:r>
            <a:r>
              <a:rPr lang="th-TH" dirty="0"/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79FD-930F-3430-9E4B-042C3D2E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/>
              <a:t>value</a:t>
            </a:r>
            <a:r>
              <a:rPr lang="th-TH" dirty="0"/>
              <a:t> เพื่อแสดงค่าในพื้นที่แต่ละพื้นที่ในกราฟ </a:t>
            </a:r>
            <a:r>
              <a:rPr lang="en-US" dirty="0"/>
              <a:t>tree map </a:t>
            </a:r>
            <a:r>
              <a:rPr lang="th-TH" dirty="0"/>
              <a:t>เช่น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],value=output[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A465-250A-8E25-0290-238157D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74" y="2886590"/>
            <a:ext cx="3689052" cy="37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DD4F-82C1-35C3-1F6D-CB6861F8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 err="1"/>
              <a:t>norm_y</a:t>
            </a:r>
            <a:r>
              <a:rPr lang="th-TH" dirty="0"/>
              <a:t> ของ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A0E-A8D7-DB30-F24D-2B5C63BF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Parameter:</a:t>
            </a:r>
            <a:r>
              <a:rPr lang="th-TH" dirty="0"/>
              <a:t> </a:t>
            </a:r>
            <a:r>
              <a:rPr lang="en-US" dirty="0" err="1"/>
              <a:t>norm_y</a:t>
            </a:r>
            <a:r>
              <a:rPr lang="en-US" dirty="0"/>
              <a:t> </a:t>
            </a:r>
            <a:r>
              <a:rPr lang="th-TH" dirty="0"/>
              <a:t>ในการเปลี่ยนรูปแบบของการจัดเรียงพื้นที่กราฟ </a:t>
            </a:r>
            <a:r>
              <a:rPr lang="en-US" dirty="0"/>
              <a:t>tree map </a:t>
            </a:r>
            <a:r>
              <a:rPr lang="th-TH" dirty="0"/>
              <a:t>เพื่อให้ดูกราฟง่ายขึ้น เช่น</a:t>
            </a:r>
            <a:endParaRPr lang="en-US" dirty="0"/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squarify.plot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(output[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],value=output[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norm_y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13625-E178-5EFE-FDF1-B43AC70A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2" y="3088250"/>
            <a:ext cx="3801036" cy="37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B40C-020E-40B2-BF65-CC97B590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ตัวอย่างข้อมูล </a:t>
            </a:r>
            <a:r>
              <a:rPr lang="en-US" b="0" i="0" dirty="0">
                <a:effectLst/>
                <a:latin typeface="system-ui"/>
              </a:rPr>
              <a:t>wongnai.com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433E-C700-7761-C26B-94F10AE3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สร้างกราฟ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Histogram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โดยใช้ข้อมูลคอลัมน์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’</a:t>
            </a:r>
            <a:r>
              <a:rPr lang="th-TH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ใน ข้อมูล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wongnai.com</a:t>
            </a:r>
            <a:r>
              <a:rPr lang="th-TH" sz="2400" dirty="0">
                <a:solidFill>
                  <a:srgbClr val="008000"/>
                </a:solidFill>
                <a:latin typeface="Courier New" panose="02070309020205020404" pitchFamily="49" charset="0"/>
              </a:rPr>
              <a:t> โดยกำหนด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ช่วงของข้อมูลหรือจำนวนแท่งเป็น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กำหนดสีเป็นสีแดง กำหนดค่าความโปรง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แสงเป็น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75%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8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18C6-B20A-8F5B-6ED6-560F1FBA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ผลลัพธ์จะได้กราฟ</a:t>
            </a:r>
            <a:r>
              <a:rPr lang="en-US" dirty="0"/>
              <a:t> Histogram </a:t>
            </a:r>
            <a:r>
              <a:rPr lang="th-TH" dirty="0"/>
              <a:t>ที่</a:t>
            </a:r>
            <a:r>
              <a:rPr lang="th-TH" b="0" i="0" dirty="0">
                <a:effectLst/>
                <a:latin typeface="system-ui"/>
              </a:rPr>
              <a:t>แกน </a:t>
            </a:r>
            <a:r>
              <a:rPr lang="en-US" b="0" i="0" dirty="0">
                <a:effectLst/>
                <a:latin typeface="system-ui"/>
              </a:rPr>
              <a:t>x </a:t>
            </a:r>
            <a:r>
              <a:rPr lang="th-TH" b="0" i="0" dirty="0">
                <a:effectLst/>
                <a:latin typeface="system-ui"/>
              </a:rPr>
              <a:t>ที่เรียงข้อมูลผิด</a:t>
            </a:r>
            <a:r>
              <a:rPr lang="th-TH" dirty="0"/>
              <a:t>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30C10-F985-C450-A2D7-392AA9921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733" y="1314538"/>
            <a:ext cx="5452534" cy="5373512"/>
          </a:xfrm>
        </p:spPr>
      </p:pic>
    </p:spTree>
    <p:extLst>
      <p:ext uri="{BB962C8B-B14F-4D97-AF65-F5344CB8AC3E}">
        <p14:creationId xmlns:p14="http://schemas.microsoft.com/office/powerpoint/2010/main" val="225687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18EF-1727-E691-5B4E-7CC0B49F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แก้ไข แกน </a:t>
            </a:r>
            <a:r>
              <a:rPr lang="en-US" b="0" i="0" dirty="0">
                <a:effectLst/>
                <a:latin typeface="system-ui"/>
              </a:rPr>
              <a:t>x </a:t>
            </a:r>
            <a:r>
              <a:rPr lang="th-TH" b="0" i="0" dirty="0">
                <a:effectLst/>
                <a:latin typeface="system-ui"/>
              </a:rPr>
              <a:t>ที่เรียงข้อมูลผิด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C876-F72D-C012-0FB3-1DC3671A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th-TH" dirty="0"/>
              <a:t>ตรวจสอบ</a:t>
            </a:r>
            <a:r>
              <a:rPr lang="en-US" b="0" i="0" dirty="0">
                <a:effectLst/>
                <a:latin typeface="system-ui"/>
              </a:rPr>
              <a:t> data type </a:t>
            </a:r>
            <a:r>
              <a:rPr lang="th-TH" b="0" i="0" dirty="0">
                <a:effectLst/>
                <a:latin typeface="system-ui"/>
              </a:rPr>
              <a:t>ของ ตัวแปร ด้วย </a:t>
            </a: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data.dtypes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2. </a:t>
            </a:r>
            <a:r>
              <a:rPr lang="th-TH" b="0" i="0" dirty="0">
                <a:effectLst/>
                <a:latin typeface="system-ui"/>
              </a:rPr>
              <a:t>เรียกดูและตรวจสอบ </a:t>
            </a:r>
            <a:r>
              <a:rPr lang="en-US" b="0" i="0" dirty="0">
                <a:effectLst/>
                <a:latin typeface="system-ui"/>
              </a:rPr>
              <a:t>data type </a:t>
            </a:r>
            <a:r>
              <a:rPr lang="th-TH" b="0" i="0" dirty="0">
                <a:effectLst/>
                <a:latin typeface="system-ui"/>
              </a:rPr>
              <a:t>ของตัวแปร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ในคอลัมน์ทีละตัว</a:t>
            </a:r>
            <a:r>
              <a:rPr lang="th-TH" b="0" i="0" dirty="0">
                <a:effectLst/>
                <a:latin typeface="system-ui"/>
              </a:rPr>
              <a:t>ด้วย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(data[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==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int</a:t>
            </a:r>
            <a:endParaRPr lang="th-TH" b="0" i="0" dirty="0">
              <a:solidFill>
                <a:srgbClr val="AA5D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AA5D00"/>
                </a:solidFill>
                <a:latin typeface="Courier New" panose="02070309020205020404" pitchFamily="49" charset="0"/>
              </a:rPr>
              <a:t>3. </a:t>
            </a:r>
            <a:r>
              <a:rPr lang="th-TH" dirty="0">
                <a:solidFill>
                  <a:srgbClr val="AA5D00"/>
                </a:solidFill>
                <a:latin typeface="Courier New" panose="02070309020205020404" pitchFamily="49" charset="0"/>
              </a:rPr>
              <a:t>ลอง</a:t>
            </a:r>
            <a:r>
              <a:rPr lang="th-TH" dirty="0">
                <a:latin typeface="system-ui"/>
              </a:rPr>
              <a:t>บังคับเปลี่ยน </a:t>
            </a:r>
            <a:r>
              <a:rPr lang="en-US" dirty="0">
                <a:latin typeface="system-ui"/>
              </a:rPr>
              <a:t>type </a:t>
            </a:r>
            <a:r>
              <a:rPr lang="th-TH" dirty="0">
                <a:latin typeface="system-ui"/>
              </a:rPr>
              <a:t>ข้อมูลเป็น </a:t>
            </a:r>
            <a:r>
              <a:rPr lang="en-US" dirty="0">
                <a:latin typeface="system-ui"/>
              </a:rPr>
              <a:t>int</a:t>
            </a:r>
            <a:endParaRPr lang="en-US" b="0" i="0" dirty="0">
              <a:effectLst/>
              <a:latin typeface="system-ui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5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6ACB-9951-9A5B-FA37-0F913CC8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ลบ </a:t>
            </a:r>
            <a:r>
              <a:rPr lang="en-US" b="0" i="0" dirty="0">
                <a:effectLst/>
                <a:latin typeface="system-ui"/>
              </a:rPr>
              <a:t>record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3E7-DED5-6FBC-7721-23A8BE69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จากการ</a:t>
            </a:r>
            <a:r>
              <a:rPr lang="th-TH" dirty="0">
                <a:latin typeface="system-ui"/>
              </a:rPr>
              <a:t>การบังคับเปลี่ยน </a:t>
            </a:r>
            <a:r>
              <a:rPr lang="en-US" dirty="0">
                <a:latin typeface="system-ui"/>
              </a:rPr>
              <a:t>type </a:t>
            </a:r>
            <a:r>
              <a:rPr lang="th-TH" dirty="0">
                <a:latin typeface="system-ui"/>
              </a:rPr>
              <a:t>ข้อมูลเป็น </a:t>
            </a:r>
            <a:r>
              <a:rPr lang="en-US" dirty="0">
                <a:latin typeface="system-ui"/>
              </a:rPr>
              <a:t>int</a:t>
            </a:r>
            <a:r>
              <a:rPr lang="th-TH" dirty="0">
                <a:latin typeface="system-ui"/>
              </a:rPr>
              <a:t> จะเจอ </a:t>
            </a:r>
            <a:r>
              <a:rPr lang="en-US" dirty="0">
                <a:latin typeface="system-ui"/>
              </a:rPr>
              <a:t>Error </a:t>
            </a:r>
            <a:r>
              <a:rPr lang="th-TH" dirty="0">
                <a:latin typeface="system-ui"/>
              </a:rPr>
              <a:t>ว่ามีค่าในคอลัมน์ </a:t>
            </a:r>
            <a:r>
              <a:rPr lang="en-US" b="0" i="0" dirty="0">
                <a:effectLst/>
                <a:latin typeface="system-ui"/>
              </a:rPr>
              <a:t>'</a:t>
            </a:r>
            <a:r>
              <a:rPr lang="en-US" b="0" i="0" dirty="0" err="1">
                <a:effectLst/>
                <a:latin typeface="system-ui"/>
              </a:rPr>
              <a:t>number_of_result</a:t>
            </a:r>
            <a:r>
              <a:rPr lang="en-US" b="0" i="0" dirty="0">
                <a:effectLst/>
                <a:latin typeface="system-ui"/>
              </a:rPr>
              <a:t>’ </a:t>
            </a:r>
            <a:r>
              <a:rPr lang="th-TH" b="0" i="0" dirty="0">
                <a:effectLst/>
                <a:latin typeface="system-ui"/>
              </a:rPr>
              <a:t>ที่เป็น </a:t>
            </a:r>
            <a:r>
              <a:rPr lang="en-US" b="0" i="0" dirty="0" err="1">
                <a:effectLst/>
                <a:latin typeface="system-ui"/>
              </a:rPr>
              <a:t>number_of</a:t>
            </a:r>
            <a:r>
              <a:rPr lang="en-US" dirty="0" err="1">
                <a:latin typeface="system-ui"/>
              </a:rPr>
              <a:t>_</a:t>
            </a:r>
            <a:r>
              <a:rPr lang="en-US" b="0" i="0" dirty="0" err="1">
                <a:effectLst/>
                <a:latin typeface="system-ui"/>
              </a:rPr>
              <a:t>result</a:t>
            </a:r>
            <a:r>
              <a:rPr lang="th-TH" b="0" i="0" dirty="0">
                <a:effectLst/>
                <a:latin typeface="system-ui"/>
              </a:rPr>
              <a:t> ทำให้ไม่สามารถ</a:t>
            </a:r>
            <a:r>
              <a:rPr lang="th-TH" dirty="0">
                <a:latin typeface="system-ui"/>
              </a:rPr>
              <a:t>เปลี่ยน </a:t>
            </a:r>
            <a:r>
              <a:rPr lang="en-US" dirty="0">
                <a:latin typeface="system-ui"/>
              </a:rPr>
              <a:t>type </a:t>
            </a:r>
            <a:r>
              <a:rPr lang="th-TH" dirty="0">
                <a:latin typeface="system-ui"/>
              </a:rPr>
              <a:t>ข้อมูลเป็น</a:t>
            </a:r>
            <a:r>
              <a:rPr lang="en-US" dirty="0">
                <a:latin typeface="system-ui"/>
              </a:rPr>
              <a:t> int </a:t>
            </a:r>
            <a:r>
              <a:rPr lang="th-TH" dirty="0">
                <a:latin typeface="system-ui"/>
              </a:rPr>
              <a:t>ได้ ดังนั้นทำการใช้ 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ลบข้อมูลแถวที่มีค่า</a:t>
            </a:r>
            <a:r>
              <a:rPr lang="th-TH" b="0" i="0" dirty="0">
                <a:effectLst/>
                <a:latin typeface="system-ui"/>
              </a:rPr>
              <a:t>เป็น </a:t>
            </a:r>
            <a:r>
              <a:rPr lang="en-US" b="0" i="0" dirty="0" err="1">
                <a:effectLst/>
                <a:latin typeface="system-ui"/>
              </a:rPr>
              <a:t>number_of</a:t>
            </a:r>
            <a:r>
              <a:rPr lang="en-US" dirty="0" err="1">
                <a:latin typeface="system-ui"/>
              </a:rPr>
              <a:t>_</a:t>
            </a:r>
            <a:r>
              <a:rPr lang="en-US" b="0" i="0" dirty="0" err="1">
                <a:effectLst/>
                <a:latin typeface="system-ui"/>
              </a:rPr>
              <a:t>result</a:t>
            </a:r>
            <a:r>
              <a:rPr lang="th-TH" b="0" i="0" dirty="0">
                <a:effectLst/>
                <a:latin typeface="system-ui"/>
              </a:rPr>
              <a:t>  ทิ้ง</a:t>
            </a:r>
            <a:endParaRPr lang="en-US" b="0" i="0" dirty="0">
              <a:effectLst/>
              <a:latin typeface="system-ui"/>
            </a:endParaRPr>
          </a:p>
          <a:p>
            <a:endParaRPr lang="th-TH" b="0" i="0" dirty="0">
              <a:effectLst/>
              <a:latin typeface="system-ui"/>
            </a:endParaRPr>
          </a:p>
          <a:p>
            <a:r>
              <a:rPr lang="en-US" dirty="0">
                <a:latin typeface="system-ui"/>
              </a:rPr>
              <a:t>1. </a:t>
            </a:r>
            <a:r>
              <a:rPr lang="th-TH" dirty="0">
                <a:latin typeface="system-ui"/>
              </a:rPr>
              <a:t>ตรวจสอบว่า </a:t>
            </a:r>
            <a:r>
              <a:rPr lang="en-US" b="0" i="0" dirty="0">
                <a:effectLst/>
                <a:latin typeface="system-ui"/>
              </a:rPr>
              <a:t>record </a:t>
            </a:r>
            <a:r>
              <a:rPr lang="th-TH" dirty="0">
                <a:latin typeface="system-ui"/>
              </a:rPr>
              <a:t>ใดบ้างที่มี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ค่า</a:t>
            </a:r>
            <a:r>
              <a:rPr lang="th-TH" b="0" i="0" dirty="0">
                <a:effectLst/>
                <a:latin typeface="system-ui"/>
              </a:rPr>
              <a:t>เป็น </a:t>
            </a:r>
            <a:r>
              <a:rPr lang="en-US" b="0" i="0" dirty="0" err="1">
                <a:effectLst/>
                <a:latin typeface="system-ui"/>
              </a:rPr>
              <a:t>number_of</a:t>
            </a:r>
            <a:r>
              <a:rPr lang="en-US" dirty="0" err="1">
                <a:latin typeface="system-ui"/>
              </a:rPr>
              <a:t>_</a:t>
            </a:r>
            <a:r>
              <a:rPr lang="en-US" b="0" i="0" dirty="0" err="1">
                <a:effectLst/>
                <a:latin typeface="system-ui"/>
              </a:rPr>
              <a:t>result</a:t>
            </a:r>
            <a:r>
              <a:rPr lang="th-TH" b="0" i="0" dirty="0">
                <a:effectLst/>
                <a:latin typeface="system-ui"/>
              </a:rPr>
              <a:t> </a:t>
            </a: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data[data[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]==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 </a:t>
            </a:r>
            <a:r>
              <a:rPr lang="en-US" sz="2400" b="0" i="0" dirty="0">
                <a:effectLst/>
                <a:latin typeface="system-ui"/>
              </a:rPr>
              <a:t>record</a:t>
            </a:r>
            <a:r>
              <a:rPr lang="th-TH" sz="2400" b="0" i="0" dirty="0">
                <a:effectLst/>
                <a:latin typeface="system-ui"/>
              </a:rPr>
              <a:t> ที่ </a:t>
            </a:r>
            <a:r>
              <a:rPr lang="en-US" sz="2400" b="0" i="0" dirty="0">
                <a:effectLst/>
                <a:latin typeface="system-ui"/>
              </a:rPr>
              <a:t>1000016</a:t>
            </a: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system-ui"/>
              </a:rPr>
              <a:t>2</a:t>
            </a:r>
            <a:r>
              <a:rPr lang="en-US" b="0" i="0" dirty="0">
                <a:effectLst/>
                <a:latin typeface="system-ui"/>
              </a:rPr>
              <a:t>. </a:t>
            </a:r>
            <a:r>
              <a:rPr lang="th-TH" b="0" i="0" dirty="0">
                <a:effectLst/>
                <a:latin typeface="system-ui"/>
              </a:rPr>
              <a:t>ลบ </a:t>
            </a:r>
            <a:r>
              <a:rPr lang="en-US" b="0" i="0" dirty="0">
                <a:effectLst/>
                <a:latin typeface="system-ui"/>
              </a:rPr>
              <a:t>record</a:t>
            </a:r>
            <a:r>
              <a:rPr lang="th-TH" dirty="0">
                <a:latin typeface="system-ui"/>
              </a:rPr>
              <a:t> ที่มี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ค่า</a:t>
            </a:r>
            <a:r>
              <a:rPr lang="th-TH" b="0" i="0" dirty="0">
                <a:effectLst/>
                <a:latin typeface="system-ui"/>
              </a:rPr>
              <a:t>เป็น </a:t>
            </a:r>
            <a:r>
              <a:rPr lang="en-US" b="0" i="0" dirty="0" err="1">
                <a:effectLst/>
                <a:latin typeface="system-ui"/>
              </a:rPr>
              <a:t>number_of</a:t>
            </a:r>
            <a:r>
              <a:rPr lang="en-US" dirty="0" err="1">
                <a:latin typeface="system-ui"/>
              </a:rPr>
              <a:t>_</a:t>
            </a:r>
            <a:r>
              <a:rPr lang="en-US" b="0" i="0" dirty="0" err="1">
                <a:effectLst/>
                <a:latin typeface="system-ui"/>
              </a:rPr>
              <a:t>result</a:t>
            </a:r>
            <a:r>
              <a:rPr lang="th-TH" b="0" i="0" dirty="0">
                <a:effectLst/>
                <a:latin typeface="system-ui"/>
              </a:rPr>
              <a:t> </a:t>
            </a:r>
            <a:endParaRPr lang="en-US" b="0" i="0" dirty="0">
              <a:effectLst/>
              <a:latin typeface="system-ui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data.drop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1000016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1889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B842-C7FA-946C-0F26-9944D681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system-ui"/>
              </a:rPr>
              <a:t>บังคับเปลี่ยน </a:t>
            </a:r>
            <a:r>
              <a:rPr lang="en-US" dirty="0">
                <a:latin typeface="system-ui"/>
              </a:rPr>
              <a:t>type </a:t>
            </a:r>
            <a:r>
              <a:rPr lang="th-TH" dirty="0">
                <a:latin typeface="system-ui"/>
              </a:rPr>
              <a:t>ข้อมูลเป็น </a:t>
            </a:r>
            <a:r>
              <a:rPr lang="en-US" dirty="0">
                <a:latin typeface="system-ui"/>
              </a:rPr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5AC8-CAAA-9E6E-34E9-AFD48F38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system-ui"/>
              </a:rPr>
              <a:t>บังคับเปลี่ยน </a:t>
            </a:r>
            <a:r>
              <a:rPr lang="en-US" dirty="0">
                <a:latin typeface="system-ui"/>
              </a:rPr>
              <a:t>type </a:t>
            </a:r>
            <a:r>
              <a:rPr lang="th-TH" dirty="0">
                <a:latin typeface="system-ui"/>
              </a:rPr>
              <a:t>ข้อมูลเป็น </a:t>
            </a:r>
            <a:r>
              <a:rPr lang="en-US" dirty="0">
                <a:latin typeface="system-ui"/>
              </a:rPr>
              <a:t>int</a:t>
            </a:r>
            <a:r>
              <a:rPr lang="th-TH" dirty="0">
                <a:latin typeface="system-ui"/>
              </a:rPr>
              <a:t> หลังจากลบข้อมูล </a:t>
            </a:r>
            <a:r>
              <a:rPr lang="en-US" sz="2800" b="0" i="0" dirty="0">
                <a:effectLst/>
                <a:latin typeface="system-ui"/>
              </a:rPr>
              <a:t>record</a:t>
            </a:r>
            <a:r>
              <a:rPr lang="th-TH" sz="2800" b="0" i="0" dirty="0">
                <a:effectLst/>
                <a:latin typeface="system-ui"/>
              </a:rPr>
              <a:t> ที่ </a:t>
            </a:r>
            <a:r>
              <a:rPr lang="en-US" sz="2800" b="0" i="0" dirty="0">
                <a:effectLst/>
                <a:latin typeface="system-ui"/>
              </a:rPr>
              <a:t>1000016</a:t>
            </a:r>
            <a:r>
              <a:rPr lang="th-TH" sz="2800" b="0" i="0" dirty="0">
                <a:effectLst/>
                <a:latin typeface="system-ui"/>
              </a:rPr>
              <a:t> แล้ว และเก็บข้อมูลที่แปลงแล้วไว้ในตัวแปร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number_of_result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'int32’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สร้างกราฟ </a:t>
            </a:r>
            <a:r>
              <a:rPr lang="en-US" dirty="0"/>
              <a:t>Histogram</a:t>
            </a:r>
            <a:r>
              <a:rPr lang="th-TH" dirty="0"/>
              <a:t> ด้วยข้อมูลในตัวแปร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dirty="0"/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(new_type,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391D-953C-12F6-04E4-9F73A13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ผลลัพธ์จะได้กราฟ</a:t>
            </a:r>
            <a:r>
              <a:rPr lang="en-US" dirty="0"/>
              <a:t> Histogram</a:t>
            </a:r>
            <a:r>
              <a:rPr lang="th-TH" dirty="0"/>
              <a:t> ที่มี </a:t>
            </a:r>
            <a:r>
              <a:rPr lang="en-US" b="0" i="0" dirty="0">
                <a:effectLst/>
                <a:latin typeface="system-ui"/>
              </a:rPr>
              <a:t>outlier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21CB0-A2E3-1065-8BE6-484C3C44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799" y="1389072"/>
            <a:ext cx="5486401" cy="5342382"/>
          </a:xfrm>
        </p:spPr>
      </p:pic>
    </p:spTree>
    <p:extLst>
      <p:ext uri="{BB962C8B-B14F-4D97-AF65-F5344CB8AC3E}">
        <p14:creationId xmlns:p14="http://schemas.microsoft.com/office/powerpoint/2010/main" val="423097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391E-BA05-D9D7-593F-607815D9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ลบ </a:t>
            </a:r>
            <a:r>
              <a:rPr lang="en-US" b="0" i="0" dirty="0">
                <a:effectLst/>
                <a:latin typeface="system-ui"/>
              </a:rPr>
              <a:t>outlier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AB78-936A-BB40-A8E7-6E0E1977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b="0" i="0" dirty="0">
                <a:effectLst/>
                <a:latin typeface="system-ui"/>
              </a:rPr>
              <a:t>ลบ </a:t>
            </a:r>
            <a:r>
              <a:rPr lang="en-US" b="0" i="0" dirty="0">
                <a:effectLst/>
                <a:latin typeface="system-ui"/>
              </a:rPr>
              <a:t>outlier</a:t>
            </a:r>
            <a:r>
              <a:rPr lang="th-TH" b="0" i="0" dirty="0">
                <a:effectLst/>
                <a:latin typeface="system-ui"/>
              </a:rPr>
              <a:t> โดยการใส่เงื่อนไขให้เก็บเฉพาะข้อมูลที่มีค่าต่ำกว่า </a:t>
            </a:r>
            <a:r>
              <a:rPr lang="en-US" b="0" i="0" dirty="0">
                <a:effectLst/>
                <a:latin typeface="system-ui"/>
              </a:rPr>
              <a:t>25 </a:t>
            </a:r>
            <a:r>
              <a:rPr lang="th-TH" b="0" i="0" dirty="0">
                <a:effectLst/>
                <a:latin typeface="system-ui"/>
              </a:rPr>
              <a:t>ลงไป ไว้ในตัวแปรใหม่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ตรวจสอบว่า</a:t>
            </a:r>
            <a:r>
              <a:rPr lang="th-TH" b="0" i="0" dirty="0">
                <a:effectLst/>
                <a:latin typeface="system-ui"/>
              </a:rPr>
              <a:t>ข้อมูลที่เป็น </a:t>
            </a:r>
            <a:r>
              <a:rPr lang="en-US" b="0" i="0" dirty="0">
                <a:effectLst/>
                <a:latin typeface="system-ui"/>
              </a:rPr>
              <a:t>outlier</a:t>
            </a:r>
            <a:r>
              <a:rPr lang="th-TH" b="0" i="0" dirty="0">
                <a:effectLst/>
                <a:latin typeface="system-ui"/>
              </a:rPr>
              <a:t> มีกี่ตัว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new_type_nooutlier.shape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ผลลัพธ์จะได้ว่ามี </a:t>
            </a:r>
            <a:r>
              <a:rPr lang="en-US" b="0" i="0" dirty="0">
                <a:effectLst/>
                <a:latin typeface="system-ui"/>
              </a:rPr>
              <a:t>outlier</a:t>
            </a:r>
            <a:r>
              <a:rPr lang="th-TH" b="0" i="0" dirty="0">
                <a:effectLst/>
                <a:latin typeface="system-ui"/>
              </a:rPr>
              <a:t> ทั้งหมด </a:t>
            </a:r>
            <a:r>
              <a:rPr lang="en-US" b="0" i="0" dirty="0">
                <a:effectLst/>
                <a:latin typeface="system-ui"/>
              </a:rPr>
              <a:t>14 </a:t>
            </a:r>
            <a:r>
              <a:rPr lang="th-TH" b="0" i="0" dirty="0">
                <a:effectLst/>
                <a:latin typeface="system-ui"/>
              </a:rPr>
              <a:t>ตัว</a:t>
            </a:r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55246-D2F8-89BE-12C0-876FFCCA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03" y="4940300"/>
            <a:ext cx="58760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09EC-DCB5-C087-4E98-E3870157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สร้างกราฟ </a:t>
            </a:r>
            <a:r>
              <a:rPr lang="en-US" dirty="0"/>
              <a:t>Histogram</a:t>
            </a:r>
            <a:r>
              <a:rPr lang="th-TH" dirty="0"/>
              <a:t> ด้วยข้อมูลในตัวแปร </a:t>
            </a:r>
            <a:r>
              <a:rPr lang="en-US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new_type_nooutlier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4A8F-0989-5F7A-59F6-6A7FEB65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output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(new_type_nooutlier,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,facecolor = 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,alpha = </a:t>
            </a:r>
            <a:r>
              <a:rPr lang="en-US" sz="24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CF14C-CDF2-9AA5-DC0A-70D74755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33" y="3208868"/>
            <a:ext cx="3420534" cy="34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system-ui</vt:lpstr>
      <vt:lpstr>Aptos</vt:lpstr>
      <vt:lpstr>Aptos Display</vt:lpstr>
      <vt:lpstr>Arial</vt:lpstr>
      <vt:lpstr>Courier New</vt:lpstr>
      <vt:lpstr>Office Theme</vt:lpstr>
      <vt:lpstr>Class period 20</vt:lpstr>
      <vt:lpstr>ตัวอย่างข้อมูล wongnai.com</vt:lpstr>
      <vt:lpstr>ผลลัพธ์จะได้กราฟ Histogram ที่แกน x ที่เรียงข้อมูลผิด </vt:lpstr>
      <vt:lpstr>แก้ไข แกน x ที่เรียงข้อมูลผิด</vt:lpstr>
      <vt:lpstr>ลบ record</vt:lpstr>
      <vt:lpstr>บังคับเปลี่ยน type ข้อมูลเป็น int</vt:lpstr>
      <vt:lpstr>ผลลัพธ์จะได้กราฟ Histogram ที่มี outlier</vt:lpstr>
      <vt:lpstr>ลบ outlier</vt:lpstr>
      <vt:lpstr>สร้างกราฟ Histogram ด้วยข้อมูลในตัวแปร new_type_nooutlier</vt:lpstr>
      <vt:lpstr>Quiz</vt:lpstr>
      <vt:lpstr>เฉลย</vt:lpstr>
      <vt:lpstr>เฉลยต่อ</vt:lpstr>
      <vt:lpstr>Tree map</vt:lpstr>
      <vt:lpstr>การใช้งาน squarify </vt:lpstr>
      <vt:lpstr>Parameter: value ของ squarify</vt:lpstr>
      <vt:lpstr>Parameter: norm_y ของ squarify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20</dc:title>
  <dc:creator>Tan PH</dc:creator>
  <cp:lastModifiedBy>Tan PH</cp:lastModifiedBy>
  <cp:revision>1</cp:revision>
  <dcterms:created xsi:type="dcterms:W3CDTF">2024-04-02T12:45:23Z</dcterms:created>
  <dcterms:modified xsi:type="dcterms:W3CDTF">2024-04-02T12:45:41Z</dcterms:modified>
</cp:coreProperties>
</file>