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40" r:id="rId3"/>
    <p:sldId id="441" r:id="rId4"/>
    <p:sldId id="442" r:id="rId5"/>
    <p:sldId id="443" r:id="rId6"/>
    <p:sldId id="444" r:id="rId7"/>
    <p:sldId id="447" r:id="rId8"/>
    <p:sldId id="448" r:id="rId9"/>
    <p:sldId id="445" r:id="rId10"/>
    <p:sldId id="449" r:id="rId11"/>
    <p:sldId id="450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D690-EE62-F36E-599D-7B73E0C7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B0902-9A95-DDE2-E8D4-8D887617D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A2A8-BE8B-5FF3-09E3-12D02FD5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198C-C761-4670-B87D-12363F47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4AFD-8BAE-F29E-7AD2-6055CB2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EF31-522D-DDDA-CD7C-BC6F9C38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9CEFE-CE2D-C6C4-34F6-9A9C1042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A2BE-2E64-26FA-54E6-539B31D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9E1B-2040-3EF7-B10F-4B992FFD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8FF0-5379-06E5-5508-A88B0061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29317-212F-C15C-B229-95A283EAE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4170B-9BAB-ADA1-44D8-9CBD8F6E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CB53-B32D-C0B8-CA9E-C665318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4B7E-F228-2920-5868-C21CEDD8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24B56-2F63-90D3-49D2-DB55472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7235-ABEA-B5F5-C002-1F2F787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DCEF-E518-8742-3321-FC61A20F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0CFA-FDA7-8E1F-17C2-F57A785E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E832-2C99-6277-6340-E513A20E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EF5A-4990-C251-AB7B-3ED45C3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D1E-E07F-1A2D-66E1-CF86C90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712E-C149-DEEB-842B-F1F1A9D2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31F9-F32D-A9D0-27E8-223DAB76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4894-8291-1DCA-4DAC-1D553F7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1B7F-9C46-2801-FAE0-64498EFC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E13A-2EB4-F56D-03BB-69313CE2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26-BD96-D648-972D-7FB47A95F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A8C4-352C-08F3-D156-64F7ED77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72FA-EC06-2A03-A7B2-DEAB3F75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B8F47-29A6-06F5-281B-FCE9BA3D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5CD9-5BC9-2019-0044-3AC585AD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4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415F-5463-9BE9-A5E2-0FD60FD6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A3FC-669B-7F6E-0E10-390E62E98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CD9F-87D6-48E4-F93F-0018F6C3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172A-3B89-EBB0-FF7B-039253510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B5F90-D1C1-7585-7297-EFB45169C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D8DDA-0A70-8BC0-898F-A01C5617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B1CD-0784-3910-19CB-D131D343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B9BF4-7BA0-64CD-CD33-457ACBDC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32BD-24C3-4D61-3F16-2437EF8C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2301A-0085-FCE4-B7AD-09FCC294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F8763-7634-0D52-7E62-1A4222D4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6F81-C6C2-33E2-0835-D9D638D8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1C29E-CF36-1FF0-952C-66DE791E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E0AE-0C77-AAB6-2820-7336A770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2518-5858-1740-4C65-5E8DB8B6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7745-7FDD-E114-9DAF-4618C1C8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EC9E-C97C-F3F5-E094-1B529FB8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8F9A-3034-FB44-60B6-F5DF49E27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CF93-876F-5404-6697-140FA11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B1CBF-6FD0-800A-7DE7-C22D6F36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3DF44-E431-1795-E083-82DC7327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2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7654-D006-73EC-1B29-0560B69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A8BEA-4C9D-D253-9993-5C4374F0C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E751-EDD9-0E96-3B65-D2BA90FA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3BFB-B72E-841A-422D-775C2F0C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64B9-D345-B5E7-A276-87602368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A934-13B6-7230-59C2-5E346666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8D24B-7367-CA3C-3914-6E618BC5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AA667-10A3-4099-4D8A-963E13EC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0065-ECFE-050E-EC6A-54C286C8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DC972-F046-408B-B8D3-900B818EC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3FF5-1D48-5B66-56DD-9506DA66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8FEA-7BFC-6F56-3F37-1783550CA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3B78F-2A65-49CB-815F-DF7A2E9A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crawford/python-groupby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.com/pandas-dev/pandas/master/pandas/tests/io/data/csv/iris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period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102 part2</a:t>
            </a:r>
          </a:p>
        </p:txBody>
      </p:sp>
    </p:spTree>
    <p:extLst>
      <p:ext uri="{BB962C8B-B14F-4D97-AF65-F5344CB8AC3E}">
        <p14:creationId xmlns:p14="http://schemas.microsoft.com/office/powerpoint/2010/main" val="18453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E70C-C54F-4C5D-2D8B-BE1AC4F7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parallel_coordinates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893-86BC-54A5-3FF8-9715DC5C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pd.plotting.parallel_coordinates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'Name’);</a:t>
            </a:r>
          </a:p>
          <a:p>
            <a:r>
              <a:rPr lang="th-TH" dirty="0"/>
              <a:t>การทำงานจะใช้ชื่อคอลัมน์เป็นแกน </a:t>
            </a:r>
            <a:r>
              <a:rPr lang="en-US" dirty="0"/>
              <a:t>x</a:t>
            </a:r>
          </a:p>
          <a:p>
            <a:r>
              <a:rPr lang="th-TH" dirty="0"/>
              <a:t>และใช้ค่าในแต่ละ</a:t>
            </a:r>
            <a:r>
              <a:rPr lang="en-US" dirty="0"/>
              <a:t> record </a:t>
            </a:r>
            <a:r>
              <a:rPr lang="th-TH" dirty="0"/>
              <a:t>เป็นแกน </a:t>
            </a:r>
            <a:r>
              <a:rPr lang="en-US" dirty="0"/>
              <a:t>y</a:t>
            </a:r>
          </a:p>
          <a:p>
            <a:r>
              <a:rPr lang="th-TH" dirty="0"/>
              <a:t>โดยค่า </a:t>
            </a:r>
            <a:r>
              <a:rPr lang="en-US" dirty="0"/>
              <a:t>1 record </a:t>
            </a:r>
            <a:r>
              <a:rPr lang="th-TH" dirty="0"/>
              <a:t>คือ </a:t>
            </a:r>
            <a:r>
              <a:rPr lang="en-US" dirty="0"/>
              <a:t>1 </a:t>
            </a:r>
            <a:r>
              <a:rPr lang="th-TH" dirty="0"/>
              <a:t>เส้น ลากตามค่าของ</a:t>
            </a:r>
            <a:r>
              <a:rPr lang="en-US" dirty="0"/>
              <a:t>                                                                 record </a:t>
            </a:r>
            <a:r>
              <a:rPr lang="th-TH" dirty="0"/>
              <a:t>นั้นๆในแต่ละคอลัมน์ </a:t>
            </a:r>
          </a:p>
          <a:p>
            <a:r>
              <a:rPr lang="th-TH" dirty="0"/>
              <a:t>จัดกลุ่มตาม</a:t>
            </a:r>
            <a:r>
              <a:rPr lang="en-US" dirty="0"/>
              <a:t> Name </a:t>
            </a:r>
            <a:r>
              <a:rPr lang="th-TH" dirty="0"/>
              <a:t>โดยการแบ่งสี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6B904-D6A8-B8C6-5983-290F4144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837" y="2625784"/>
            <a:ext cx="4867704" cy="29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2DEA-0A57-DAC0-E146-6DBADD6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scatter_matrix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0D4A-E97C-BE52-0CE3-43DF74F8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pd.plotting.scatter_matrix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th-TH" dirty="0"/>
              <a:t>การนำค่าที่เป็นตัวเลขของแต่ละ </a:t>
            </a:r>
            <a:r>
              <a:rPr lang="en-US" dirty="0"/>
              <a:t>record </a:t>
            </a:r>
            <a:r>
              <a:rPr lang="th-TH" dirty="0"/>
              <a:t>ในแต่ละคอลัมน์มาเปรียบเทียบกัน</a:t>
            </a:r>
            <a:endParaRPr lang="en-US" dirty="0"/>
          </a:p>
          <a:p>
            <a:r>
              <a:rPr lang="th-TH" dirty="0"/>
              <a:t>ดังนั้น แกน</a:t>
            </a:r>
            <a:r>
              <a:rPr lang="en-US" dirty="0"/>
              <a:t> x </a:t>
            </a:r>
            <a:r>
              <a:rPr lang="th-TH" dirty="0"/>
              <a:t>และ แกน </a:t>
            </a:r>
            <a:r>
              <a:rPr lang="en-US" dirty="0"/>
              <a:t>y </a:t>
            </a:r>
            <a:r>
              <a:rPr lang="th-TH" dirty="0"/>
              <a:t>จะเหมือนกัน คือชื่อคอลัมน์                                                                                  และค่าในแต่ละคอลัมน์</a:t>
            </a:r>
          </a:p>
          <a:p>
            <a:r>
              <a:rPr lang="th-TH" dirty="0"/>
              <a:t>จะสังเกตว่าถ้าเป็นข้อมูลคอลัมน์เดียวกันเปรียบเทียบกัน                                                                       จะเห็นเป็นกราฟ</a:t>
            </a:r>
            <a:r>
              <a:rPr lang="en-US" dirty="0"/>
              <a:t> histogram</a:t>
            </a:r>
            <a:endParaRPr lang="th-TH" dirty="0"/>
          </a:p>
          <a:p>
            <a:r>
              <a:rPr lang="th-TH" dirty="0"/>
              <a:t>แต่ถ้าเป็นข้อมูลคนละคอลัมน์มาเปรียบเทียบกัน                                                                                               จะสามารถดูความสัมพันธ์ของข้อมูลที่อยู่คนละคอลัมน์ได้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ED1-33AF-3AC5-F124-3522F56F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76" y="2777320"/>
            <a:ext cx="4385153" cy="30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2A0C-7823-15C8-BF87-9681F702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1B9A-763B-DDA5-21B7-6C77BF3F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ใช้คำสั่ง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to_csv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ในการบันทึกเป็นไฟล์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csv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ต้องการบันทึกตารางในตัวแปร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th-TH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สามารถบันทึกได้โดย</a:t>
            </a: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ชื่อตัวแปรตารางที่ต้องการ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.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to_csv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ชื่อไฟล์ที่ต้องการในบันทึก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.csv</a:t>
            </a:r>
            <a:r>
              <a:rPr lang="en-US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’)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เช่น 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missing_sex.to_csv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'missing_sex.csv’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         ผลลัพธ์จะอยู่รูปโฟลเดอร์ด้านซ้ายมือของหน้า 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google </a:t>
            </a:r>
            <a:r>
              <a:rPr lang="en-US" sz="2000" dirty="0" err="1">
                <a:solidFill>
                  <a:srgbClr val="545454"/>
                </a:solidFill>
                <a:latin typeface="Courier New" panose="02070309020205020404" pitchFamily="49" charset="0"/>
              </a:rPr>
              <a:t>colab</a:t>
            </a:r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endParaRPr lang="th-TH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         สามารถกดดาวน์โหลดได้</a:t>
            </a:r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43E3-E915-D734-2FAB-E3596240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97" y="4698762"/>
            <a:ext cx="2341107" cy="1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9B50-B839-9D91-CC8D-D6CAF9D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902F-828C-1CCA-051C-88E12B4F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https://www.kaggle.com/code/crawford/python-groupby-tutorial</a:t>
            </a:r>
            <a:endParaRPr lang="en-US" sz="2400" dirty="0"/>
          </a:p>
          <a:p>
            <a:r>
              <a:rPr lang="th-TH" sz="2400" dirty="0"/>
              <a:t>คือการจับกลุ่มค่าในคอลัมน์ที่ต้องการ โดยจับค่าข้อมูลที่เหมือนกันในคอลัมน์ที่ต้องการเอามาไว้ด้วยกัน เช่น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2400" dirty="0"/>
          </a:p>
          <a:p>
            <a:r>
              <a:rPr lang="th-TH" sz="2400" dirty="0">
                <a:solidFill>
                  <a:schemeClr val="tx2"/>
                </a:solidFill>
              </a:rPr>
              <a:t>ตัวแปรที่ใช้เก็บตารางตามด้วย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ชื่อคอลัมน์ที่ต้องการใช้จับกลุ่ม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สามารถใส่ได้หลายคอลัมน์โดยจัดคอลัมน์ที่ต้องการให้อยู่ใน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เช่น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[(‘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1’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th-TH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ชื่อคอลัมน์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2’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)]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chemeClr val="tx2"/>
                </a:solidFill>
              </a:rPr>
              <a:t>จากโค้ดต้องการจับกลุ่มค่าข้อมูลในคอลัมน์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nationality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คำสั่ง </a:t>
            </a:r>
            <a:r>
              <a:rPr lang="en-US" sz="2400" dirty="0" err="1">
                <a:solidFill>
                  <a:schemeClr val="tx2"/>
                </a:solidFill>
              </a:rPr>
              <a:t>groupby</a:t>
            </a:r>
            <a:r>
              <a:rPr lang="th-TH" sz="2400" dirty="0">
                <a:solidFill>
                  <a:schemeClr val="tx2"/>
                </a:solidFill>
              </a:rPr>
              <a:t> จะทำการจับกลุ่มข้อมูลทุกแถวทุกคอลัมน์ โดยจับกลุ่มตามค่าข้อมูลที่เหมือนกันในคอลัมน์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nationality</a:t>
            </a:r>
            <a:endParaRPr lang="th-TH" sz="2400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จะทำงานใน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การดูผลลัพธ์ของการใช้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จะต้องใช้คำสั่งเพิ่มเติม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สามารถดูได้หลายแบบโดยการเติมคำสั่งที่ต้องการดูต่อท้าย เช่น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data_covid.groupby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'nationality’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).count()</a:t>
            </a:r>
            <a:endParaRPr lang="th-TH" sz="2400" dirty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AC20-C040-0506-EA74-DEEA0660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คำสั่งที่ใช้สำหรับดูผลลัพธ์ของ </a:t>
            </a:r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()</a:t>
            </a:r>
            <a:r>
              <a:rPr lang="th-T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AFB9-7F3B-37BC-5F8E-007A2C4B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ย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กตัวอย่าง</a:t>
            </a:r>
            <a:endParaRPr lang="th-TH" sz="2400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.count()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ใช้สำหรับดูจำนวนสมาชิก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ในแต่ละคอลัมน์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ในแต่ละกลุ่มที่แบ่งตามค่าข้อมูลที่เหมือนกันแต่ละค่าในคอลัมน์ที่ใช้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groupby</a:t>
            </a:r>
            <a:endParaRPr lang="th-TH" sz="2400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.mean()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ใช้ดูค่า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mean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 ในแต่ละคอลัมน์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ในแต่ละกลุ่ม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ดูได้แค่คอลัมน์ที่มีข้อมูลเป็นตัวเลข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th-TH" sz="2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.max() 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ใช้ดูค่าที่สูงสุดในแต่ละคอลัมน์</a:t>
            </a:r>
            <a:r>
              <a:rPr lang="th-TH" sz="2400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ในแต่ละกลุ่ม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th-TH" sz="2400" dirty="0">
                <a:solidFill>
                  <a:schemeClr val="tx2"/>
                </a:solidFill>
                <a:latin typeface="Courier New" panose="02070309020205020404" pitchFamily="49" charset="0"/>
              </a:rPr>
              <a:t>ดูได้แค่คอลัมน์ที่มีข้อมูลเป็นตัวเลข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</a:rPr>
              <a:t>)</a:t>
            </a:r>
            <a:endParaRPr lang="th-TH" sz="24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3B9D0-DDB7-FB2C-E118-2F491D4C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4182500"/>
            <a:ext cx="4295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2EBE-F893-F108-E66E-3F29519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9 </a:t>
            </a:r>
            <a:r>
              <a:rPr lang="th-TH" dirty="0"/>
              <a:t>ด้วย </a:t>
            </a:r>
            <a:r>
              <a:rPr lang="en-US" dirty="0" err="1"/>
              <a:t>groupby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5B1F-C354-6544-3E7E-68265D8D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สร้างตารางใหม่ ที่ค่าใน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sex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ทั้งหมด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th-TH" sz="2400" dirty="0"/>
              <a:t>ตรวจสอบค่าว่าง </a:t>
            </a:r>
            <a:r>
              <a:rPr lang="en-US" sz="2400" dirty="0"/>
              <a:t>(missing) </a:t>
            </a:r>
            <a:r>
              <a:rPr lang="th-TH" sz="2400" dirty="0"/>
              <a:t>ในคอลัมน์ </a:t>
            </a:r>
            <a:r>
              <a:rPr lang="en-US" sz="2400" dirty="0"/>
              <a:t>sex</a:t>
            </a:r>
            <a:r>
              <a:rPr lang="th-TH" sz="2400" dirty="0"/>
              <a:t> และสร้าง </a:t>
            </a:r>
            <a:r>
              <a:rPr lang="en-US" sz="2400" dirty="0"/>
              <a:t>list logical expression True(missing)/False(non missing) 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data_covid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isnull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()]</a:t>
            </a:r>
          </a:p>
          <a:p>
            <a:r>
              <a:rPr lang="th-TH" sz="2400" dirty="0">
                <a:solidFill>
                  <a:srgbClr val="545454"/>
                </a:solidFill>
                <a:latin typeface="Courier New" panose="02070309020205020404" pitchFamily="49" charset="0"/>
              </a:rPr>
              <a:t>นำ </a:t>
            </a:r>
            <a:r>
              <a:rPr lang="en-US" sz="2400" dirty="0">
                <a:solidFill>
                  <a:srgbClr val="545454"/>
                </a:solidFill>
                <a:latin typeface="Courier New" panose="02070309020205020404" pitchFamily="49" charset="0"/>
              </a:rPr>
              <a:t>list </a:t>
            </a:r>
            <a:r>
              <a:rPr lang="en-US" sz="2400" dirty="0"/>
              <a:t>logical expression </a:t>
            </a:r>
            <a:r>
              <a:rPr lang="th-TH" sz="2400" dirty="0"/>
              <a:t>มาใช้เลือกข้อมูลในตารางทุก </a:t>
            </a:r>
            <a:r>
              <a:rPr lang="en-US" sz="2400" dirty="0"/>
              <a:t>records </a:t>
            </a:r>
            <a:r>
              <a:rPr lang="th-TH" sz="2400" dirty="0"/>
              <a:t>ที่มีค่าในคอลัมน์ </a:t>
            </a:r>
            <a:r>
              <a:rPr lang="en-US" sz="2400" dirty="0"/>
              <a:t>sex </a:t>
            </a:r>
            <a:r>
              <a:rPr lang="th-TH" sz="2400" dirty="0"/>
              <a:t>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</a:t>
            </a:r>
            <a:r>
              <a:rPr lang="th-TH" sz="2400" dirty="0"/>
              <a:t> และเก็บตารางที่เลือกแล้วไว้ในตัวแปร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ผลลัพธ์จะได้ตารางที่ทุก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มีค่าในคอลัมน์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sex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เป็น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</a:t>
            </a: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17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C169-52BA-D0C3-BAB0-99F8BD58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เฉลย </a:t>
            </a:r>
            <a:r>
              <a:rPr lang="en-US" dirty="0"/>
              <a:t>Homework class period 9 </a:t>
            </a:r>
            <a:r>
              <a:rPr lang="th-TH" dirty="0"/>
              <a:t>ด้วย </a:t>
            </a:r>
            <a:r>
              <a:rPr lang="en-US" dirty="0" err="1"/>
              <a:t>groupby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720B-8C49-0222-6CCB-8668A801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/>
          <a:lstStyle/>
          <a:p>
            <a:r>
              <a:rPr lang="th-TH" b="0" i="0" dirty="0">
                <a:effectLst/>
                <a:latin typeface="system-ui"/>
              </a:rPr>
              <a:t>สรุปว่าทำไม </a:t>
            </a:r>
            <a:r>
              <a:rPr lang="en-US" b="0" i="0" dirty="0">
                <a:effectLst/>
                <a:latin typeface="system-ui"/>
              </a:rPr>
              <a:t>record </a:t>
            </a:r>
            <a:r>
              <a:rPr lang="th-TH" b="0" i="0" dirty="0">
                <a:effectLst/>
                <a:latin typeface="system-ui"/>
              </a:rPr>
              <a:t>นั้นๆถึงเป็น </a:t>
            </a:r>
            <a:r>
              <a:rPr lang="en-US" b="0" i="0" dirty="0">
                <a:effectLst/>
                <a:latin typeface="system-ui"/>
              </a:rPr>
              <a:t>missing </a:t>
            </a:r>
            <a:r>
              <a:rPr lang="th-TH" b="0" i="0" dirty="0">
                <a:effectLst/>
                <a:latin typeface="system-ui"/>
              </a:rPr>
              <a:t>ใช้ </a:t>
            </a:r>
            <a:r>
              <a:rPr lang="en-US" b="0" i="0" dirty="0" err="1">
                <a:effectLst/>
                <a:latin typeface="system-ui"/>
              </a:rPr>
              <a:t>groupby</a:t>
            </a:r>
            <a:r>
              <a:rPr lang="th-TH" b="0" i="0" dirty="0">
                <a:effectLst/>
                <a:latin typeface="system-ui"/>
              </a:rPr>
              <a:t> และ </a:t>
            </a:r>
            <a:r>
              <a:rPr lang="en-US" b="0" i="0" dirty="0">
                <a:effectLst/>
                <a:latin typeface="system-ui"/>
              </a:rPr>
              <a:t>.describe()</a:t>
            </a:r>
            <a:r>
              <a:rPr lang="th-TH" b="0" i="0" dirty="0">
                <a:effectLst/>
                <a:latin typeface="system-ui"/>
              </a:rPr>
              <a:t> ดู</a:t>
            </a:r>
            <a:r>
              <a:rPr lang="th-TH" dirty="0"/>
              <a:t>ค่าทางสถิติของข้อมูล</a:t>
            </a:r>
            <a:r>
              <a:rPr lang="th-TH" b="0" i="0" dirty="0">
                <a:effectLst/>
                <a:latin typeface="system-ui"/>
              </a:rPr>
              <a:t>เพื่อหาว่าทำไม </a:t>
            </a:r>
            <a:r>
              <a:rPr lang="en-US" b="0" i="0" dirty="0">
                <a:effectLst/>
                <a:latin typeface="system-ui"/>
              </a:rPr>
              <a:t>sex</a:t>
            </a:r>
            <a:r>
              <a:rPr lang="th-TH" b="0" i="0" dirty="0">
                <a:effectLst/>
                <a:latin typeface="system-ui"/>
              </a:rPr>
              <a:t> ถึง </a:t>
            </a:r>
            <a:r>
              <a:rPr lang="en-US" b="0" i="0" dirty="0">
                <a:effectLst/>
                <a:latin typeface="system-ui"/>
              </a:rPr>
              <a:t>missing</a:t>
            </a:r>
            <a:r>
              <a:rPr lang="th-TH" b="0" i="0" dirty="0">
                <a:effectLst/>
                <a:latin typeface="system-ui"/>
              </a:rPr>
              <a:t> โดยการตรวจสอบ </a:t>
            </a:r>
            <a:r>
              <a:rPr lang="en-US" b="0" i="0" dirty="0">
                <a:effectLst/>
                <a:latin typeface="system-ui"/>
              </a:rPr>
              <a:t>data </a:t>
            </a:r>
            <a:r>
              <a:rPr lang="th-TH" b="0" i="0" dirty="0">
                <a:effectLst/>
                <a:latin typeface="system-ui"/>
              </a:rPr>
              <a:t>หลายๆมุม เช่น</a:t>
            </a:r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province_of_onset'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]).describe()</a:t>
            </a:r>
            <a:endParaRPr lang="en-US" sz="1800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'nationality'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]!=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'Burma’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misssing_sex_no_burma.groupby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missing_sex.groupby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'risk'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).describe()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2DC-82A4-3FDD-B967-47E0C7D8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pandas table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C3FD520-EC40-FE66-A442-4563134B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80" y="1463676"/>
            <a:ext cx="8986840" cy="51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A5C0-5DC1-4F55-7F7D-016FA3CD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ตัวอย่างการสร้างตาราง </a:t>
            </a:r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6D3D-D97D-BEBE-F45C-1E4EF9AE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/>
              <a:t>แบบ </a:t>
            </a:r>
            <a:r>
              <a:rPr lang="en-US" sz="2400" dirty="0"/>
              <a:t>Dictionary</a:t>
            </a:r>
            <a:r>
              <a:rPr lang="th-TH" sz="2400" dirty="0"/>
              <a:t> 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2400" dirty="0"/>
          </a:p>
          <a:p>
            <a:r>
              <a:rPr lang="th-TH" sz="2400" dirty="0"/>
              <a:t>ขั้นตอนการสร้าง สร้าง </a:t>
            </a:r>
            <a:r>
              <a:rPr lang="en-US" sz="2400" dirty="0"/>
              <a:t>list </a:t>
            </a:r>
            <a:r>
              <a:rPr lang="th-TH" sz="2400" dirty="0"/>
              <a:t>ขึ้นมาและเขียนค่าแต่ละ </a:t>
            </a:r>
            <a:r>
              <a:rPr lang="en-US" sz="2400" dirty="0"/>
              <a:t>record </a:t>
            </a:r>
            <a:r>
              <a:rPr lang="th-TH" sz="2400" dirty="0"/>
              <a:t>ที่ต้องการในรูปแบบ </a:t>
            </a:r>
            <a:r>
              <a:rPr lang="en-US" sz="2400" dirty="0"/>
              <a:t>dictionary</a:t>
            </a:r>
            <a:r>
              <a:rPr lang="th-TH" sz="2400" dirty="0"/>
              <a:t> โดย </a:t>
            </a:r>
            <a:r>
              <a:rPr lang="en-US" sz="2400" dirty="0"/>
              <a:t>index </a:t>
            </a:r>
            <a:r>
              <a:rPr lang="th-TH" sz="2400" dirty="0"/>
              <a:t>จะเป็นชื่อคอลัมน์และ </a:t>
            </a:r>
            <a:r>
              <a:rPr lang="en-US" sz="2400" dirty="0"/>
              <a:t>value</a:t>
            </a:r>
            <a:r>
              <a:rPr lang="th-TH" sz="2400" dirty="0"/>
              <a:t> จะเป็นค่าของ </a:t>
            </a:r>
            <a:r>
              <a:rPr lang="en-US" sz="2400" dirty="0"/>
              <a:t>record</a:t>
            </a:r>
            <a:r>
              <a:rPr lang="th-TH" sz="2400" dirty="0"/>
              <a:t> นั้นๆ เช่น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 = [{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'Jones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LLC'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140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'Alpha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215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},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account'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'Blue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Inc'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'Jan'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'Feb'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'Mar'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95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}]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(records)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records_df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66DC9-8924-C964-127F-DB451BB1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5" y="4807916"/>
            <a:ext cx="2916278" cy="1746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ED7E2-D6D3-6645-8B3D-6293D1D9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348" y="4807916"/>
            <a:ext cx="5616528" cy="16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5945-7D47-A3AE-A3C7-7C888655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ตัวอย่างการสร้างตาราง </a:t>
            </a:r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5850-CCA2-1D0C-7280-7ABB99C5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/>
              <a:t>แบบ </a:t>
            </a:r>
            <a:r>
              <a:rPr lang="en-US" sz="2400" dirty="0"/>
              <a:t>List</a:t>
            </a:r>
            <a:r>
              <a:rPr lang="th-TH" sz="2400" dirty="0"/>
              <a:t> ใช้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400" dirty="0" err="1">
                <a:solidFill>
                  <a:srgbClr val="54545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from_records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sz="2400" dirty="0">
              <a:latin typeface="Courier New" panose="02070309020205020404" pitchFamily="49" charset="0"/>
            </a:endParaRPr>
          </a:p>
          <a:p>
            <a:r>
              <a:rPr lang="th-TH" sz="2400" dirty="0"/>
              <a:t>ขั้นตอนการสร้าง กำหนดตัวแปร </a:t>
            </a:r>
            <a:r>
              <a:rPr lang="en-US" sz="2400" dirty="0"/>
              <a:t>2 </a:t>
            </a:r>
            <a:r>
              <a:rPr lang="th-TH" sz="2400" dirty="0"/>
              <a:t>ตัว</a:t>
            </a:r>
          </a:p>
          <a:p>
            <a:r>
              <a:rPr lang="th-TH" sz="2400" dirty="0"/>
              <a:t>ตัวแปรที่ </a:t>
            </a:r>
            <a:r>
              <a:rPr lang="en-US" sz="2400" dirty="0"/>
              <a:t>1 </a:t>
            </a:r>
            <a:r>
              <a:rPr lang="th-TH" sz="2400" dirty="0"/>
              <a:t>ใช้เก็บ </a:t>
            </a:r>
            <a:r>
              <a:rPr lang="en-US" sz="2400" dirty="0"/>
              <a:t>value</a:t>
            </a:r>
            <a:r>
              <a:rPr lang="th-TH" sz="2400" dirty="0"/>
              <a:t> เป็นค่าของ </a:t>
            </a:r>
            <a:r>
              <a:rPr lang="en-US" sz="2400" dirty="0"/>
              <a:t>record</a:t>
            </a:r>
            <a:r>
              <a:rPr lang="th-TH" sz="2400" dirty="0"/>
              <a:t> นั้นๆ โดยสร้าง </a:t>
            </a:r>
            <a:r>
              <a:rPr lang="en-US" sz="2400" dirty="0"/>
              <a:t>list </a:t>
            </a:r>
            <a:r>
              <a:rPr lang="th-TH" sz="2400" dirty="0"/>
              <a:t>ขึ้นมาและเขียนค่าแต่ละ </a:t>
            </a:r>
            <a:r>
              <a:rPr lang="en-US" sz="2400" dirty="0"/>
              <a:t>record </a:t>
            </a:r>
            <a:r>
              <a:rPr lang="th-TH" sz="2400" dirty="0"/>
              <a:t>ที่ต้องการ</a:t>
            </a:r>
          </a:p>
          <a:p>
            <a:r>
              <a:rPr lang="th-TH" sz="2400" dirty="0"/>
              <a:t>ตัวแปรที่ </a:t>
            </a:r>
            <a:r>
              <a:rPr lang="en-US" sz="2400" dirty="0"/>
              <a:t>2 </a:t>
            </a:r>
            <a:r>
              <a:rPr lang="th-TH" sz="2400" dirty="0"/>
              <a:t>ใช้เก็บชื่อคอลัมน์ สร้าง </a:t>
            </a:r>
            <a:r>
              <a:rPr lang="en-US" sz="2400" dirty="0"/>
              <a:t>list </a:t>
            </a:r>
            <a:r>
              <a:rPr lang="th-TH" sz="2400" dirty="0"/>
              <a:t>ขึ้นมาและเขียนชื่อคอลัมน์ที่ต้องการ </a:t>
            </a:r>
            <a:endParaRPr lang="en-US" sz="2400" dirty="0"/>
          </a:p>
          <a:p>
            <a:r>
              <a:rPr lang="th-TH" sz="2400" dirty="0"/>
              <a:t>การใช้งาน</a:t>
            </a: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2400" dirty="0" err="1">
                <a:solidFill>
                  <a:srgbClr val="545454"/>
                </a:solidFill>
                <a:latin typeface="Courier New" panose="02070309020205020404" pitchFamily="49" charset="0"/>
              </a:rPr>
              <a:t>.from_records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1, columns=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ตัวแปรที่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2)</a:t>
            </a:r>
            <a:endParaRPr lang="en-US" sz="2400" dirty="0"/>
          </a:p>
          <a:p>
            <a:r>
              <a:rPr lang="en-US" sz="2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6070-39AA-0CF6-AC62-A3C4205B3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540" y="4787055"/>
            <a:ext cx="2916278" cy="1746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C16342-5B1B-2C70-6A52-FB6C699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91" y="4828041"/>
            <a:ext cx="4834609" cy="16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8789-6052-0183-FFA5-58A0325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0166-A0F7-4D9A-17D2-9A5AC965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h-TH" sz="2000" b="0" i="0" dirty="0">
              <a:solidFill>
                <a:srgbClr val="008000"/>
              </a:solidFill>
              <a:effectLst/>
              <a:latin typeface="Courier New" panose="02070309020205020404" pitchFamily="49" charset="0"/>
              <a:hlinkClick r:id="rId2"/>
            </a:endParaRPr>
          </a:p>
          <a:p>
            <a:r>
              <a:rPr lang="th-TH" dirty="0"/>
              <a:t>ให้นักศึกษาดาวน์โหลดข้อมูลดอกไม้ชื่อ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en-US" dirty="0"/>
              <a:t> </a:t>
            </a:r>
            <a:r>
              <a:rPr lang="th-TH" dirty="0"/>
              <a:t>จากลิงค์นี้</a:t>
            </a:r>
            <a:endParaRPr lang="th-TH" b="0" i="0" dirty="0">
              <a:solidFill>
                <a:srgbClr val="008000"/>
              </a:solidFill>
              <a:effectLst/>
              <a:latin typeface="Courier New" panose="02070309020205020404" pitchFamily="49" charset="0"/>
              <a:hlinkClick r:id="rId2"/>
            </a:endParaRPr>
          </a:p>
          <a:p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hlinkClick r:id="rId2"/>
              </a:rPr>
              <a:t>https://raw.github.com/pandas-dev/pandas/master/pandas/tests/io/data/csv/iris.csv</a:t>
            </a:r>
            <a:endParaRPr lang="th-TH" sz="2000" b="0" i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/>
              <a:t>ดาวน์โหลดข้อมูลจาก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dirty="0"/>
              <a:t> </a:t>
            </a:r>
            <a:r>
              <a:rPr lang="th-TH" dirty="0"/>
              <a:t>และเก็บข้อมูลไว้ในตัวแปร</a:t>
            </a: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latin typeface="Courier New" panose="02070309020205020404" pitchFamily="49" charset="0"/>
              </a:rPr>
              <a:t>ลอง </a:t>
            </a:r>
            <a:r>
              <a:rPr lang="en-US" sz="2000" dirty="0" err="1">
                <a:latin typeface="Courier New" panose="02070309020205020404" pitchFamily="49" charset="0"/>
              </a:rPr>
              <a:t>df.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(‘Name’).count()</a:t>
            </a:r>
            <a:r>
              <a:rPr lang="th-TH" dirty="0">
                <a:latin typeface="Courier New" panose="02070309020205020404" pitchFamily="49" charset="0"/>
              </a:rPr>
              <a:t>ดูพันธ์ของดอกไม้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system-ui</vt:lpstr>
      <vt:lpstr>Aptos</vt:lpstr>
      <vt:lpstr>Aptos Display</vt:lpstr>
      <vt:lpstr>Arial</vt:lpstr>
      <vt:lpstr>Courier New</vt:lpstr>
      <vt:lpstr>Office Theme</vt:lpstr>
      <vt:lpstr>Class period 10</vt:lpstr>
      <vt:lpstr>.groupby()</vt:lpstr>
      <vt:lpstr>คำสั่งที่ใช้สำหรับดูผลลัพธ์ของ .groupby() </vt:lpstr>
      <vt:lpstr>เฉลย Homework class period 9 ด้วย groupby()</vt:lpstr>
      <vt:lpstr>เฉลย Homework class period 9 ด้วย groupby()</vt:lpstr>
      <vt:lpstr>create pandas table</vt:lpstr>
      <vt:lpstr>ตัวอย่างการสร้างตาราง pandas</vt:lpstr>
      <vt:lpstr>ตัวอย่างการสร้างตาราง pandas</vt:lpstr>
      <vt:lpstr>Simple Visualization</vt:lpstr>
      <vt:lpstr>parallel_coordinates</vt:lpstr>
      <vt:lpstr>scatter_matrix</vt:lpstr>
      <vt:lpstr>save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10</dc:title>
  <dc:creator>Tan PH</dc:creator>
  <cp:lastModifiedBy>Tan PH</cp:lastModifiedBy>
  <cp:revision>1</cp:revision>
  <dcterms:created xsi:type="dcterms:W3CDTF">2024-03-13T11:46:54Z</dcterms:created>
  <dcterms:modified xsi:type="dcterms:W3CDTF">2024-03-13T11:47:16Z</dcterms:modified>
</cp:coreProperties>
</file>