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1" r:id="rId10"/>
    <p:sldId id="400" r:id="rId11"/>
    <p:sldId id="403" r:id="rId12"/>
    <p:sldId id="404" r:id="rId13"/>
    <p:sldId id="405" r:id="rId14"/>
    <p:sldId id="406" r:id="rId15"/>
    <p:sldId id="4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AF63B-7257-4FFF-9DCC-1DD10715178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1701-26FD-479F-9564-35AAFB7A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DB-62C8-C0F7-D656-E0F2EEA91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311EF-6CF4-2DF9-D921-3095BB41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90B2-BF7A-9231-5B0E-D83A91C2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C1F7-51DF-7F00-8560-1A150E35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3A3D-C3B9-64BA-E630-DAFE355D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2255-792A-99C7-9E90-EB6087E6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D7BF-6554-59BE-94A6-0840230ED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A09C-5A7B-4E5C-203C-AE57706D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5B62-FF58-9AEE-CFA3-F91F8CC6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6682-D0F9-048E-D477-DFABAAE6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95473-55B3-B6B9-22A3-95803C50C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26358-9D05-5506-64A0-DF61E5E4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CA4D-03EF-6A30-867E-0F7F80B9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69B5-8038-671F-EC38-CD397B74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A44A-E49F-B838-17AA-8F55656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0264-042C-5CFE-FDD5-DE975B59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981-A427-0393-8973-2F7E51C3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28F0-286F-7059-B75A-9234B236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D6DC-A54A-843E-1578-56C9E013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19AD-2341-D2D3-CA2F-7A41421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E536-596F-E3D6-CE44-B638D94B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00C7-9CAE-C66B-AA9E-A0C79480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FE1D-BDA4-30F1-5CB4-1ABAE3A1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53CA-9088-553C-8B8B-9F25739F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4DA1-B7F2-CDB0-E123-66B02D56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9644-95C8-144A-167D-50C03D07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9E5A-4E25-8C59-1BBD-05435D3A5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1612-C1A0-85C4-3FD2-73BC88ECC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0358-7D87-C9EE-CD54-EE9DEDC8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62F1-E344-20CD-C421-221B7B6C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D1E0-8865-F260-58F3-5DECC13F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825D-1819-31FA-00C0-09549FD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11D8-94BC-4028-6D95-D288D26C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131C-D079-6AD5-5B9F-F9DE7A1F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C7435-4E24-2479-ABD2-76735468C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ED8CA-380C-EBEC-02A8-3CA8B8607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5B749-BF82-3954-92FE-7B84B3C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20D7F-2900-3290-A9DF-AB08824B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96F7F-BB6D-D849-FA68-B3E445A6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796-BD4C-338C-437E-4AD0A44B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280DF-3118-37AD-94BF-0DBB4BB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E45F6-9AE6-D687-9C63-3A145447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AB80A-08EF-57D9-8B30-3F007F95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F3146-E064-2201-4C41-427BBBB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7631B-62BC-28DE-5639-25E8AFEC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5ED3-547B-0031-E523-C88D3E06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412-C1B2-0BE6-B8FE-963982AE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4C70-EE87-D697-3E1B-818BF90F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656B-1CF7-4E60-9153-1B0CA51E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3DF0-EA5E-DF87-90EB-B920DA56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E55D-ED69-CA6B-2183-83F8491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6A84-95BA-ED6A-C3AD-E90505F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4ACE-4793-A138-95CA-B3B70002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86533-7ECC-90C9-7300-A1D2A6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D32EB-5784-1BAB-9416-52ADC76DC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2424-5875-2766-FF07-15572941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B20D-0826-A9FE-F9D9-AC126B7D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34D62-2DE8-260B-31EB-E1408CE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EF0A9-D785-00F1-309E-50690F30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261A-D21F-FC62-42A6-6AE572A8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B535-63B1-D350-B23A-69CB631A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90AC6-4B62-4ED5-8C64-77367DA6AB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DC0D-958D-72B0-A963-5CEF215D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3C0D-14FB-0CBB-DBF2-F9049B20B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C40E1-C54E-4240-833D-0CD23111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101 part2</a:t>
            </a:r>
          </a:p>
        </p:txBody>
      </p:sp>
    </p:spTree>
    <p:extLst>
      <p:ext uri="{BB962C8B-B14F-4D97-AF65-F5344CB8AC3E}">
        <p14:creationId xmlns:p14="http://schemas.microsoft.com/office/powerpoint/2010/main" val="3280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inplace</a:t>
            </a:r>
            <a:r>
              <a:rPr lang="th-TH" dirty="0"/>
              <a:t> ของ </a:t>
            </a:r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867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จะเป็นการอัพเดทค่าในตารางเลย โดยที่ไม่จำเป็นต้องมีตัวแปรที่มารับค่า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E912-AC79-4379-90CA-1689EA3D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662" y="1406833"/>
            <a:ext cx="5972540" cy="50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34F-D434-6F71-0C86-B3C09B59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subset</a:t>
            </a:r>
            <a:r>
              <a:rPr lang="th-TH" dirty="0"/>
              <a:t> ของ </a:t>
            </a:r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8CC1-4802-8C09-4710-00C1924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subset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จะเป็นการเลือกเฉพาะคอลัมน์ที่ต้องการลบแถวข้อมูลที่เป็น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เฉพาะคอลัมน์ที่เลือก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เช่น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ขนาดของช้อมูลตาราง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this_data.dropna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().shape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ขนาดของช้อมูลตารางที่มีการลบข้อมูลแถวที่เป็น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แบบปกติ</a:t>
            </a: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(674906, 3)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(subset=[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]).shape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ขนาดของช้อมูลตารางที่มีการกำหนด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ลบข้อมูลแถวที่เป็น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เฉพาะ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subset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ที่กำหนด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(763606, 3)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0050-8BF6-BEAE-B39E-C5D5BE4D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แทน </a:t>
            </a:r>
            <a:r>
              <a:rPr lang="en-US" dirty="0"/>
              <a:t>missing </a:t>
            </a:r>
            <a:r>
              <a:rPr lang="th-TH" dirty="0"/>
              <a:t>ด้วยค่าที่เหมาะสม (</a:t>
            </a:r>
            <a:r>
              <a:rPr lang="en-US" dirty="0" err="1"/>
              <a:t>fillna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16CD-9AD7-9A99-B1ED-D960C659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th-TH" dirty="0"/>
              <a:t>เป็นคำสั่งที่ใช้ในการแทนที่ค่า </a:t>
            </a:r>
            <a:r>
              <a:rPr lang="en-US" dirty="0"/>
              <a:t>missing </a:t>
            </a:r>
            <a:r>
              <a:rPr lang="th-TH" dirty="0"/>
              <a:t>หรือค่า </a:t>
            </a:r>
            <a:r>
              <a:rPr lang="en-US" dirty="0"/>
              <a:t>None </a:t>
            </a:r>
            <a:r>
              <a:rPr lang="th-TH" dirty="0"/>
              <a:t>ด้วยค่าที่กำหนด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this_data.fillna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(value={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ไม่รู้'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:-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th-TH" sz="2400" dirty="0"/>
              <a:t>หมายความว่า ให้แทนที่ข้อมูลที่เป็น </a:t>
            </a:r>
            <a:r>
              <a:rPr lang="en-US" sz="2400" dirty="0"/>
              <a:t>None </a:t>
            </a:r>
          </a:p>
          <a:p>
            <a:r>
              <a:rPr lang="th-TH" sz="2400" dirty="0"/>
              <a:t>ในคอลัมน์ </a:t>
            </a:r>
            <a:r>
              <a:rPr lang="en-US" sz="2400" dirty="0"/>
              <a:t>sex </a:t>
            </a:r>
            <a:r>
              <a:rPr lang="th-TH" sz="2400" dirty="0"/>
              <a:t>แทนด้วย </a:t>
            </a:r>
            <a:r>
              <a:rPr lang="en-US" sz="2400" dirty="0"/>
              <a:t>‘</a:t>
            </a:r>
            <a:r>
              <a:rPr lang="th-TH" sz="2400" dirty="0"/>
              <a:t>ไม่รู้</a:t>
            </a:r>
            <a:r>
              <a:rPr lang="en-US" sz="2400" dirty="0"/>
              <a:t>’</a:t>
            </a:r>
          </a:p>
          <a:p>
            <a:r>
              <a:rPr lang="th-TH" sz="2400" dirty="0"/>
              <a:t> ในคอลัมน์ </a:t>
            </a:r>
            <a:r>
              <a:rPr lang="en-US" sz="2400" dirty="0"/>
              <a:t>age</a:t>
            </a:r>
            <a:r>
              <a:rPr lang="th-TH" sz="2400" dirty="0"/>
              <a:t> แทนด้วย </a:t>
            </a:r>
            <a:r>
              <a:rPr lang="en-US" sz="2400" dirty="0"/>
              <a:t>-1 </a:t>
            </a:r>
          </a:p>
          <a:p>
            <a:r>
              <a:rPr lang="th-TH" sz="2400" dirty="0"/>
              <a:t>และในคอลัมน์</a:t>
            </a:r>
            <a:r>
              <a:rPr lang="en-US" sz="2400" dirty="0"/>
              <a:t> </a:t>
            </a:r>
            <a:r>
              <a:rPr lang="en-US" sz="2400" b="0" i="0" dirty="0" err="1">
                <a:effectLst/>
              </a:rPr>
              <a:t>province_of_onset</a:t>
            </a:r>
            <a:r>
              <a:rPr lang="en-US" sz="2400" b="0" i="0" dirty="0">
                <a:effectLst/>
              </a:rPr>
              <a:t> </a:t>
            </a:r>
            <a:r>
              <a:rPr lang="th-TH" sz="2400" b="0" i="0" dirty="0">
                <a:effectLst/>
              </a:rPr>
              <a:t>ให้แทนที่ค่า </a:t>
            </a:r>
            <a:r>
              <a:rPr lang="en-US" sz="2400" b="0" i="0" dirty="0">
                <a:effectLst/>
              </a:rPr>
              <a:t>N</a:t>
            </a:r>
            <a:r>
              <a:rPr lang="en-US" sz="2400" dirty="0"/>
              <a:t>one </a:t>
            </a:r>
            <a:r>
              <a:rPr lang="th-TH" sz="2400" dirty="0"/>
              <a:t>ด้วย </a:t>
            </a:r>
            <a:r>
              <a:rPr lang="en-US" sz="2400" dirty="0"/>
              <a:t>‘</a:t>
            </a:r>
            <a:r>
              <a:rPr lang="th-TH" sz="2400" b="0" i="0" dirty="0">
                <a:effectLst/>
              </a:rPr>
              <a:t>ไม่รู้</a:t>
            </a:r>
            <a:r>
              <a:rPr lang="en-US" sz="2400" b="0" i="0" dirty="0">
                <a:effectLst/>
              </a:rPr>
              <a:t>’</a:t>
            </a:r>
          </a:p>
          <a:p>
            <a:r>
              <a:rPr lang="th-TH" sz="2400" dirty="0"/>
              <a:t>ผลลัพธ์จะได้ข้อมูลตาราง</a:t>
            </a:r>
            <a:r>
              <a:rPr lang="en-US" sz="2400" dirty="0"/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/>
              <a:t>ที่ไม่มีค่า </a:t>
            </a:r>
            <a:r>
              <a:rPr lang="en-US" sz="2400" dirty="0"/>
              <a:t>None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00374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7F4B-4E7C-17B9-34BF-420BFC6F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แทน </a:t>
            </a:r>
            <a:r>
              <a:rPr lang="en-US" dirty="0"/>
              <a:t>missing </a:t>
            </a:r>
            <a:r>
              <a:rPr lang="th-TH" dirty="0"/>
              <a:t>ด้วยค่าที่เหมาะสม (</a:t>
            </a:r>
            <a:r>
              <a:rPr lang="en-US" dirty="0" err="1"/>
              <a:t>fillna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4EBA-B67F-86C1-AC54-C1582268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00725" cy="4351338"/>
          </a:xfrm>
        </p:spPr>
        <p:txBody>
          <a:bodyPr/>
          <a:lstStyle/>
          <a:p>
            <a:r>
              <a:rPr lang="th-TH" dirty="0"/>
              <a:t>สามารถตรวจสอบว่าค่า </a:t>
            </a:r>
            <a:r>
              <a:rPr lang="en-US" dirty="0"/>
              <a:t>None </a:t>
            </a:r>
            <a:r>
              <a:rPr lang="th-TH" dirty="0"/>
              <a:t>ถูกแทนที่ด้วยค่าที่กำหนดไว้แล้วรึยังด้วย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dirty="0"/>
              <a:t>ผลลัพธ์จะเห็นว่ามีข้อมูลในคอลัมน์ </a:t>
            </a:r>
            <a:r>
              <a:rPr lang="en-US" dirty="0"/>
              <a:t>sex </a:t>
            </a:r>
            <a:r>
              <a:rPr lang="th-TH" dirty="0"/>
              <a:t>ที่ถูกแทนที่ด้วย </a:t>
            </a:r>
            <a:r>
              <a:rPr lang="en-US" dirty="0"/>
              <a:t>‘</a:t>
            </a:r>
            <a:r>
              <a:rPr lang="th-TH" dirty="0"/>
              <a:t>ไม่รู้</a:t>
            </a:r>
            <a:r>
              <a:rPr lang="en-US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D7C85-BF6F-E1C4-2430-10FFB6E7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25" y="1596230"/>
            <a:ext cx="47148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B3C3-79BD-BB5F-EE63-76E69E54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b="0" i="0" dirty="0">
                <a:effectLst/>
                <a:latin typeface="system-ui"/>
              </a:rPr>
              <a:t>logical expression</a:t>
            </a:r>
            <a:r>
              <a:rPr lang="th-TH" b="0" i="0" dirty="0">
                <a:effectLst/>
                <a:latin typeface="system-ui"/>
              </a:rPr>
              <a:t> จากข้อมูลตารางอื่น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EB95-0C99-FE3A-55D7-F8114EF5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this_data_updated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ไม่รู้’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</a:rPr>
              <a:t>จะเห็นได้ว่าในส่วนที่กำหนดเงื่อนไขของ </a:t>
            </a:r>
            <a:r>
              <a:rPr lang="en-US" b="0" i="0" dirty="0">
                <a:effectLst/>
              </a:rPr>
              <a:t>logical expression</a:t>
            </a:r>
            <a:r>
              <a:rPr lang="th-TH" b="0" i="0" dirty="0">
                <a:effectLst/>
              </a:rPr>
              <a:t> มาจากตัวแปร </a:t>
            </a:r>
            <a:r>
              <a:rPr lang="en-US" b="0" i="0" dirty="0" err="1">
                <a:solidFill>
                  <a:srgbClr val="545454"/>
                </a:solidFill>
                <a:effectLst/>
              </a:rPr>
              <a:t>this_data_updated</a:t>
            </a:r>
            <a:r>
              <a:rPr lang="th-TH" b="0" i="0" dirty="0">
                <a:solidFill>
                  <a:srgbClr val="545454"/>
                </a:solidFill>
                <a:effectLst/>
              </a:rPr>
              <a:t> ซึ่งนำมาใช้ในข้อมูลตารางของตัวแปร </a:t>
            </a:r>
            <a:r>
              <a:rPr lang="en-US" b="0" i="0" dirty="0" err="1">
                <a:solidFill>
                  <a:srgbClr val="545454"/>
                </a:solidFill>
                <a:effectLst/>
              </a:rPr>
              <a:t>data_covid</a:t>
            </a:r>
            <a:r>
              <a:rPr lang="th-TH" b="0" i="0" dirty="0">
                <a:solidFill>
                  <a:srgbClr val="545454"/>
                </a:solidFill>
                <a:effectLst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</a:rPr>
              <a:t>สาเหตุที่สามารถนำมาใช้ด้วยกันได้และผลออกมาถูกต้อง </a:t>
            </a:r>
            <a:r>
              <a:rPr lang="en-US" b="0" i="0" dirty="0">
                <a:solidFill>
                  <a:srgbClr val="545454"/>
                </a:solidFill>
                <a:effectLst/>
              </a:rPr>
              <a:t>2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ตัวแปรที่เป็นข้อมูลตารางต้องมีจำนวนแถวเท่ากันและในแต่ละแถวมีข้อมูลเหมือนกันตำแหน่งเดียวกัน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</a:rPr>
              <a:t>ถ้าหา</a:t>
            </a:r>
            <a:r>
              <a:rPr lang="th-TH" dirty="0">
                <a:solidFill>
                  <a:srgbClr val="545454"/>
                </a:solidFill>
              </a:rPr>
              <a:t>ก </a:t>
            </a:r>
            <a:r>
              <a:rPr lang="en-US" b="0" i="0" dirty="0">
                <a:solidFill>
                  <a:srgbClr val="545454"/>
                </a:solidFill>
                <a:effectLst/>
              </a:rPr>
              <a:t>2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ตัวแปรมีจำนวนแถวเท่ากันแต่ในแต่ละแถวมีข้อมูลไม่เหมือนกันก็สามารถใช้งานได้ แต่ผลลัพธ์ที่ได้อาจจะไม่ถูกต้องเพราะไม่ใช้ข้อมูลเดียวกัน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2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E8C3-2D7E-D5AC-25AA-A9DD6B9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การวนลูป </a:t>
            </a:r>
            <a:r>
              <a:rPr lang="en-US" dirty="0"/>
              <a:t>record </a:t>
            </a:r>
            <a:r>
              <a:rPr lang="th-TH" dirty="0"/>
              <a:t>ในตาราง (.</a:t>
            </a:r>
            <a:r>
              <a:rPr lang="en-US" dirty="0" err="1"/>
              <a:t>iterrows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EEB2-82D2-8C72-D2E0-9F203808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iterrows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เป็นคำสั่งที่ช่วยในสามารถวนลูปอ่านข้อมูลในตาราง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20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หมายความว่า 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ให้วนลูปอ่านค่าในข้อมูลตารางตัวแปร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ทีละแถวและเก็บในตัวแปร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ส่วนทำงานภายในลูปกำหนดเงื่อนไขโดยกำหนดให้เลือก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print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ข้อมูลเฉพาะแถวที่มีข้อมูลในตาราง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age=20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dirty="0" err="1">
                <a:solidFill>
                  <a:srgbClr val="545454"/>
                </a:solidFill>
                <a:latin typeface="Courier New" panose="02070309020205020404" pitchFamily="49" charset="0"/>
              </a:rPr>
              <a:t>province_of_onset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=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ขอนแก่น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B6B-FEFC-40A9-23B6-8E81B461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DC2F-D707-1F4B-F233-0D91170B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en-US" sz="1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เลือกข้อมูลเฉพาะคอลัมน์ที่ต้องการใช้งานและเก็บไว้ในตัวแปร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 data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หญิง’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th-TH" dirty="0"/>
              <a:t>เลือกแถวข้อมูลที่ข้อมูลในคอลัมน์ </a:t>
            </a:r>
            <a:r>
              <a:rPr lang="en-US" dirty="0"/>
              <a:t>sex </a:t>
            </a:r>
            <a:r>
              <a:rPr lang="th-TH" dirty="0"/>
              <a:t>เท่ากับ หญิง เก็บไว้ในต้วแปร </a:t>
            </a:r>
            <a:r>
              <a:rPr lang="en-US" dirty="0"/>
              <a:t>female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female[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เลือกแสดงข้อมูลในตัวแปร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female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เฉพาะคอลัมน์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age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ก็จะได้ข้อมูลอายุของเพศหญิงทั้งหมด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28445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E5A1-F43F-DE90-0258-8A1E67B2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BE4C-72FD-A10D-6B32-20B3808F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จากนั้นวนลูปเพื่อหา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อายุเฉลี่ย </a:t>
            </a:r>
          </a:p>
          <a:p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20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N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ใช้เก็บค่าจำนวนผู้หญิง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BEFD-E20A-26D3-1AB1-24E0FE34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522A-6F5D-4CCD-D05B-2FBA3B82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endParaRPr lang="th-TH" sz="20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กำหนดตัวแปร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sum=0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N=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เพื่อใช้ในการเก็บค่าจากการบวกในการวนลูปแต่ละรอบจนถึงรอบสุดท้าย โดย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sum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จะใช้เก็บค่าอายุ และ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N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ใช้เก็บค่าจำนวนผู้หญิง</a:t>
            </a:r>
            <a:endParaRPr lang="en-US" dirty="0"/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female[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วนลูปอ่านค่าอายุของผู้หญิงที่ละคนเก็บไว้ในตัวแปร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a</a:t>
            </a:r>
          </a:p>
          <a:p>
            <a:r>
              <a:rPr lang="th-TH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 &gt;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ตั้งเงื่อนไขในค่าอายุมากกว่า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ถึงจะนำค่าอายุมาบวกคำนวณหาค่าเฉลี่ย เพื่อหลีกเลี่ยงค่า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missing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บางคนไม่มีข้อมูลอายุ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41AC-6E9A-EC20-9000-8C6CBC59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2C9F-8392-CFC5-7A33-55E337F8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+= a </a:t>
            </a:r>
            <a:r>
              <a:rPr lang="en-US" sz="2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sum = sum + a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 += 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endParaRPr lang="th-TH" sz="2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นำตัวแปร </a:t>
            </a:r>
            <a:r>
              <a:rPr lang="en-US" dirty="0">
                <a:latin typeface="Courier New" panose="02070309020205020404" pitchFamily="49" charset="0"/>
              </a:rPr>
              <a:t>sum </a:t>
            </a:r>
            <a:r>
              <a:rPr lang="th-TH" dirty="0">
                <a:latin typeface="Courier New" panose="02070309020205020404" pitchFamily="49" charset="0"/>
              </a:rPr>
              <a:t>มาบวกค่าอายุของผู้หญิงทีละคน จบลูป </a:t>
            </a:r>
            <a:r>
              <a:rPr lang="en-US" dirty="0">
                <a:latin typeface="Courier New" panose="02070309020205020404" pitchFamily="49" charset="0"/>
              </a:rPr>
              <a:t>1 </a:t>
            </a:r>
            <a:r>
              <a:rPr lang="th-TH" dirty="0">
                <a:latin typeface="Courier New" panose="02070309020205020404" pitchFamily="49" charset="0"/>
              </a:rPr>
              <a:t>รอบก็จะเอาผลลัพธ์จากการบวกรอบที่แล้วมาบวกต่อไปเรื่อยๆ เพื่อหาค่าอายุรวม</a:t>
            </a:r>
          </a:p>
          <a:p>
            <a:r>
              <a:rPr lang="th-TH" dirty="0">
                <a:latin typeface="Courier New" panose="02070309020205020404" pitchFamily="49" charset="0"/>
              </a:rPr>
              <a:t>นำตัวแปร </a:t>
            </a:r>
            <a:r>
              <a:rPr lang="en-US" dirty="0">
                <a:latin typeface="Courier New" panose="02070309020205020404" pitchFamily="49" charset="0"/>
              </a:rPr>
              <a:t>N </a:t>
            </a:r>
            <a:r>
              <a:rPr lang="th-TH" dirty="0">
                <a:latin typeface="Courier New" panose="02070309020205020404" pitchFamily="49" charset="0"/>
              </a:rPr>
              <a:t>มาบวก</a:t>
            </a:r>
            <a:r>
              <a:rPr lang="en-US" dirty="0">
                <a:latin typeface="Courier New" panose="02070309020205020404" pitchFamily="49" charset="0"/>
              </a:rPr>
              <a:t> 1 </a:t>
            </a:r>
            <a:r>
              <a:rPr lang="th-TH" dirty="0">
                <a:latin typeface="Courier New" panose="02070309020205020404" pitchFamily="49" charset="0"/>
              </a:rPr>
              <a:t>เพื่อใช้นับจำนวนผู้หญิง</a:t>
            </a:r>
            <a:endParaRPr lang="en-US" dirty="0"/>
          </a:p>
          <a:p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อายุเฉลี่ย ของ ผู้ป่วยหญิง {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/N}’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นำตัวแปร </a:t>
            </a:r>
            <a:r>
              <a:rPr lang="en-US" dirty="0"/>
              <a:t>sum</a:t>
            </a:r>
            <a:r>
              <a:rPr lang="th-TH" dirty="0"/>
              <a:t> และ </a:t>
            </a:r>
            <a:r>
              <a:rPr lang="en-US" dirty="0"/>
              <a:t>N</a:t>
            </a:r>
            <a:r>
              <a:rPr lang="th-TH" dirty="0"/>
              <a:t> มาหารกันเพื่อหาค่าเฉลี่ย ผลลัพธ์จะได้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B5BA-0F30-7EAC-9409-4F62E3B2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การจัดการ </a:t>
            </a:r>
            <a:r>
              <a:rPr lang="en-US" b="0" i="0" dirty="0">
                <a:effectLst/>
                <a:latin typeface="system-ui"/>
              </a:rPr>
              <a:t>Missing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390A-0CB0-6112-A362-E1B24301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มีทั้งหมด </a:t>
            </a:r>
            <a:r>
              <a:rPr lang="en-US" dirty="0"/>
              <a:t>3 </a:t>
            </a:r>
            <a:r>
              <a:rPr lang="th-TH" dirty="0"/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1. </a:t>
            </a:r>
            <a:r>
              <a:rPr lang="th-TH" b="0" i="0" dirty="0">
                <a:effectLst/>
                <a:latin typeface="system-ui"/>
              </a:rPr>
              <a:t>ลบ </a:t>
            </a:r>
            <a:r>
              <a:rPr lang="en-US" b="0" i="0" dirty="0">
                <a:effectLst/>
                <a:latin typeface="system-ui"/>
              </a:rPr>
              <a:t>record </a:t>
            </a:r>
            <a:r>
              <a:rPr lang="th-TH" b="0" i="0" dirty="0">
                <a:effectLst/>
                <a:latin typeface="system-ui"/>
              </a:rPr>
              <a:t>ที่เป็น </a:t>
            </a:r>
            <a:r>
              <a:rPr lang="en-US" b="0" i="0" dirty="0">
                <a:effectLst/>
                <a:latin typeface="system-ui"/>
              </a:rPr>
              <a:t>missing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2. </a:t>
            </a:r>
            <a:r>
              <a:rPr lang="th-TH" b="0" i="0" dirty="0">
                <a:effectLst/>
                <a:latin typeface="system-ui"/>
              </a:rPr>
              <a:t>แทนที่ ค่า </a:t>
            </a:r>
            <a:r>
              <a:rPr lang="en-US" b="0" i="0" dirty="0">
                <a:effectLst/>
                <a:latin typeface="system-ui"/>
              </a:rPr>
              <a:t>missing </a:t>
            </a:r>
            <a:r>
              <a:rPr lang="th-TH" b="0" i="0" dirty="0">
                <a:effectLst/>
                <a:latin typeface="system-ui"/>
              </a:rPr>
              <a:t>ด้วยค่าที่เหมาะสม </a:t>
            </a:r>
            <a:r>
              <a:rPr lang="en-US" b="0" i="0" dirty="0">
                <a:effectLst/>
                <a:latin typeface="system-ui"/>
              </a:rPr>
              <a:t>mean, default, category-unknown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3. </a:t>
            </a:r>
            <a:r>
              <a:rPr lang="th-TH" b="0" i="0" dirty="0">
                <a:effectLst/>
                <a:latin typeface="system-ui"/>
              </a:rPr>
              <a:t>ใช้ ค่าจาก </a:t>
            </a:r>
            <a:r>
              <a:rPr lang="en-US" b="0" i="0" dirty="0">
                <a:effectLst/>
                <a:latin typeface="system-ui"/>
              </a:rPr>
              <a:t>columns </a:t>
            </a:r>
            <a:r>
              <a:rPr lang="th-TH" b="0" i="0" dirty="0">
                <a:effectLst/>
                <a:latin typeface="system-ui"/>
              </a:rPr>
              <a:t>อื่นๆ ช่วยประมาณค่า ค่าใน </a:t>
            </a:r>
            <a:r>
              <a:rPr lang="en-US" b="0" i="0" dirty="0">
                <a:effectLst/>
                <a:latin typeface="system-ui"/>
              </a:rPr>
              <a:t>column </a:t>
            </a:r>
            <a:r>
              <a:rPr lang="th-TH" b="0" i="0" dirty="0">
                <a:effectLst/>
                <a:latin typeface="system-ui"/>
              </a:rPr>
              <a:t>ที่หายไป (</a:t>
            </a:r>
            <a:r>
              <a:rPr lang="en-US" b="0" i="0" dirty="0">
                <a:effectLst/>
                <a:latin typeface="system-ui"/>
              </a:rPr>
              <a:t>regression, deep learning, etc.)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86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41F2-B834-44CD-9F57-C14C960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ลบ </a:t>
            </a:r>
            <a:r>
              <a:rPr lang="en-US" dirty="0"/>
              <a:t>record (</a:t>
            </a:r>
            <a:r>
              <a:rPr lang="en-US" dirty="0" err="1"/>
              <a:t>dropna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93A0-D50A-E392-BCAF-A3FDA906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= None, NA(not </a:t>
            </a:r>
            <a:r>
              <a:rPr lang="en-US" dirty="0" err="1"/>
              <a:t>autorized</a:t>
            </a:r>
            <a:r>
              <a:rPr lang="en-US" dirty="0"/>
              <a:t>), </a:t>
            </a:r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</a:t>
            </a:r>
            <a:r>
              <a:rPr lang="th-TH" dirty="0"/>
              <a:t>เป็นคำสั่งที่ใช้ในการลบข้อมูลแถวที่ไม่มีค่าหรือไม่มีข้อมูล ตัวอย่างเช่น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ผลลัพธ์จะได้ขนาดของข้อมูล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839771, 11)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data_covid.dropna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().shape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ผลลัพธ์จะได้ขนาดของข้อมูล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ที่ลบแถวข้อมูลที่มีค่าเป็น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None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(599988, 11)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17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F6E4-118E-0C85-D109-A710CE48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5EE8-4482-5DA2-6FFD-2519B551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สามารถเลือกลบข้อมูลที่เป็น </a:t>
            </a:r>
            <a:r>
              <a:rPr lang="en-US" dirty="0"/>
              <a:t>None </a:t>
            </a:r>
            <a:r>
              <a:rPr lang="th-TH" dirty="0"/>
              <a:t>เฉพาะในคอลัมน์ที่ต้องการใช้งาน แทนที่จะเลือกลบจากข้อมูลทั้งหมด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().shape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จะเห็นว่าเมื่อเทียบกับ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data_covid.dropna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().shape</a:t>
            </a:r>
            <a:r>
              <a:rPr lang="th-TH" sz="20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ที่เป็นข้อมูลทั้งหมด </a:t>
            </a:r>
            <a:r>
              <a:rPr lang="en-US" sz="2000" dirty="0">
                <a:latin typeface="Courier New" panose="02070309020205020404" pitchFamily="49" charset="0"/>
              </a:rPr>
              <a:t>(599988, 11)</a:t>
            </a:r>
            <a:endParaRPr lang="en-US" sz="2000" b="0" i="0" dirty="0"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Courier New" panose="02070309020205020404" pitchFamily="49" charset="0"/>
              </a:rPr>
              <a:t> ข้อมูลที่เลือกเฉพาะ</a:t>
            </a:r>
            <a:r>
              <a:rPr lang="th-TH" dirty="0"/>
              <a:t>คอลัมน์ที่ต้องการใช้งานจะมีจำนวนข้อมูลมากกว่า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4EA-60E0-751D-9206-07297839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การใส่ตัวแปรเพื่อรับค่า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F03F-D564-BC06-1AA8-117D7819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(839771, 3)</a:t>
            </a:r>
          </a:p>
          <a:p>
            <a:r>
              <a:rPr lang="th-TH" dirty="0"/>
              <a:t>ซึ่งไม่ใช่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ผลลัพธ์ที่ได้จากการใช้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dropna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เพื่อลบข้อมูลแถวที่มีค่าเป็น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None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เนื่องจากไม่ได้มีตัวแปรเข้ารับค่า เช่น </a:t>
            </a:r>
          </a:p>
          <a:p>
            <a:r>
              <a:rPr lang="en-US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this_data.dropna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This_data_dn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(674906, 3)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system-ui</vt:lpstr>
      <vt:lpstr>Aptos</vt:lpstr>
      <vt:lpstr>Aptos Display</vt:lpstr>
      <vt:lpstr>Arial</vt:lpstr>
      <vt:lpstr>Courier New</vt:lpstr>
      <vt:lpstr>Office Theme</vt:lpstr>
      <vt:lpstr>Class period 7</vt:lpstr>
      <vt:lpstr>เฉลย Homework class period 6</vt:lpstr>
      <vt:lpstr>เฉลย Homework class period 6</vt:lpstr>
      <vt:lpstr>เฉลย Homework class period 6</vt:lpstr>
      <vt:lpstr>เฉลย Homework class period 6</vt:lpstr>
      <vt:lpstr>การจัดการ Missing Value</vt:lpstr>
      <vt:lpstr>ลบ record (dropna)</vt:lpstr>
      <vt:lpstr>การใช้งาน .dropna() </vt:lpstr>
      <vt:lpstr>การใส่ตัวแปรเพื่อรับค่า</vt:lpstr>
      <vt:lpstr>Parameter: inplace ของ .dropna() </vt:lpstr>
      <vt:lpstr>Parameter: subset ของ .dropna() </vt:lpstr>
      <vt:lpstr>แทน missing ด้วยค่าที่เหมาะสม (fillna)</vt:lpstr>
      <vt:lpstr>แทน missing ด้วยค่าที่เหมาะสม (fillna)</vt:lpstr>
      <vt:lpstr>การใช้ logical expression จากข้อมูลตารางอื่น</vt:lpstr>
      <vt:lpstr>การวนลูป record ในตาราง (.iterrows)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7</dc:title>
  <dc:creator>Tan PH</dc:creator>
  <cp:lastModifiedBy>Tan PH</cp:lastModifiedBy>
  <cp:revision>1</cp:revision>
  <dcterms:created xsi:type="dcterms:W3CDTF">2024-03-08T11:35:55Z</dcterms:created>
  <dcterms:modified xsi:type="dcterms:W3CDTF">2024-03-08T11:36:11Z</dcterms:modified>
</cp:coreProperties>
</file>