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0" r:id="rId3"/>
    <p:sldId id="321" r:id="rId4"/>
    <p:sldId id="323" r:id="rId5"/>
    <p:sldId id="322" r:id="rId6"/>
    <p:sldId id="324" r:id="rId7"/>
    <p:sldId id="325" r:id="rId8"/>
    <p:sldId id="326" r:id="rId9"/>
    <p:sldId id="327" r:id="rId10"/>
    <p:sldId id="328" r:id="rId11"/>
    <p:sldId id="329" r:id="rId12"/>
    <p:sldId id="334" r:id="rId13"/>
    <p:sldId id="330" r:id="rId14"/>
    <p:sldId id="331" r:id="rId15"/>
    <p:sldId id="332" r:id="rId16"/>
    <p:sldId id="333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5" r:id="rId27"/>
    <p:sldId id="34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B66D-0EBD-336D-3CD0-4B6F84B20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8D4EC-F4D3-C007-F218-E7747F0C0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92661-B0C9-7986-8DBA-C0F0AAE3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2BC-DB45-4659-B085-7345E515692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755C9-33E8-0320-AB83-C9276924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3847-DEB8-C7D5-7A33-AC42DBCA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4DB-B1A4-4303-960E-EBAAC337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6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960E-12A7-FB3F-8864-0A3E5FF8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01ADC-9F71-AB81-C2E9-BE155E7CF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3A5FD-DF40-7375-741C-8EF93903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2BC-DB45-4659-B085-7345E515692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6D49E-E8B7-D43A-4505-B968B58F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89B6F-C5CD-0EE1-331C-CE57AA48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4DB-B1A4-4303-960E-EBAAC337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E8387-198B-8B3E-7C49-CA2AEDD44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E8323-9D41-1294-7272-08C5093D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6103-D16F-659C-0ACC-6B6E78D6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2BC-DB45-4659-B085-7345E515692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39C9-5DB6-E81C-E7B6-377B58FD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57768-C9DE-2047-6AB3-B3904641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4DB-B1A4-4303-960E-EBAAC337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7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FCB3-393C-1B3C-2563-963692AF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AB389-50D8-C8F6-279E-2E91AAB82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5E9A-93E5-C032-CE8F-CDD1440E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2BC-DB45-4659-B085-7345E515692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8F832-D84C-FD16-9B87-AFD270F6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84F5F-518B-AE29-8AED-4F4EFD4F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4DB-B1A4-4303-960E-EBAAC337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7703-12EE-553F-5A5F-EEEC5326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38703-12BF-0F6E-850E-CF562069E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DDF6-17CE-0CA1-0A08-D11497A0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2BC-DB45-4659-B085-7345E515692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42E41-B44E-171A-8863-4590EA01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4998B-F9E5-E48D-4156-E8B1115A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4DB-B1A4-4303-960E-EBAAC337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0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A880-7161-148C-957A-7D0B2AB4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1BADE-C835-A1E9-9C55-213187E5F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BA721-812C-BD7F-F1F6-0CAB58F07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3853C-D642-9225-AD72-C4120B9C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2BC-DB45-4659-B085-7345E515692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CF2E6-989B-3C02-031F-4C623D1F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CBF4F-1BBB-FA93-5D7B-3A66283B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4DB-B1A4-4303-960E-EBAAC337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7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8EC0-2C78-9E03-FB4B-13808F7E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CE5C0-85F1-E9BA-40B6-8539290F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F4D7B-0D33-E1DD-A946-DB602F1D4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F3F69-79DE-07AD-6DC6-DE1E99721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59FEF-92AB-4D51-A4B8-D814E8BA5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45B71-53FE-C121-96D2-995156E1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2BC-DB45-4659-B085-7345E515692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FBB58-C798-A7FD-557C-B0054436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3DE55-C305-ED97-12AF-F974DCD8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4DB-B1A4-4303-960E-EBAAC337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169C-1F96-7EE3-E49B-FCBCA5C4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4D97A-DB2E-4D97-3E78-05AA6E3E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2BC-DB45-4659-B085-7345E515692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7D1E3-3F07-51B0-08CA-9F9265A6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AD8BB-F263-39F3-0938-3646091F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4DB-B1A4-4303-960E-EBAAC337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1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01CDE-633B-BE94-2B38-DF76FF79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2BC-DB45-4659-B085-7345E515692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B74C1-9DEB-4662-DFA6-08572577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2B1E4-9544-47F5-A73F-C929DAE0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4DB-B1A4-4303-960E-EBAAC337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5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D20E-D0C5-25C0-1FBF-EC17648F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703A-4AC6-8A7B-B191-0F671117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C7F01-509F-020D-F54E-3EF3F2967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A95E1-9C87-5CE8-1E43-9B892ABD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2BC-DB45-4659-B085-7345E515692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3F80A-1BA8-E4FC-7F86-BFC198EA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E291D-35DB-71A7-0834-452F5A63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4DB-B1A4-4303-960E-EBAAC337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238-F28E-E564-14F9-1D5D1C40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DC55A-F374-B6A8-AF59-3B2268955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D023A-D636-9839-A622-390B5B1A4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B3985-E5B0-7304-E3D7-21828E68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2BC-DB45-4659-B085-7345E515692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01EAB-4AC2-1A3A-3776-01D85F25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F82CA-6D9E-B150-F2F1-9C2E9F29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C4DB-B1A4-4303-960E-EBAAC337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9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E6C13-006A-51DA-2B2A-07435348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635B2-1DB3-F9F4-A606-C82646A78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6A839-B652-7A3A-28A8-E6D35E00C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7702BC-DB45-4659-B085-7345E515692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3843F-AE5A-4075-5F19-3E7B91441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6ECD7-1CA2-9FDF-D5C0-7EBD20D61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BFC4DB-B1A4-4303-960E-EBAAC337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6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47C5C-BE52-FA0D-CC15-59686BF9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AF2C-01DF-5B15-59AE-2B7A8890D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92E2F-19D3-2CF4-BD82-496F255C3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More_advanced_data_structure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25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D740-0320-2DE3-7022-F2B6D137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วิธีเรียกใช้งาน </a:t>
            </a:r>
            <a:r>
              <a:rPr lang="en-US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A74A-1D1F-7085-E706-3B35C1E4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สามารถใช้ </a:t>
            </a:r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th-TH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ตามด้วยชื่อ </a:t>
            </a:r>
            <a:r>
              <a:rPr lang="en-US" b="0" dirty="0">
                <a:effectLst/>
                <a:latin typeface="Courier New" panose="02070309020205020404" pitchFamily="49" charset="0"/>
              </a:rPr>
              <a:t>package</a:t>
            </a:r>
            <a:r>
              <a:rPr lang="th-TH" i="1" dirty="0">
                <a:solidFill>
                  <a:srgbClr val="408080"/>
                </a:solidFill>
                <a:latin typeface="Courier New" panose="02070309020205020404" pitchFamily="49" charset="0"/>
              </a:rPr>
              <a:t> </a:t>
            </a:r>
            <a:r>
              <a:rPr lang="th-TH" dirty="0">
                <a:latin typeface="Courier New" panose="02070309020205020404" pitchFamily="49" charset="0"/>
              </a:rPr>
              <a:t>ของ </a:t>
            </a:r>
            <a:r>
              <a:rPr lang="en-US" dirty="0">
                <a:latin typeface="Courier New" panose="02070309020205020404" pitchFamily="49" charset="0"/>
              </a:rPr>
              <a:t>python</a:t>
            </a:r>
            <a:r>
              <a:rPr lang="en-US" dirty="0"/>
              <a:t> </a:t>
            </a:r>
            <a:r>
              <a:rPr lang="th-TH" b="0" dirty="0">
                <a:effectLst/>
              </a:rPr>
              <a:t>ที่ต้องการใช้งาน เช่น</a:t>
            </a:r>
          </a:p>
          <a:p>
            <a:r>
              <a:rPr lang="th-TH" dirty="0">
                <a:latin typeface="Courier New" panose="02070309020205020404" pitchFamily="49" charset="0"/>
              </a:rPr>
              <a:t>เรียกใช้งาน</a:t>
            </a:r>
            <a:r>
              <a:rPr lang="th-TH" b="0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numpy</a:t>
            </a:r>
            <a:endParaRPr lang="th-TH" dirty="0"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/>
              <a:t>สามารถใช้ </a:t>
            </a:r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th-TH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ต่อท้ายชื่อ </a:t>
            </a:r>
            <a:r>
              <a:rPr lang="en-US" b="0" dirty="0">
                <a:effectLst/>
                <a:latin typeface="Courier New" panose="02070309020205020404" pitchFamily="49" charset="0"/>
              </a:rPr>
              <a:t>package</a:t>
            </a:r>
            <a:r>
              <a:rPr lang="th-TH" i="1" dirty="0">
                <a:solidFill>
                  <a:srgbClr val="408080"/>
                </a:solidFill>
                <a:latin typeface="Courier New" panose="02070309020205020404" pitchFamily="49" charset="0"/>
              </a:rPr>
              <a:t> </a:t>
            </a:r>
            <a:r>
              <a:rPr lang="th-TH" dirty="0">
                <a:latin typeface="Courier New" panose="02070309020205020404" pitchFamily="49" charset="0"/>
              </a:rPr>
              <a:t>เพื่อตั้งชื่อใหม่ให้ง่ายต่อการใช้งาน เช่น</a:t>
            </a:r>
          </a:p>
          <a:p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np</a:t>
            </a:r>
            <a:endParaRPr lang="th-TH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6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F024-B3D5-F7B6-7A3B-3A25132A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8ECA-70F8-12C0-3EC9-7316D1FB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b="0" i="0" dirty="0">
                <a:solidFill>
                  <a:srgbClr val="545454"/>
                </a:solidFill>
                <a:effectLst/>
              </a:rPr>
              <a:t>เปลี่ยน </a:t>
            </a:r>
            <a:r>
              <a:rPr lang="en-US" b="0" i="0" dirty="0">
                <a:solidFill>
                  <a:srgbClr val="545454"/>
                </a:solidFill>
                <a:effectLst/>
              </a:rPr>
              <a:t>list </a:t>
            </a:r>
            <a:r>
              <a:rPr lang="th-TH" b="0" i="0" dirty="0">
                <a:solidFill>
                  <a:srgbClr val="545454"/>
                </a:solidFill>
                <a:effectLst/>
              </a:rPr>
              <a:t>ให้เป็น </a:t>
            </a:r>
            <a:r>
              <a:rPr lang="en-US" b="0" i="0" dirty="0">
                <a:solidFill>
                  <a:srgbClr val="545454"/>
                </a:solidFill>
                <a:effectLst/>
              </a:rPr>
              <a:t>array 2 </a:t>
            </a:r>
            <a:r>
              <a:rPr lang="th-TH" b="0" i="0" dirty="0">
                <a:solidFill>
                  <a:srgbClr val="545454"/>
                </a:solidFill>
                <a:effectLst/>
              </a:rPr>
              <a:t>มิติ </a:t>
            </a:r>
            <a:r>
              <a:rPr lang="th-TH" dirty="0">
                <a:solidFill>
                  <a:srgbClr val="545454"/>
                </a:solidFill>
              </a:rPr>
              <a:t>ด้วยคำสั่ง 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numpy.array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th-TH" b="0" i="0" dirty="0">
              <a:solidFill>
                <a:srgbClr val="545454"/>
              </a:solidFill>
              <a:effectLst/>
            </a:endParaRP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numpy.array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5.2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3.0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4.5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9.1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(ex_2d_array)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/>
              <a:t>ผลลัพธ์จะได้ การสร้าง</a:t>
            </a:r>
            <a:r>
              <a:rPr lang="en-US" dirty="0"/>
              <a:t> matrix </a:t>
            </a:r>
            <a:endParaRPr lang="th-TH" dirty="0"/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th-TH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3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AB91-229C-30DB-B007-57AE790B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dirty="0">
                <a:effectLst/>
                <a:latin typeface="+mn-lt"/>
              </a:rPr>
              <a:t>การตรวจสอบขนาดของ </a:t>
            </a:r>
            <a:r>
              <a:rPr lang="en-US" b="0" dirty="0">
                <a:effectLst/>
                <a:cs typeface="Cordia New" panose="020B0304020202020204" pitchFamily="34" charset="-34"/>
              </a:rPr>
              <a:t>matrix</a:t>
            </a:r>
            <a:endParaRPr lang="en-US" dirty="0">
              <a:cs typeface="Cordia New" panose="020B0304020202020204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400E-8284-742B-31CD-D820EC9E3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ใช้คำสั่ง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.shape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ตามท้ายชื่อตัวแปรที่ใช้เก็บ</a:t>
            </a:r>
            <a:r>
              <a:rPr lang="en-US" b="0" dirty="0">
                <a:effectLst/>
                <a:cs typeface="Cordia New" panose="020B0304020202020204" pitchFamily="34" charset="-34"/>
              </a:rPr>
              <a:t> matrix</a:t>
            </a:r>
            <a:r>
              <a:rPr lang="th-TH" b="0" dirty="0">
                <a:effectLst/>
                <a:cs typeface="Cordia New" panose="020B0304020202020204" pitchFamily="34" charset="-34"/>
              </a:rPr>
              <a:t> ในการ</a:t>
            </a:r>
            <a:r>
              <a:rPr lang="th-TH" b="0" dirty="0">
                <a:effectLst/>
                <a:latin typeface="+mn-lt"/>
              </a:rPr>
              <a:t>ตรวจสอบขนาด </a:t>
            </a:r>
            <a:r>
              <a:rPr lang="th-TH" b="0" dirty="0">
                <a:effectLst/>
                <a:cs typeface="Cordia New" panose="020B0304020202020204" pitchFamily="34" charset="-34"/>
              </a:rPr>
              <a:t>เช่น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numpy.array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5.2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3.0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4.5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9.1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]])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ex_2d_array.shape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ผลลัพธ์จะได้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(2, 3)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หมายความว่า เป็น </a:t>
            </a:r>
            <a:r>
              <a:rPr lang="en-US" b="0" dirty="0">
                <a:effectLst/>
                <a:cs typeface="Cordia New" panose="020B0304020202020204" pitchFamily="34" charset="-34"/>
              </a:rPr>
              <a:t>matrix</a:t>
            </a:r>
            <a:r>
              <a:rPr lang="th-TH" b="0" dirty="0">
                <a:effectLst/>
                <a:cs typeface="Cordia New" panose="020B0304020202020204" pitchFamily="34" charset="-34"/>
              </a:rPr>
              <a:t> </a:t>
            </a:r>
            <a:r>
              <a:rPr lang="en-US" b="0" dirty="0">
                <a:effectLst/>
                <a:cs typeface="Cordia New" panose="020B0304020202020204" pitchFamily="34" charset="-34"/>
              </a:rPr>
              <a:t>2 </a:t>
            </a:r>
            <a:r>
              <a:rPr lang="th-TH" b="0" dirty="0">
                <a:effectLst/>
                <a:cs typeface="Cordia New" panose="020B0304020202020204" pitchFamily="34" charset="-34"/>
              </a:rPr>
              <a:t>แถว </a:t>
            </a:r>
            <a:r>
              <a:rPr lang="en-US" b="0" dirty="0">
                <a:effectLst/>
                <a:cs typeface="Cordia New" panose="020B0304020202020204" pitchFamily="34" charset="-34"/>
              </a:rPr>
              <a:t>3</a:t>
            </a:r>
            <a:r>
              <a:rPr lang="th-TH" b="0" dirty="0">
                <a:effectLst/>
                <a:cs typeface="Cordia New" panose="020B0304020202020204" pitchFamily="34" charset="-34"/>
              </a:rPr>
              <a:t> หลัก</a:t>
            </a:r>
            <a:endParaRPr lang="en-US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917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EC7E-59FE-4DD3-374D-3BCE14FB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การชี้ค่าใน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5CDE-0C87-CD3F-E7B3-C33619967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                               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dirty="0">
              <a:latin typeface="Courier New" panose="02070309020205020404" pitchFamily="49" charset="0"/>
            </a:endParaRPr>
          </a:p>
          <a:p>
            <a:r>
              <a:rPr lang="th-TH" dirty="0"/>
              <a:t>ถ้าต้องการชี้ไปที่ค่า</a:t>
            </a:r>
            <a:r>
              <a:rPr lang="th-TH" dirty="0"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0.3 </a:t>
            </a:r>
            <a:r>
              <a:rPr lang="th-TH" dirty="0"/>
              <a:t>ใน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</a:t>
            </a:r>
          </a:p>
          <a:p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โดยถ้าดูจากรูปหรือ </a:t>
            </a:r>
            <a:r>
              <a:rPr lang="en-US" dirty="0"/>
              <a:t>matrix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ค่า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th-T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th-TH" dirty="0"/>
              <a:t>จะอยู่ในแถวที่ </a:t>
            </a:r>
            <a:r>
              <a:rPr lang="en-US" dirty="0"/>
              <a:t>1</a:t>
            </a:r>
            <a:r>
              <a:rPr lang="th-TH" dirty="0"/>
              <a:t> หลักที่ </a:t>
            </a:r>
            <a:r>
              <a:rPr lang="en-US" dirty="0"/>
              <a:t>2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เริ่มนับจาก </a:t>
            </a:r>
            <a:r>
              <a:rPr lang="en-US" dirty="0"/>
              <a:t>0)</a:t>
            </a:r>
            <a:r>
              <a:rPr lang="th-TH" dirty="0"/>
              <a:t> ดังนั้น</a:t>
            </a:r>
            <a:endParaRPr lang="en-US" sz="2800" b="0" i="0" dirty="0">
              <a:solidFill>
                <a:srgbClr val="545454"/>
              </a:solidFill>
              <a:effectLst/>
            </a:endParaRP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/>
              <a:t>ผลลัพธ์จะได้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6B4FB-5BA6-E689-3044-DBC0A96C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265" y="1369677"/>
            <a:ext cx="3158067" cy="411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9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EE8F-6471-CCEE-7FE8-011A3CFB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การชี้ค่าใน</a:t>
            </a:r>
            <a:r>
              <a:rPr lang="en-US" dirty="0"/>
              <a:t> list </a:t>
            </a:r>
            <a:r>
              <a:rPr lang="th-TH" dirty="0"/>
              <a:t>ก่อนที่จะเปลี่ยนเป็น </a:t>
            </a:r>
            <a:r>
              <a:rPr lang="en-US" dirty="0" err="1"/>
              <a:t>numpy</a:t>
            </a:r>
            <a:r>
              <a:rPr lang="en-US" dirty="0"/>
              <a:t> array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25B0-D8DE-FF19-95E4-DEBAD1A3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[[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5.2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3.0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4.5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9.1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/>
              <a:t>ถ้าต้องการชี้ไปที่ค่า</a:t>
            </a:r>
            <a:r>
              <a:rPr lang="th-TH" dirty="0"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0.3 </a:t>
            </a:r>
            <a:r>
              <a:rPr lang="th-TH" dirty="0"/>
              <a:t>ใน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ผลลัพธ์จะได้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  <a:cs typeface="Cordia New" panose="020B0304020202020204" pitchFamily="34" charset="-34"/>
              </a:rPr>
              <a:t>2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  <a:cs typeface="Cordia New" panose="020B0304020202020204" pitchFamily="34" charset="-34"/>
              </a:rPr>
              <a:t>หมายความว่า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มีสมาชิก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2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ตัว คือ 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[5.2,3.0,4.5]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และ </a:t>
            </a:r>
            <a:r>
              <a:rPr lang="en-US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[9.1,0.1,0.3]</a:t>
            </a:r>
            <a:endParaRPr lang="th-TH" b="0" i="0" dirty="0">
              <a:solidFill>
                <a:srgbClr val="00B050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00B050"/>
              </a:solidFill>
              <a:latin typeface="Courier New" panose="02070309020205020404" pitchFamily="49" charset="0"/>
              <a:cs typeface="Cordia New" panose="020B0304020202020204" pitchFamily="34" charset="-34"/>
            </a:endParaRPr>
          </a:p>
          <a:p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ผลลัพธ์จะได้ </a:t>
            </a:r>
            <a:r>
              <a:rPr lang="en-US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[9.1, 0.1, 0.3]</a:t>
            </a:r>
            <a:r>
              <a:rPr lang="th-TH" b="0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rdia New" panose="020B0304020202020204" pitchFamily="34" charset="-34"/>
              </a:rPr>
              <a:t> </a:t>
            </a:r>
            <a:r>
              <a:rPr lang="th-TH" b="0" i="0" dirty="0">
                <a:effectLst/>
                <a:latin typeface="Courier New" panose="02070309020205020404" pitchFamily="49" charset="0"/>
                <a:cs typeface="Cordia New" panose="020B0304020202020204" pitchFamily="34" charset="-34"/>
              </a:rPr>
              <a:t>ดังนั้น</a:t>
            </a:r>
          </a:p>
          <a:p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ผลลัพธ์จะได้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th-TH" dirty="0">
                <a:latin typeface="Courier New" panose="02070309020205020404" pitchFamily="49" charset="0"/>
                <a:cs typeface="Courier New" panose="02070309020205020404" pitchFamily="49" charset="0"/>
              </a:rPr>
              <a:t> คือชี้ไปที่สมาชิกตัวที่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th-TH" dirty="0">
                <a:latin typeface="Courier New" panose="02070309020205020404" pitchFamily="49" charset="0"/>
                <a:cs typeface="Courier New" panose="02070309020205020404" pitchFamily="49" charset="0"/>
              </a:rPr>
              <a:t> ของ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และชี้ไปที่สมาชิกตัวที่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2 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ของ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ก็จะได้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คือ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endParaRPr lang="en-US" dirty="0">
              <a:solidFill>
                <a:srgbClr val="00B05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846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D148-D879-078A-2071-664B8864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1491-98E7-FF54-EE55-5931808D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array</a:t>
            </a:r>
            <a:r>
              <a:rPr lang="th-TH" dirty="0"/>
              <a:t> หรือ </a:t>
            </a:r>
            <a:r>
              <a:rPr lang="en-US" dirty="0"/>
              <a:t>matrix </a:t>
            </a:r>
            <a:r>
              <a:rPr lang="th-TH" dirty="0"/>
              <a:t>สามารถนำมา บวก ลบ คูณ หาร กันได้</a:t>
            </a:r>
          </a:p>
          <a:p>
            <a:r>
              <a:rPr lang="th-TH" dirty="0"/>
              <a:t>สร้าง </a:t>
            </a:r>
            <a:r>
              <a:rPr lang="en-US" dirty="0"/>
              <a:t>matrix</a:t>
            </a:r>
            <a:r>
              <a:rPr lang="th-TH" dirty="0"/>
              <a:t> ใหม่อีกอันเก็บไว้ในตัวแปร </a:t>
            </a:r>
            <a:r>
              <a:rPr lang="en-US" dirty="0"/>
              <a:t>ex2_2d_array </a:t>
            </a:r>
            <a:endParaRPr lang="th-TH" dirty="0"/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ex2_2d_array =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numpy.array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]])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(ex_2d_array)(</a:t>
            </a:r>
            <a:r>
              <a:rPr lang="en-US" dirty="0"/>
              <a:t>matrix</a:t>
            </a:r>
            <a:r>
              <a:rPr lang="th-TH" dirty="0"/>
              <a:t> เก่า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(ex2_2d_array)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[[1 0 0]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[0 0 1]]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3798-9316-DE13-AC27-CF680032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ตัวอย่างใช้งานการบวก </a:t>
            </a:r>
            <a:r>
              <a:rPr lang="en-US" dirty="0"/>
              <a:t>matrix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A958-E50E-234F-D4E2-289E2083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การ</a:t>
            </a:r>
            <a:r>
              <a:rPr lang="th-TH" dirty="0"/>
              <a:t>บวก </a:t>
            </a:r>
            <a:r>
              <a:rPr lang="en-US" dirty="0"/>
              <a:t>matrix</a:t>
            </a:r>
            <a:r>
              <a:rPr lang="th-TH" dirty="0"/>
              <a:t> คือการเอาค่าตำแหน่งเดียวกันมาบวกกัน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 + ex2_2d_array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มุมมองค่าภายใน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[[1 0 0]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[0 0 1]]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ผลลัพธ์จะได้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array([[6.2, 3. , 4.5],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[9.1, 0.1, 1.3]])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6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F4AC-FB5C-5B75-6653-E9723898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การบวกค่าใน</a:t>
            </a:r>
            <a:r>
              <a:rPr lang="en-US" dirty="0"/>
              <a:t> list </a:t>
            </a:r>
            <a:r>
              <a:rPr lang="th-TH" dirty="0"/>
              <a:t>ก่อนที่จะเปลี่ยนเป็น </a:t>
            </a:r>
            <a:r>
              <a:rPr lang="en-US" dirty="0"/>
              <a:t>matrix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3920-C005-C4D8-D264-03B343E44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[[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5.2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3.0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4.5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9.1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list_x2 = [[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list_x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+ list_x2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ผลลัพธ์จะได้</a:t>
            </a:r>
          </a:p>
          <a:p>
            <a:r>
              <a:rPr lang="en-US" sz="23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[[5.2, 3.0, 4.5], [9.1, 0.1, 0.3], [1, 0, 0], [0, 0, 1]]</a:t>
            </a:r>
          </a:p>
          <a:p>
            <a:endParaRPr lang="en-US" sz="23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จะเห็นว่า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list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ไม่สามารถบวกเลขตำแหน่งเดียวกันแบบบวก </a:t>
            </a:r>
            <a:r>
              <a:rPr lang="en-US" dirty="0"/>
              <a:t>matrix</a:t>
            </a:r>
            <a:r>
              <a:rPr lang="th-TH" dirty="0"/>
              <a:t> ใน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array</a:t>
            </a:r>
            <a:endParaRPr lang="th-TH" dirty="0"/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งานปกติทั่วไปสามารถใช้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List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 ได้ แต่งานที่เกี่ยวกับตัวเลขจะใช้ </a:t>
            </a:r>
            <a:r>
              <a:rPr lang="en-US" dirty="0" err="1"/>
              <a:t>numpy</a:t>
            </a:r>
            <a:r>
              <a:rPr lang="en-US" dirty="0"/>
              <a:t> array</a:t>
            </a:r>
            <a:r>
              <a:rPr lang="th-TH" dirty="0"/>
              <a:t> </a:t>
            </a:r>
            <a:endParaRPr lang="th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76570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3D6E-FA92-229A-5046-73D706BC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ตัวอย่างใช้งานการลบ </a:t>
            </a:r>
            <a:r>
              <a:rPr lang="en-US" dirty="0"/>
              <a:t>matrix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F1F0-EB38-EBC4-CBAB-2A8D3EA1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 - ex2_2d_array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มุมมองค่าภายใน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[[1 0 0]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[9.1 0.1 0.3]]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[0 0 1]]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ผลลัพธ์จะได้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array([[ 4.2,  3. ,  4.5],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[ 9.1,  0.1, -0.7]])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1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4AFB-3F13-2445-3A0B-D2D28F73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ตัวอย่างใช้งานการคูณ </a:t>
            </a:r>
            <a:r>
              <a:rPr lang="en-US" dirty="0"/>
              <a:t>matrix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9FC2-33EB-C350-D74C-9B2E369B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b="0" i="0" dirty="0">
                <a:effectLst/>
              </a:rPr>
              <a:t>การคูณ</a:t>
            </a:r>
            <a:r>
              <a:rPr lang="en-US" dirty="0"/>
              <a:t> matrix </a:t>
            </a:r>
            <a:r>
              <a:rPr lang="th-TH" dirty="0"/>
              <a:t>ใน </a:t>
            </a:r>
            <a:r>
              <a:rPr lang="en-US" dirty="0" err="1"/>
              <a:t>numpy</a:t>
            </a:r>
            <a:r>
              <a:rPr lang="en-US" dirty="0"/>
              <a:t> array</a:t>
            </a:r>
            <a:r>
              <a:rPr lang="th-TH" dirty="0"/>
              <a:t> จะคูณใน</a:t>
            </a:r>
            <a:r>
              <a:rPr lang="th-TH" b="0" i="0" dirty="0">
                <a:effectLst/>
              </a:rPr>
              <a:t>แบบ </a:t>
            </a:r>
            <a:r>
              <a:rPr lang="en-US" b="0" i="0" dirty="0">
                <a:effectLst/>
              </a:rPr>
              <a:t>array </a:t>
            </a:r>
            <a:r>
              <a:rPr lang="th-TH" b="0" i="0" dirty="0">
                <a:effectLst/>
              </a:rPr>
              <a:t>เอาตำแหน่งเดียวกันมาคูณกัน</a:t>
            </a:r>
            <a:endParaRPr lang="en-US" b="0" i="0" dirty="0">
              <a:effectLst/>
            </a:endParaRP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ex_2d_array * ex2_2d_array</a:t>
            </a:r>
            <a:endParaRPr lang="th-TH" b="0" i="0" dirty="0"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Courier New" panose="02070309020205020404" pitchFamily="49" charset="0"/>
              </a:rPr>
              <a:t>มุมมองค่าภายใน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[[5.2 3.  4.5]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*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[[1 0 0]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[9.1 0.1 0.3]]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       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[0 0 1]]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th-TH" dirty="0">
                <a:latin typeface="Courier New" panose="02070309020205020404" pitchFamily="49" charset="0"/>
              </a:rPr>
              <a:t>ผลลัพธ์จะได้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 array([[5.2, 0. , 0. ],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       [0. , 0. , 0.3]])</a:t>
            </a: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0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CA75-AFF6-94A0-93F7-89767377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ทบทวน </a:t>
            </a:r>
            <a:r>
              <a:rPr lang="en-US" dirty="0"/>
              <a:t>List (</a:t>
            </a:r>
            <a:r>
              <a:rPr lang="th-TH" dirty="0"/>
              <a:t>เรียนไปแล้ว</a:t>
            </a:r>
            <a:r>
              <a:rPr lang="en-US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0F94B1-74CE-09A3-6373-89630CF9D5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0" y="1537372"/>
            <a:ext cx="11129319" cy="256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7AEEC4-216E-401F-C207-10E7F7AE4279}"/>
              </a:ext>
            </a:extLst>
          </p:cNvPr>
          <p:cNvSpPr txBox="1">
            <a:spLocks/>
          </p:cNvSpPr>
          <p:nvPr/>
        </p:nvSpPr>
        <p:spPr>
          <a:xfrm>
            <a:off x="838200" y="4454883"/>
            <a:ext cx="10515600" cy="1731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 </a:t>
            </a:r>
            <a:r>
              <a:rPr lang="th-TH" dirty="0"/>
              <a:t>ดีกว่า </a:t>
            </a:r>
            <a:r>
              <a:rPr lang="en-US" dirty="0"/>
              <a:t>Array </a:t>
            </a:r>
            <a:r>
              <a:rPr lang="th-TH" dirty="0"/>
              <a:t>ยังไง</a:t>
            </a:r>
          </a:p>
          <a:p>
            <a:r>
              <a:rPr lang="en-US" dirty="0"/>
              <a:t>1. </a:t>
            </a:r>
            <a:r>
              <a:rPr lang="th-TH" dirty="0"/>
              <a:t>เก็บข้อมูลได้หลายประเภท </a:t>
            </a:r>
            <a:r>
              <a:rPr lang="en-US" dirty="0"/>
              <a:t>int str float</a:t>
            </a:r>
          </a:p>
          <a:p>
            <a:r>
              <a:rPr lang="en-US" dirty="0"/>
              <a:t>2. </a:t>
            </a:r>
            <a:r>
              <a:rPr lang="th-TH" dirty="0"/>
              <a:t>มี </a:t>
            </a:r>
            <a:r>
              <a:rPr lang="en-US" dirty="0"/>
              <a:t>list slicing</a:t>
            </a:r>
          </a:p>
        </p:txBody>
      </p:sp>
    </p:spTree>
    <p:extLst>
      <p:ext uri="{BB962C8B-B14F-4D97-AF65-F5344CB8AC3E}">
        <p14:creationId xmlns:p14="http://schemas.microsoft.com/office/powerpoint/2010/main" val="279829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892A-AFE6-7EAC-99C1-E8FCB02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matix</a:t>
            </a:r>
            <a:r>
              <a:rPr lang="en-US" dirty="0"/>
              <a:t> multiplication (dot product)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B489AA0-137C-B5BE-87B2-6E691FA2FF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448" y="1690688"/>
            <a:ext cx="6883104" cy="199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C2293D-AFD0-ED63-37C2-2C5A90774BD0}"/>
              </a:ext>
            </a:extLst>
          </p:cNvPr>
          <p:cNvSpPr txBox="1">
            <a:spLocks/>
          </p:cNvSpPr>
          <p:nvPr/>
        </p:nvSpPr>
        <p:spPr>
          <a:xfrm>
            <a:off x="838200" y="4365624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การคูณ</a:t>
            </a:r>
            <a:r>
              <a:rPr lang="en-US" dirty="0"/>
              <a:t> matrix </a:t>
            </a:r>
            <a:r>
              <a:rPr lang="th-TH" dirty="0"/>
              <a:t>ใน </a:t>
            </a:r>
            <a:r>
              <a:rPr lang="en-US" dirty="0" err="1"/>
              <a:t>numpy</a:t>
            </a:r>
            <a:r>
              <a:rPr lang="en-US" dirty="0"/>
              <a:t> array</a:t>
            </a:r>
            <a:r>
              <a:rPr lang="th-TH" dirty="0"/>
              <a:t> ที่ถูกต้อง จะใช้คำสั่ง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numpy.dot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ตามด้วยตัวแปรที่เก็บค่า </a:t>
            </a:r>
            <a:r>
              <a:rPr lang="en-US" dirty="0"/>
              <a:t>matrix</a:t>
            </a:r>
            <a:r>
              <a:rPr lang="th-TH" dirty="0"/>
              <a:t> ที่ต้องการคูณ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(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ตัวแปร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1,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ตัวแปร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2)</a:t>
            </a:r>
            <a:endParaRPr lang="en-US" dirty="0"/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59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FA05-0DA1-5B7A-19CC-3652D220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ตัวอย่างการคูณ </a:t>
            </a:r>
            <a:r>
              <a:rPr lang="en-US" dirty="0"/>
              <a:t>matrix</a:t>
            </a:r>
            <a:r>
              <a:rPr lang="th-TH" dirty="0"/>
              <a:t> </a:t>
            </a:r>
            <a:r>
              <a:rPr lang="en-US" dirty="0"/>
              <a:t>(dot product)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F489-E82A-8252-9185-3F855825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numpy.dot(ex_2d_array,ex2_2d_array)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มุมมองค่าภายใน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[[5.2 3.  4.5]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*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[[1 0 0]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[9.1 0.1 0.3]]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        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[0 0 1]]</a:t>
            </a: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Courier New" panose="02070309020205020404" pitchFamily="49" charset="0"/>
              </a:rPr>
              <a:t>ผลลัพธ์จะได้</a:t>
            </a:r>
          </a:p>
          <a:p>
            <a:r>
              <a:rPr lang="en-US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ValueError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: shapes (2,3) and (2,3) not aligned: 3 (dim 1) != 2 (dim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93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B504-B672-91DE-DD04-D3D9B799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ตัวอย่างการคูณ </a:t>
            </a:r>
            <a:r>
              <a:rPr lang="en-US" dirty="0"/>
              <a:t>matrix</a:t>
            </a:r>
            <a:r>
              <a:rPr lang="th-TH" dirty="0"/>
              <a:t> </a:t>
            </a:r>
            <a:r>
              <a:rPr lang="en-US" dirty="0"/>
              <a:t>(dot product)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7155-5FCA-F48C-902D-D2C6FAB51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443"/>
            <a:ext cx="10515600" cy="5032375"/>
          </a:xfrm>
        </p:spPr>
        <p:txBody>
          <a:bodyPr>
            <a:normAutofit fontScale="85000" lnSpcReduction="10000"/>
          </a:bodyPr>
          <a:lstStyle/>
          <a:p>
            <a:r>
              <a:rPr lang="th-TH" sz="3300" dirty="0"/>
              <a:t>หลักการการคูณ </a:t>
            </a:r>
            <a:r>
              <a:rPr lang="en-US" sz="3300" dirty="0"/>
              <a:t>matrix</a:t>
            </a:r>
            <a:r>
              <a:rPr lang="th-TH" sz="3300" dirty="0"/>
              <a:t> คือ หลักของตัวหน้าต้องเท่ากับแถวของตัวหลัง ดังนั้นจะต้อง </a:t>
            </a:r>
            <a:r>
              <a:rPr lang="en-US" sz="3300" dirty="0"/>
              <a:t>transpose matrix</a:t>
            </a:r>
            <a:r>
              <a:rPr lang="th-TH" sz="3300" dirty="0"/>
              <a:t> </a:t>
            </a:r>
            <a:r>
              <a:rPr lang="en-US" sz="3300" dirty="0"/>
              <a:t>(</a:t>
            </a:r>
            <a:r>
              <a:rPr lang="th-TH" sz="3300" dirty="0"/>
              <a:t>การกลับหลักเป็นแถวกลับแถวเป็นหลัก</a:t>
            </a:r>
            <a:r>
              <a:rPr lang="en-US" sz="3300" dirty="0"/>
              <a:t>)</a:t>
            </a:r>
            <a:endParaRPr lang="th-TH" sz="3300" dirty="0"/>
          </a:p>
          <a:p>
            <a:r>
              <a:rPr lang="th-TH" sz="3300" dirty="0"/>
              <a:t>สามารถ </a:t>
            </a:r>
            <a:r>
              <a:rPr lang="en-US" sz="3300" dirty="0"/>
              <a:t>transpose matrix</a:t>
            </a:r>
            <a:r>
              <a:rPr lang="th-TH" sz="3300" dirty="0"/>
              <a:t> ที่ต้องการได้โดยใช้คำสั่ง ชื่อตัวแปรที่เก็บค่า </a:t>
            </a:r>
            <a:r>
              <a:rPr lang="en-US" sz="3300" dirty="0"/>
              <a:t>matrix</a:t>
            </a:r>
            <a:r>
              <a:rPr lang="th-TH" sz="3300" dirty="0"/>
              <a:t> ตามด้วย </a:t>
            </a:r>
            <a:r>
              <a:rPr lang="en-US" sz="3300" dirty="0"/>
              <a:t>.T</a:t>
            </a:r>
            <a:r>
              <a:rPr lang="th-TH" sz="3300" dirty="0"/>
              <a:t> </a:t>
            </a:r>
            <a:endParaRPr lang="en-US" sz="3300" dirty="0"/>
          </a:p>
          <a:p>
            <a:pPr marL="0" indent="0">
              <a:buNone/>
            </a:pPr>
            <a:endParaRPr lang="en-US" dirty="0"/>
          </a:p>
          <a:p>
            <a:r>
              <a:rPr lang="en-US" sz="26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(ex_2d_array) </a:t>
            </a:r>
          </a:p>
          <a:p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[9.1 0.1 0.3]]</a:t>
            </a:r>
          </a:p>
          <a:p>
            <a:endParaRPr lang="en-US" sz="26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2600" b="0" i="0" dirty="0" err="1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(ex_2d_array.T) </a:t>
            </a:r>
          </a:p>
          <a:p>
            <a:r>
              <a:rPr lang="fr-FR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9.1]</a:t>
            </a:r>
          </a:p>
          <a:p>
            <a:r>
              <a:rPr lang="fr-FR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[3.  0.1]</a:t>
            </a:r>
          </a:p>
          <a:p>
            <a:r>
              <a:rPr lang="fr-FR" sz="26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[4.5 0.3]]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77832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1020-4BBC-A604-1905-76B6BE0E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ตัวอย่างการคูณ </a:t>
            </a:r>
            <a:r>
              <a:rPr lang="en-US" dirty="0"/>
              <a:t>matrix</a:t>
            </a:r>
            <a:r>
              <a:rPr lang="th-TH" dirty="0"/>
              <a:t> </a:t>
            </a:r>
            <a:r>
              <a:rPr lang="en-US" dirty="0"/>
              <a:t>(dot product)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6294-B296-EB48-AB41-C7058C54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02742"/>
          </a:xfrm>
        </p:spPr>
        <p:txBody>
          <a:bodyPr>
            <a:normAutofit lnSpcReduction="10000"/>
          </a:bodyPr>
          <a:lstStyle/>
          <a:p>
            <a:r>
              <a:rPr lang="th-TH" dirty="0"/>
              <a:t>ดังนั้น การคูณ</a:t>
            </a:r>
            <a:r>
              <a:rPr lang="en-US" dirty="0"/>
              <a:t> matrix </a:t>
            </a:r>
            <a:r>
              <a:rPr lang="th-TH" dirty="0"/>
              <a:t>ใน </a:t>
            </a:r>
            <a:r>
              <a:rPr lang="en-US" dirty="0" err="1"/>
              <a:t>numpy</a:t>
            </a:r>
            <a:r>
              <a:rPr lang="en-US" dirty="0"/>
              <a:t> array</a:t>
            </a:r>
            <a:r>
              <a:rPr lang="th-TH" dirty="0"/>
              <a:t> ที่ถูกต้อง 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dot_mat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numpy.dot(ex_2d_array,ex2_2d_array.T)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มุมมองค่าภายใน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[[5.2 3.  4.5]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*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   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[[1 0]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[9.1 0.1 0.3]]    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0 0]</a:t>
            </a:r>
          </a:p>
          <a:p>
            <a:pPr marL="0" indent="0">
              <a:buNone/>
            </a:pP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     	 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[0 1]]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dot_mat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Courier New" panose="02070309020205020404" pitchFamily="49" charset="0"/>
              </a:rPr>
              <a:t>ผลลัพธ์จะได้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4.5]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[9.1 0.3]]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65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D976-77B3-6A7C-4763-3D09F79A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การหา </a:t>
            </a:r>
            <a:r>
              <a:rPr lang="en-US" dirty="0"/>
              <a:t>det </a:t>
            </a:r>
            <a:r>
              <a:rPr lang="th-TH" dirty="0"/>
              <a:t>ของ </a:t>
            </a:r>
            <a:r>
              <a:rPr lang="en-US" dirty="0"/>
              <a:t>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2F62A-570E-CF0E-7679-47FF27BB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ใช้คำสั่ง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numpy.linalg.det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ตามด้วย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ตัวแปรที่ต้องการหา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numpy.linalg.det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dot_mat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มุมมองค่าภายใน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4.5]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[9.1 0.3]]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latin typeface="Courier New" panose="02070309020205020404" pitchFamily="49" charset="0"/>
              </a:rPr>
              <a:t>ผลลัพธ์จะได้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-39.389999999999986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41C3-3891-C651-004E-36BDF839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9891-2BD7-5F3C-9D01-105AD8537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(ex_2d_array)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[9.1 0.1 0.3]]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สามารถตัดได้เหมือน 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list 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</a:rPr>
              <a:t>หมายความให้เอาค่าสมาชิกแถวที่</a:t>
            </a:r>
            <a:r>
              <a:rPr lang="en-US" dirty="0">
                <a:solidFill>
                  <a:srgbClr val="545454"/>
                </a:solidFill>
              </a:rPr>
              <a:t>1 </a:t>
            </a:r>
            <a:r>
              <a:rPr lang="th-TH" b="0" i="0" dirty="0">
                <a:solidFill>
                  <a:srgbClr val="545454"/>
                </a:solidFill>
                <a:effectLst/>
              </a:rPr>
              <a:t>หลักที่</a:t>
            </a:r>
            <a:r>
              <a:rPr lang="en-US" b="0" i="0" dirty="0">
                <a:solidFill>
                  <a:srgbClr val="545454"/>
                </a:solidFill>
                <a:effectLst/>
              </a:rPr>
              <a:t>1 </a:t>
            </a:r>
            <a:r>
              <a:rPr lang="th-TH" b="0" i="0" dirty="0">
                <a:solidFill>
                  <a:srgbClr val="545454"/>
                </a:solidFill>
                <a:effectLst/>
              </a:rPr>
              <a:t>ไปจนถึงหลักสุดท้าย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ผลลัพธ์จะได้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array([0.1, 0.3])</a:t>
            </a:r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5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0356-82AF-E194-770B-3045FAA3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matrix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C97B-320F-0647-D963-F5D1F2BCC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(ex_2d_array)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[[5.2 3.  4.5]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[9.1 0.1 0.3]]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ex_2d_array[:,: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</a:rPr>
              <a:t>หมายความให้เอาค่าสมาชิกแถวแรกหลักแรก ไปจนถึงหลักที่ </a:t>
            </a:r>
            <a:r>
              <a:rPr lang="en-US" b="0" i="0" dirty="0">
                <a:solidFill>
                  <a:srgbClr val="545454"/>
                </a:solidFill>
                <a:effectLst/>
              </a:rPr>
              <a:t>1</a:t>
            </a:r>
            <a:endParaRPr lang="th-TH" b="0" i="0" dirty="0">
              <a:solidFill>
                <a:srgbClr val="545454"/>
              </a:solidFill>
              <a:effectLst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ผลลัพธ์จะได้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array([[5.2, 3. ],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[9.1, 0.1]])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65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B458-D19F-EE3D-890B-BD88B385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class period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0C362-D378-B9DC-AC21-EEDBC285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h-TH" b="0" i="0" dirty="0">
                <a:effectLst/>
                <a:latin typeface="system-ui"/>
              </a:rPr>
              <a:t>เขียน </a:t>
            </a:r>
            <a:r>
              <a:rPr lang="en-US" b="0" i="0" dirty="0">
                <a:effectLst/>
                <a:latin typeface="system-ui"/>
              </a:rPr>
              <a:t>function </a:t>
            </a:r>
            <a:r>
              <a:rPr lang="th-TH" b="0" i="0" dirty="0">
                <a:effectLst/>
                <a:latin typeface="system-ui"/>
              </a:rPr>
              <a:t>คูณ </a:t>
            </a:r>
            <a:r>
              <a:rPr lang="en-US" b="0" i="0" dirty="0">
                <a:effectLst/>
                <a:latin typeface="system-ui"/>
              </a:rPr>
              <a:t>matrix </a:t>
            </a:r>
            <a:r>
              <a:rPr lang="th-TH" dirty="0">
                <a:latin typeface="system-ui"/>
              </a:rPr>
              <a:t>ให้ผลลัพธ์เหมือน </a:t>
            </a:r>
            <a:r>
              <a:rPr lang="en-US" dirty="0"/>
              <a:t>dot product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ไม่ให้ใช้ </a:t>
            </a:r>
            <a:r>
              <a:rPr lang="en-US" dirty="0"/>
              <a:t>dot product)</a:t>
            </a:r>
            <a:endParaRPr lang="en-US" b="0" i="0" dirty="0">
              <a:effectLst/>
              <a:latin typeface="system-ui"/>
            </a:endParaRPr>
          </a:p>
          <a:p>
            <a:pPr algn="l"/>
            <a:r>
              <a:rPr lang="th-TH" b="0" i="0" dirty="0">
                <a:effectLst/>
                <a:latin typeface="system-ui"/>
              </a:rPr>
              <a:t>แล้ว </a:t>
            </a:r>
            <a:r>
              <a:rPr lang="en-US" b="0" i="0" dirty="0">
                <a:effectLst/>
                <a:latin typeface="system-ui"/>
              </a:rPr>
              <a:t>test </a:t>
            </a:r>
            <a:r>
              <a:rPr lang="th-TH" b="0" i="0" dirty="0">
                <a:effectLst/>
                <a:latin typeface="system-ui"/>
              </a:rPr>
              <a:t>กับ </a:t>
            </a:r>
            <a:r>
              <a:rPr lang="en-US" b="0" i="0" dirty="0">
                <a:effectLst/>
                <a:latin typeface="system-ui"/>
              </a:rPr>
              <a:t>matrix </a:t>
            </a:r>
            <a:r>
              <a:rPr lang="th-TH" b="0" i="0" dirty="0">
                <a:effectLst/>
                <a:latin typeface="system-ui"/>
              </a:rPr>
              <a:t>ขนาด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effectLst/>
                <a:latin typeface="system-ui"/>
              </a:rPr>
              <a:t>(2,3)*(3,2)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effectLst/>
                <a:latin typeface="system-ui"/>
              </a:rPr>
              <a:t>(4,4)*(4,1)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effectLst/>
                <a:latin typeface="system-ui"/>
              </a:rPr>
              <a:t>(2,2)*(2,2)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8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5097-819A-6DF8-4DF8-6998ACBD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402E-E117-B95C-70C2-D49EA4D9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สามารถกำหนด </a:t>
            </a:r>
            <a:r>
              <a:rPr lang="en-US" dirty="0"/>
              <a:t>index </a:t>
            </a:r>
            <a:r>
              <a:rPr lang="th-TH" dirty="0"/>
              <a:t>ให้ค่าที่ต้องการได้ และสามารถกำหนด </a:t>
            </a:r>
            <a:r>
              <a:rPr lang="en-US" dirty="0"/>
              <a:t>index </a:t>
            </a:r>
            <a:r>
              <a:rPr lang="th-TH" dirty="0"/>
              <a:t>เป็นอะไรก็ได้ </a:t>
            </a:r>
            <a:r>
              <a:rPr lang="th-TH" i="0" dirty="0">
                <a:effectLst/>
                <a:latin typeface="system-ui"/>
              </a:rPr>
              <a:t>แต่ลำดับจะหายไป</a:t>
            </a:r>
          </a:p>
          <a:p>
            <a:pPr marL="0" indent="0">
              <a:buNone/>
            </a:pPr>
            <a:endParaRPr lang="th-TH" b="0" i="0" dirty="0">
              <a:effectLst/>
              <a:latin typeface="system-ui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ex_dict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'1'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'stat'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#curly brackets</a:t>
            </a:r>
            <a:r>
              <a:rPr lang="th-TH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{} </a:t>
            </a:r>
            <a:r>
              <a:rPr lang="th-TH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ในการบอกว่าเป็น </a:t>
            </a:r>
            <a:r>
              <a:rPr lang="en-US" b="0" i="1" dirty="0" err="1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dict</a:t>
            </a:r>
            <a:endParaRPr lang="th-TH" b="0" i="1" dirty="0">
              <a:solidFill>
                <a:srgbClr val="408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ex_dict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'stat’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ผลลัพธ์จะได้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4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DD61-B43E-4532-BFB2-4250410B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ข้อกำหนดในการใช้งาน </a:t>
            </a:r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4CC6-65F1-34DD-3172-E6DF60CF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'two'</a:t>
            </a:r>
          </a:p>
          <a:p>
            <a:r>
              <a:rPr lang="th-TH" dirty="0"/>
              <a:t>ตัวหน้า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dirty="0"/>
              <a:t>คือ </a:t>
            </a:r>
            <a:r>
              <a:rPr lang="en-US" dirty="0"/>
              <a:t>key </a:t>
            </a:r>
            <a:r>
              <a:rPr lang="th-TH" dirty="0"/>
              <a:t>หรือ </a:t>
            </a:r>
            <a:r>
              <a:rPr lang="en-US" dirty="0"/>
              <a:t>index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ตัวชี้</a:t>
            </a:r>
            <a:r>
              <a:rPr lang="en-US" dirty="0"/>
              <a:t>)</a:t>
            </a:r>
            <a:endParaRPr lang="th-TH" dirty="0"/>
          </a:p>
          <a:p>
            <a:r>
              <a:rPr lang="th-TH" dirty="0"/>
              <a:t>ตัวหลัง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dirty="0"/>
              <a:t>คือ </a:t>
            </a:r>
            <a:r>
              <a:rPr lang="en-US" dirty="0"/>
              <a:t>value (</a:t>
            </a:r>
            <a:r>
              <a:rPr lang="th-TH" dirty="0"/>
              <a:t>ค่า</a:t>
            </a:r>
            <a:r>
              <a:rPr lang="en-US" dirty="0"/>
              <a:t>)</a:t>
            </a:r>
            <a:endParaRPr lang="th-TH" dirty="0"/>
          </a:p>
          <a:p>
            <a:r>
              <a:rPr lang="th-TH" dirty="0"/>
              <a:t>ไม่สามารถใช้ </a:t>
            </a:r>
            <a:r>
              <a:rPr lang="en-US" dirty="0"/>
              <a:t>value</a:t>
            </a:r>
            <a:r>
              <a:rPr lang="th-TH" dirty="0"/>
              <a:t> ในการชี้กลับไปที่ </a:t>
            </a:r>
            <a:r>
              <a:rPr lang="en-US" dirty="0"/>
              <a:t>index</a:t>
            </a:r>
            <a:r>
              <a:rPr lang="th-TH" dirty="0"/>
              <a:t> 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ex2_dict[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'two'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dirty="0"/>
              <a:t>ผลลัพธ์จะได้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KeyError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'two'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5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E52C-5194-46B2-1F82-99740A35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BD673-E44B-5850-5282-B356A6BF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ex2_dict = {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'one'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'two'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'three’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ex2_dict[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ผลลัพธ์จะได้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'two'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2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2530-A7BA-9FF1-E50B-41131B94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การเพิ่มสมาชิกใน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1C2B-59D8-16B8-FEBC-379646E69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สามารถกำหนด </a:t>
            </a:r>
            <a:r>
              <a:rPr lang="en-US" dirty="0"/>
              <a:t>index</a:t>
            </a:r>
            <a:r>
              <a:rPr lang="th-TH" dirty="0"/>
              <a:t> </a:t>
            </a:r>
            <a:r>
              <a:rPr lang="en-US" dirty="0"/>
              <a:t>(</a:t>
            </a:r>
            <a:r>
              <a:rPr lang="th-TH" dirty="0"/>
              <a:t>ตัวชี้</a:t>
            </a:r>
            <a:r>
              <a:rPr lang="en-US" dirty="0"/>
              <a:t>)</a:t>
            </a:r>
            <a:r>
              <a:rPr lang="th-TH" dirty="0"/>
              <a:t> และ </a:t>
            </a:r>
            <a:r>
              <a:rPr lang="en-US" dirty="0"/>
              <a:t>value (</a:t>
            </a:r>
            <a:r>
              <a:rPr lang="th-TH" dirty="0"/>
              <a:t>ค่า</a:t>
            </a:r>
            <a:r>
              <a:rPr lang="en-US" dirty="0"/>
              <a:t>)</a:t>
            </a:r>
            <a:r>
              <a:rPr lang="th-TH" dirty="0"/>
              <a:t> ที่ต้องการได้เลย เช่น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ex2_dict[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'zero'</a:t>
            </a:r>
            <a:endParaRPr lang="th-TH" dirty="0"/>
          </a:p>
          <a:p>
            <a:endParaRPr lang="th-TH" dirty="0"/>
          </a:p>
          <a:p>
            <a:r>
              <a:rPr lang="th-TH" dirty="0"/>
              <a:t>ต้องการเพิ่ม </a:t>
            </a:r>
            <a:r>
              <a:rPr lang="en-US" dirty="0"/>
              <a:t>index</a:t>
            </a:r>
            <a:r>
              <a:rPr lang="th-TH" dirty="0"/>
              <a:t> 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h-TH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ชี้ไปที่ </a:t>
            </a:r>
            <a:r>
              <a:rPr lang="en-US" dirty="0"/>
              <a:t>value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'zero' 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เข้าไปใน </a:t>
            </a:r>
            <a:r>
              <a:rPr lang="en-US" dirty="0" err="1"/>
              <a:t>dict</a:t>
            </a:r>
            <a:r>
              <a:rPr lang="th-TH" dirty="0"/>
              <a:t>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ex2_dict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ex2_dict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ผลลัพธ์จะได้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{0: 'zero', 1: 'one', 2: 'two', 3: 'three'}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0651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3639-F135-F982-A8CE-8B77A602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คำสั่งที่ใช้บ่อยของ </a:t>
            </a:r>
            <a:r>
              <a:rPr lang="en-US" dirty="0" err="1"/>
              <a:t>dict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8B76-AF0F-A76D-26EE-4E650A70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effectLst/>
                <a:latin typeface="Courier New" panose="02070309020205020404" pitchFamily="49" charset="0"/>
              </a:rPr>
              <a:t>.keys()</a:t>
            </a:r>
            <a:r>
              <a:rPr lang="th-TH" b="1" i="0" dirty="0"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คือคำสั่งที่ใช้ตรวจสอบ </a:t>
            </a:r>
            <a:r>
              <a:rPr lang="en-US" i="0" dirty="0">
                <a:effectLst/>
              </a:rPr>
              <a:t>keys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 ใน </a:t>
            </a:r>
            <a:r>
              <a:rPr lang="en-US" b="0" i="0" dirty="0" err="1">
                <a:effectLst/>
              </a:rPr>
              <a:t>dict</a:t>
            </a:r>
            <a:r>
              <a:rPr lang="th-TH" b="0" i="0" dirty="0">
                <a:effectLst/>
              </a:rPr>
              <a:t> </a:t>
            </a:r>
            <a:r>
              <a:rPr lang="th-TH" dirty="0">
                <a:latin typeface="Courier New" panose="02070309020205020404" pitchFamily="49" charset="0"/>
              </a:rPr>
              <a:t>ว่ามี </a:t>
            </a:r>
            <a:r>
              <a:rPr lang="en-US" b="0" i="0" dirty="0">
                <a:effectLst/>
              </a:rPr>
              <a:t>index</a:t>
            </a:r>
            <a:r>
              <a:rPr lang="th-TH" b="0" i="0" dirty="0">
                <a:effectLst/>
              </a:rPr>
              <a:t> </a:t>
            </a:r>
            <a:r>
              <a:rPr lang="en-US" dirty="0"/>
              <a:t>(</a:t>
            </a:r>
            <a:r>
              <a:rPr lang="th-TH" dirty="0"/>
              <a:t>ตัวชี้</a:t>
            </a:r>
            <a:r>
              <a:rPr lang="en-US" dirty="0"/>
              <a:t>)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 อะไรบ้าง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ex2_dict.keys()</a:t>
            </a:r>
            <a:endParaRPr lang="th-TH" b="0" i="0" dirty="0"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Courier New" panose="02070309020205020404" pitchFamily="49" charset="0"/>
              </a:rPr>
              <a:t>ผลลัพธ์จะได้</a:t>
            </a:r>
          </a:p>
          <a:p>
            <a:r>
              <a:rPr lang="en-US" b="0" i="0" dirty="0" err="1">
                <a:effectLst/>
                <a:latin typeface="Courier New" panose="02070309020205020404" pitchFamily="49" charset="0"/>
              </a:rPr>
              <a:t>dict_keys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([1, 2, 3, 0])</a:t>
            </a:r>
            <a:endParaRPr lang="th-TH" b="0" i="0" dirty="0">
              <a:effectLst/>
              <a:latin typeface="Courier New" panose="02070309020205020404" pitchFamily="49" charset="0"/>
            </a:endParaRPr>
          </a:p>
          <a:p>
            <a:endParaRPr lang="th-TH" b="0" i="0" dirty="0">
              <a:effectLst/>
              <a:latin typeface="Courier New" panose="02070309020205020404" pitchFamily="49" charset="0"/>
            </a:endParaRPr>
          </a:p>
          <a:p>
            <a:r>
              <a:rPr lang="en-US" b="1" i="0" dirty="0">
                <a:effectLst/>
                <a:latin typeface="Courier New" panose="02070309020205020404" pitchFamily="49" charset="0"/>
              </a:rPr>
              <a:t>.values()</a:t>
            </a:r>
            <a:r>
              <a:rPr lang="th-TH" b="1" i="0" dirty="0"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คือคำสั่งที่ใช้ตรวจสอบ </a:t>
            </a:r>
            <a:r>
              <a:rPr lang="en-US" b="0" i="0" dirty="0">
                <a:effectLst/>
              </a:rPr>
              <a:t>values</a:t>
            </a:r>
            <a:r>
              <a:rPr lang="th-TH" dirty="0">
                <a:latin typeface="Courier New" panose="02070309020205020404" pitchFamily="49" charset="0"/>
              </a:rPr>
              <a:t> 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ใน </a:t>
            </a:r>
            <a:r>
              <a:rPr lang="en-US" b="0" i="0" dirty="0" err="1">
                <a:effectLst/>
              </a:rPr>
              <a:t>dict</a:t>
            </a:r>
            <a:r>
              <a:rPr lang="th-TH" dirty="0"/>
              <a:t> ว่ามี </a:t>
            </a:r>
            <a:r>
              <a:rPr lang="en-US" b="0" i="0" dirty="0">
                <a:effectLst/>
              </a:rPr>
              <a:t>values</a:t>
            </a:r>
            <a:r>
              <a:rPr lang="th-TH" b="0" i="0" dirty="0">
                <a:effectLst/>
              </a:rPr>
              <a:t> </a:t>
            </a:r>
            <a:r>
              <a:rPr lang="en-US" dirty="0"/>
              <a:t>(</a:t>
            </a:r>
            <a:r>
              <a:rPr lang="th-TH" dirty="0"/>
              <a:t>ค่า</a:t>
            </a:r>
            <a:r>
              <a:rPr lang="en-US" dirty="0"/>
              <a:t>)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 อะไรบ้าง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ex2_dict.values()</a:t>
            </a:r>
            <a:endParaRPr lang="th-TH" b="0" i="0" dirty="0"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Courier New" panose="02070309020205020404" pitchFamily="49" charset="0"/>
              </a:rPr>
              <a:t>ผลลัพธ์จะได้</a:t>
            </a:r>
          </a:p>
          <a:p>
            <a:r>
              <a:rPr lang="en-US" b="0" i="0" dirty="0" err="1">
                <a:effectLst/>
                <a:latin typeface="Courier New" panose="02070309020205020404" pitchFamily="49" charset="0"/>
              </a:rPr>
              <a:t>dict_values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(['one', 'two', 'three', 'zero'])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1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1E46-57E1-EBF8-DA06-38EBD7CB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ตัวอย่างการใช้งานคำสั่ง </a:t>
            </a:r>
            <a:r>
              <a:rPr lang="en-US" i="0" dirty="0">
                <a:effectLst/>
                <a:latin typeface="Courier New" panose="02070309020205020404" pitchFamily="49" charset="0"/>
              </a:rPr>
              <a:t>.keys()</a:t>
            </a:r>
            <a:r>
              <a:rPr lang="th-TH" dirty="0">
                <a:latin typeface="Courier New" panose="02070309020205020404" pitchFamily="49" charset="0"/>
              </a:rPr>
              <a:t>และ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.values()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1671-2CE5-CED4-9F72-EE26F4C1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สามารถใช้งานร่วมกับ </a:t>
            </a:r>
            <a:r>
              <a:rPr lang="en-US" dirty="0"/>
              <a:t>loop for </a:t>
            </a:r>
            <a:r>
              <a:rPr lang="th-TH" dirty="0"/>
              <a:t>เพื่อนำ </a:t>
            </a:r>
            <a:r>
              <a:rPr lang="en-US" dirty="0"/>
              <a:t>keys </a:t>
            </a:r>
            <a:r>
              <a:rPr lang="th-TH" dirty="0"/>
              <a:t>หรือ </a:t>
            </a:r>
            <a:r>
              <a:rPr lang="en-US" dirty="0"/>
              <a:t>values</a:t>
            </a:r>
            <a:r>
              <a:rPr lang="th-TH" dirty="0"/>
              <a:t> ไปใช้งานต่อ เช่น </a:t>
            </a:r>
          </a:p>
          <a:p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index </a:t>
            </a:r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ex2_dict.keys():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             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(index)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/>
              <a:t>ผลลัพธ์จะได้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lang="th-TH" dirty="0">
                <a:latin typeface="system-ui"/>
              </a:rPr>
              <a:t>    </a:t>
            </a:r>
            <a:r>
              <a:rPr lang="en-US" dirty="0">
                <a:latin typeface="system-ui"/>
              </a:rPr>
              <a:t>                                                    ***</a:t>
            </a:r>
            <a:r>
              <a:rPr lang="en-US" b="0" i="0" dirty="0" err="1">
                <a:effectLst/>
                <a:latin typeface="system-ui"/>
              </a:rPr>
              <a:t>dict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th-TH" b="0" i="0" dirty="0">
                <a:effectLst/>
                <a:latin typeface="system-ui"/>
              </a:rPr>
              <a:t>เอาไปใช้ร่วมกับ </a:t>
            </a:r>
            <a:r>
              <a:rPr lang="en-US" b="0" i="0" dirty="0" err="1">
                <a:effectLst/>
                <a:latin typeface="system-ui"/>
              </a:rPr>
              <a:t>Dataframe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th-TH" b="0" i="0" dirty="0">
                <a:effectLst/>
                <a:latin typeface="system-ui"/>
              </a:rPr>
              <a:t>ของ </a:t>
            </a:r>
            <a:r>
              <a:rPr lang="en-US" b="0" i="0" dirty="0">
                <a:effectLst/>
                <a:latin typeface="system-ui"/>
              </a:rPr>
              <a:t>pandas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53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9997-6531-165D-8265-E5770A1F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(array n </a:t>
            </a:r>
            <a:r>
              <a:rPr lang="th-TH" dirty="0"/>
              <a:t>มิติ)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0F8713-FE2C-20C0-9426-8BA7C0464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948" y="1222639"/>
            <a:ext cx="6608101" cy="369411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F35DF1-9C95-F2F5-B27A-72AB9F71D89F}"/>
              </a:ext>
            </a:extLst>
          </p:cNvPr>
          <p:cNvSpPr txBox="1">
            <a:spLocks/>
          </p:cNvSpPr>
          <p:nvPr/>
        </p:nvSpPr>
        <p:spPr>
          <a:xfrm>
            <a:off x="838199" y="54789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 err="1">
                <a:effectLst/>
                <a:latin typeface="system-ui"/>
              </a:rPr>
              <a:t>numpy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th-TH" b="0" i="0" dirty="0">
                <a:effectLst/>
                <a:latin typeface="system-ui"/>
              </a:rPr>
              <a:t>คือ </a:t>
            </a:r>
            <a:r>
              <a:rPr lang="en-US" b="0" i="0" dirty="0">
                <a:effectLst/>
                <a:latin typeface="system-ui"/>
              </a:rPr>
              <a:t>package </a:t>
            </a:r>
            <a:r>
              <a:rPr lang="th-TH" b="0" i="0" dirty="0">
                <a:effectLst/>
                <a:latin typeface="system-ui"/>
              </a:rPr>
              <a:t>ที่ทำงานเกี่ยวกับ </a:t>
            </a:r>
            <a:r>
              <a:rPr lang="en-US" b="0" i="0" dirty="0">
                <a:effectLst/>
                <a:latin typeface="system-ui"/>
              </a:rPr>
              <a:t>array </a:t>
            </a:r>
            <a:r>
              <a:rPr lang="th-TH" b="0" i="0" dirty="0">
                <a:effectLst/>
                <a:latin typeface="system-ui"/>
              </a:rPr>
              <a:t>ของตัวเลข</a:t>
            </a:r>
            <a:r>
              <a:rPr lang="th-TH" dirty="0">
                <a:latin typeface="system-ui"/>
              </a:rPr>
              <a:t>เท่านั้น</a:t>
            </a:r>
            <a:r>
              <a:rPr lang="th-TH" b="0" i="0" dirty="0">
                <a:effectLst/>
                <a:latin typeface="system-ui"/>
              </a:rPr>
              <a:t> (ที่มีคนเขียนขึ้นมาและนิยมใช้)</a:t>
            </a:r>
          </a:p>
          <a:p>
            <a:pPr algn="l"/>
            <a:r>
              <a:rPr lang="en-US" b="0" i="0" dirty="0" err="1">
                <a:effectLst/>
                <a:latin typeface="system-ui"/>
              </a:rPr>
              <a:t>numpy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th-TH" dirty="0">
                <a:latin typeface="system-ui"/>
              </a:rPr>
              <a:t>ย่อมาจาก</a:t>
            </a:r>
            <a:r>
              <a:rPr lang="en-US" b="0" i="0" dirty="0">
                <a:effectLst/>
                <a:latin typeface="system-ui"/>
              </a:rPr>
              <a:t> number python</a:t>
            </a:r>
          </a:p>
        </p:txBody>
      </p:sp>
    </p:spTree>
    <p:extLst>
      <p:ext uri="{BB962C8B-B14F-4D97-AF65-F5344CB8AC3E}">
        <p14:creationId xmlns:p14="http://schemas.microsoft.com/office/powerpoint/2010/main" val="13441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1703</Words>
  <Application>Microsoft Office PowerPoint</Application>
  <PresentationFormat>Widescreen</PresentationFormat>
  <Paragraphs>220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system-ui</vt:lpstr>
      <vt:lpstr>Aptos</vt:lpstr>
      <vt:lpstr>Aptos Display</vt:lpstr>
      <vt:lpstr>Arial</vt:lpstr>
      <vt:lpstr>Cordia New</vt:lpstr>
      <vt:lpstr>Courier New</vt:lpstr>
      <vt:lpstr>Office Theme</vt:lpstr>
      <vt:lpstr>Class period 4</vt:lpstr>
      <vt:lpstr>ทบทวน List (เรียนไปแล้ว)</vt:lpstr>
      <vt:lpstr>Dictionary</vt:lpstr>
      <vt:lpstr>ข้อกำหนดในการใช้งาน Dictionary</vt:lpstr>
      <vt:lpstr>ตัวอย่างการใช้งาน Dictionary</vt:lpstr>
      <vt:lpstr>การเพิ่มสมาชิกใน dict</vt:lpstr>
      <vt:lpstr>คำสั่งที่ใช้บ่อยของ dict </vt:lpstr>
      <vt:lpstr>ตัวอย่างการใช้งานคำสั่ง .keys()และ .values() </vt:lpstr>
      <vt:lpstr>Numpy Array (array n มิติ)</vt:lpstr>
      <vt:lpstr>วิธีเรียกใช้งาน package</vt:lpstr>
      <vt:lpstr>สร้าง numpy array</vt:lpstr>
      <vt:lpstr>การตรวจสอบขนาดของ matrix</vt:lpstr>
      <vt:lpstr>การชี้ค่าใน numpy array</vt:lpstr>
      <vt:lpstr>การชี้ค่าใน list ก่อนที่จะเปลี่ยนเป็น numpy array </vt:lpstr>
      <vt:lpstr>Operations</vt:lpstr>
      <vt:lpstr>ตัวอย่างใช้งานการบวก matrix </vt:lpstr>
      <vt:lpstr>การบวกค่าใน list ก่อนที่จะเปลี่ยนเป็น matrix </vt:lpstr>
      <vt:lpstr>ตัวอย่างใช้งานการลบ matrix </vt:lpstr>
      <vt:lpstr>ตัวอย่างใช้งานการคูณ matrix </vt:lpstr>
      <vt:lpstr>matix multiplication (dot product)</vt:lpstr>
      <vt:lpstr>ตัวอย่างการคูณ matrix (dot product)</vt:lpstr>
      <vt:lpstr>ตัวอย่างการคูณ matrix (dot product)</vt:lpstr>
      <vt:lpstr>ตัวอย่างการคูณ matrix (dot product)</vt:lpstr>
      <vt:lpstr>การหา det ของ matrix</vt:lpstr>
      <vt:lpstr>matrix slicing</vt:lpstr>
      <vt:lpstr>ตัวอย่าง matrix slicing</vt:lpstr>
      <vt:lpstr>Homework class period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4</dc:title>
  <dc:creator>Tan PH</dc:creator>
  <cp:lastModifiedBy>Tan PH</cp:lastModifiedBy>
  <cp:revision>1</cp:revision>
  <dcterms:created xsi:type="dcterms:W3CDTF">2024-03-04T10:58:05Z</dcterms:created>
  <dcterms:modified xsi:type="dcterms:W3CDTF">2024-03-04T10:58:31Z</dcterms:modified>
</cp:coreProperties>
</file>