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72" r:id="rId2"/>
    <p:sldId id="371" r:id="rId3"/>
    <p:sldId id="378" r:id="rId4"/>
    <p:sldId id="373" r:id="rId5"/>
    <p:sldId id="374" r:id="rId6"/>
    <p:sldId id="375" r:id="rId7"/>
    <p:sldId id="376" r:id="rId8"/>
    <p:sldId id="377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91A9B-CE76-4789-A8CC-5634B9C0CAA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ABEA5-E97A-4BD2-93EC-95AFC7C8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C386-996E-097C-F5A9-E7E1161EA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D15-2F63-1D97-4F72-8D2115ACB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3183-2A84-5884-CECD-84DF1549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5D92-024C-4402-BE7F-0DD9BD47255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F9E3-699E-34D5-D57E-3889F1EE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3F8AB-1A48-2284-BF18-E3EF4FE8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F95C-7B15-4213-8A4C-4F26F461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2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2318-5147-D6AD-498B-70DFB4A4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A7D0-4D41-BF6B-B389-BD9D83C94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A70D-C226-84B3-E8C7-4FEA4148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5D92-024C-4402-BE7F-0DD9BD47255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2DD6-B0BB-ED6B-FA12-D67E2256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4A11-B667-824E-5840-884F8F94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F95C-7B15-4213-8A4C-4F26F461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5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CEA57-74F6-356C-BD03-7F0B1A047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078B0-07B4-FA28-60F5-D95207A1E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80B2-630D-642F-B077-E12D903D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5D92-024C-4402-BE7F-0DD9BD47255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5E18E-2973-6E6B-F3AA-21462F54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A647-E825-4583-44C1-0FE71B55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F95C-7B15-4213-8A4C-4F26F461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C663-6058-0CDD-1B55-BBE78B53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7B8E-6C70-8FAE-B79A-C6ABD73C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21926-FD6E-7EAA-F2C6-8FC3B882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5D92-024C-4402-BE7F-0DD9BD47255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FC415-2DC2-5726-C06F-494DEBEF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C880-A411-8CBF-2D36-EF287863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F95C-7B15-4213-8A4C-4F26F461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5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C771-091E-6A96-DDCA-CAACB845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B6BD7-1AC6-6BC5-CF22-70F2BE3A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E4DC3-C4E3-8206-9724-92D16FCB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5D92-024C-4402-BE7F-0DD9BD47255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D7D1-DA9A-2245-F3ED-D5A7210E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6FB08-837C-390E-EBB6-92A73EA9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F95C-7B15-4213-8A4C-4F26F461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727E-286D-8CC4-41ED-12437FE5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4EF3-51A1-50AE-E425-4199BC102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19CD-DAA3-58A4-3678-0DE5AA5C9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25ADB-16CC-3858-F60A-424EE12B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5D92-024C-4402-BE7F-0DD9BD47255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A2AA3-0BE3-B8A0-FEB3-1F49924A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DB74C-E4B2-5E93-370E-8251FFB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F95C-7B15-4213-8A4C-4F26F461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03AD-5502-DC50-472B-1D7C010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9DEE5-523D-A1C9-627B-EC6947F2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EDBCA-EDDB-C416-50AD-FCE67AAA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7BE5C-63C1-85E0-D914-59BED180F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A763B-5140-29AB-C8D4-157571DAA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D584B-71E2-0FD0-9E52-23914A29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5D92-024C-4402-BE7F-0DD9BD47255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8A08F-ADDD-6FD7-5407-875ED695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E92CB-903E-A8CC-5F18-31CB09D2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F95C-7B15-4213-8A4C-4F26F461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76D9-D907-BC8E-68C6-8665FD71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31699-31B1-315A-BC96-3238CDA8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5D92-024C-4402-BE7F-0DD9BD47255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E3C05-DBE7-FEF1-CC05-59EFC151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619B6-A48B-C88C-E767-3BCDFC0C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F95C-7B15-4213-8A4C-4F26F461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1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8F112-B6D4-0C34-789D-C7F4343B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5D92-024C-4402-BE7F-0DD9BD47255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CF939-02A0-47C5-CA72-4B91CECD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D5399-BC51-0746-593B-63898DDB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F95C-7B15-4213-8A4C-4F26F461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4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89D1-B303-8603-8A42-0751A6C7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5059-5EA1-113E-B41B-6CC4525C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49990-CEBA-3810-C755-67D40E6C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7E653-4E8E-E1EC-F2D1-84362A63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5D92-024C-4402-BE7F-0DD9BD47255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29408-7CFF-9EE8-CE5B-D69768E1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A007B-F315-4089-31F0-D36667DE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F95C-7B15-4213-8A4C-4F26F461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3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C034-4203-C45D-A3EF-8F1B9796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5A742-D9B4-11BE-5748-6D96A50F1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0FE83-48BF-03C0-D249-3F74B5F7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B3F61-89C1-8214-0489-72153C7B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5D92-024C-4402-BE7F-0DD9BD47255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CC633-E12E-B6C1-CB08-5864AFC8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D84B-5405-60C6-26EE-7EDE95B8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F95C-7B15-4213-8A4C-4F26F461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7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91667-9449-D8B6-B7EE-42739C01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41573-0EB5-B19E-0301-B8EF3FD21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DEC7-3822-94DA-5F8E-71C411317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35D92-024C-4402-BE7F-0DD9BD47255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A5204-66B6-8B3D-6BB2-1F279EE40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FCD9-4858-15AF-9F04-D5C90359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23F95C-7B15-4213-8A4C-4F26F461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Pandas 101</a:t>
            </a:r>
          </a:p>
        </p:txBody>
      </p:sp>
    </p:spTree>
    <p:extLst>
      <p:ext uri="{BB962C8B-B14F-4D97-AF65-F5344CB8AC3E}">
        <p14:creationId xmlns:p14="http://schemas.microsoft.com/office/powerpoint/2010/main" val="75933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C4A2-5CC8-DC83-739D-6E31CD79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 </a:t>
            </a:r>
            <a:r>
              <a:rPr lang="en-US" dirty="0"/>
              <a:t>.shape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23AA-0934-094E-7433-B25357FA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data_covid.shape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ชื่อตัวแปรที่เก็บข้อมูลตามด้วย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.shape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ใช้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ตรวจสอบขนาดของข้อมูล ผลลัพธ์จะได้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(839771, 11)</a:t>
            </a: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หมายความว่า มีข้อมูลทั้งหมด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839,771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แถว มีคอลัมน์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11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คอลัมน์</a:t>
            </a:r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4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CB2A-3B15-533C-8768-C0E5912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การชี้ค่าในข้อมูลตารางแบบ </a:t>
            </a:r>
            <a:r>
              <a:rPr lang="en-US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9910-55CB-C6C7-F783-06DA9724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ใช้ชื่อคอลัมน์ในการดึงข้อมูลในคอลัมน์ที่ต้องการ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F5E32-03B5-0577-6CF5-B0404CBA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33" y="3086556"/>
            <a:ext cx="5147734" cy="32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9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F16F-3F97-920A-9DB7-83225448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การชี้ค่าในข้อมูลตารางแบบ </a:t>
            </a:r>
            <a:r>
              <a:rPr lang="en-US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888E-0A52-DBBB-988B-9CB3F1BB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การใช้ชื่อคอลัมน์และลำดับแถวในการดึงข้อมูลในแถวและคอลัมน์ที่ต้องการ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ผลลัพธ์จะได้ข้อมูลแถวที่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4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นับจาก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ในคอลัมน์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province_of_onset</a:t>
            </a:r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'กรุงเทพมหานคร'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1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9088-3AE0-8CBC-9610-B1E89EB7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การชี้ค่าในข้อมูลตารางแบบ</a:t>
            </a:r>
            <a:r>
              <a:rPr lang="en-US" dirty="0"/>
              <a:t> .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8055-D115-E02E-F122-BE5239F1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โดยการมองมุมมองข้อมูลตารางในรูปแบบ </a:t>
            </a:r>
            <a:r>
              <a:rPr lang="en-US" dirty="0" err="1"/>
              <a:t>numpy</a:t>
            </a:r>
            <a:r>
              <a:rPr lang="en-US" dirty="0"/>
              <a:t> array </a:t>
            </a:r>
            <a:r>
              <a:rPr lang="th-TH" dirty="0"/>
              <a:t>หรือ </a:t>
            </a:r>
            <a:r>
              <a:rPr lang="en-US" dirty="0"/>
              <a:t>matrix </a:t>
            </a:r>
            <a:r>
              <a:rPr lang="th-TH" dirty="0"/>
              <a:t>จะใช้ตำแหน่งเพื่อชี้ข้อมูลที่ต้องการ เช่น</a:t>
            </a:r>
            <a:endParaRPr lang="en-US" dirty="0"/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AA5D00"/>
                </a:solidFill>
                <a:latin typeface="Courier New" panose="02070309020205020404" pitchFamily="49" charset="0"/>
              </a:rPr>
              <a:t>9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ผลลัพธ์จะได้ข้อมูลแถวที่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4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คอลัมน์ที่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9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(ใน</a:t>
            </a:r>
            <a:r>
              <a:rPr lang="th-TH" dirty="0"/>
              <a:t>มุมมอง </a:t>
            </a:r>
            <a:r>
              <a:rPr lang="en-US" dirty="0"/>
              <a:t>matrix</a:t>
            </a:r>
            <a:r>
              <a:rPr lang="th-TH" dirty="0"/>
              <a:t> คือหลักที่ </a:t>
            </a:r>
            <a:r>
              <a:rPr lang="en-US" dirty="0"/>
              <a:t>9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)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นับจาก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คือคอลัมน์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province_of_onset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/>
              <a:t>'กรุงเทพมหานคร'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4CAB-CE74-4518-FDB7-CDBFB412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slicing</a:t>
            </a:r>
            <a:r>
              <a:rPr lang="th-TH" dirty="0"/>
              <a:t> </a:t>
            </a:r>
            <a:r>
              <a:rPr lang="th-TH" b="0" i="0" dirty="0">
                <a:effectLst/>
                <a:latin typeface="system-ui"/>
              </a:rPr>
              <a:t>การเ</a:t>
            </a:r>
            <a:r>
              <a:rPr lang="th-TH" dirty="0">
                <a:latin typeface="system-ui"/>
              </a:rPr>
              <a:t>ลือก</a:t>
            </a:r>
            <a:r>
              <a:rPr lang="th-TH" b="0" i="0" dirty="0">
                <a:effectLst/>
                <a:latin typeface="system-ui"/>
              </a:rPr>
              <a:t>ข้อมูลเฉพาะคอลัมน์ที่ต้องการ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3488-D327-0709-4D1B-27D411BB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การเ</a:t>
            </a:r>
            <a:r>
              <a:rPr lang="th-TH" dirty="0">
                <a:latin typeface="system-ui"/>
              </a:rPr>
              <a:t>ลือก</a:t>
            </a:r>
            <a:r>
              <a:rPr lang="th-TH" b="0" i="0" dirty="0">
                <a:effectLst/>
                <a:latin typeface="system-ui"/>
              </a:rPr>
              <a:t>ข้อมูลเฉพาะคอลัมน์ที่ต้องการมาเก็บไว้ในตัวแปรเพื่อนำไปใช้งาน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smaller_table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'province_of_onset'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system-ui"/>
              </a:rPr>
              <a:t>หมายความว่า เลือกข้อมูลคอลัมน์ชื่อ</a:t>
            </a:r>
            <a:r>
              <a:rPr lang="th-TH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effectLst/>
                <a:latin typeface="Courier New" panose="02070309020205020404" pitchFamily="49" charset="0"/>
              </a:rPr>
              <a:t>announce_date</a:t>
            </a:r>
            <a:r>
              <a:rPr lang="en-US" sz="2400" b="0" i="0" dirty="0">
                <a:effectLst/>
                <a:latin typeface="Courier New" panose="02070309020205020404" pitchFamily="49" charset="0"/>
              </a:rPr>
              <a:t>,</a:t>
            </a:r>
            <a:r>
              <a:rPr lang="th-TH" sz="24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400" b="0" i="0" dirty="0">
                <a:effectLst/>
                <a:latin typeface="Courier New" panose="02070309020205020404" pitchFamily="49" charset="0"/>
              </a:rPr>
              <a:t>,</a:t>
            </a:r>
            <a:r>
              <a:rPr lang="th-TH" sz="24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effectLst/>
                <a:latin typeface="Courier New" panose="02070309020205020404" pitchFamily="49" charset="0"/>
              </a:rPr>
              <a:t>risk</a:t>
            </a:r>
            <a:r>
              <a:rPr lang="th-TH" sz="24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ในข้อมูลที่เก็บอยู่ในตัวแปร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และเก็บข้อมูลเฉพาะคอลัมน์ที่เลือกไว้ในตัวแปร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smaller_table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ัพธ์จะได้</a:t>
            </a:r>
          </a:p>
          <a:p>
            <a:endParaRPr lang="th-TH" sz="2400" b="0" i="0" dirty="0">
              <a:effectLst/>
              <a:latin typeface="system-ui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5A8E8-549C-EE32-01D5-F7156E4A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6" y="3566748"/>
            <a:ext cx="4334933" cy="31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C6A6-CFEF-C8D6-3FB2-B6C2B3DE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slicing</a:t>
            </a:r>
            <a:r>
              <a:rPr lang="th-TH" dirty="0"/>
              <a:t> </a:t>
            </a:r>
            <a:r>
              <a:rPr lang="th-TH" b="0" i="0" dirty="0">
                <a:effectLst/>
                <a:latin typeface="system-ui"/>
              </a:rPr>
              <a:t>การเ</a:t>
            </a:r>
            <a:r>
              <a:rPr lang="th-TH" dirty="0">
                <a:latin typeface="system-ui"/>
              </a:rPr>
              <a:t>ลือก</a:t>
            </a:r>
            <a:r>
              <a:rPr lang="th-TH" b="0" i="0" dirty="0">
                <a:effectLst/>
                <a:latin typeface="system-ui"/>
              </a:rPr>
              <a:t>ข้อมูลเฉพาะแถวที่ต้องการแบบง่าย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1710-1F11-281B-58DB-526F6EDE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การเ</a:t>
            </a:r>
            <a:r>
              <a:rPr lang="th-TH" dirty="0">
                <a:latin typeface="system-ui"/>
              </a:rPr>
              <a:t>ลือก</a:t>
            </a:r>
            <a:r>
              <a:rPr lang="th-TH" b="0" i="0" dirty="0">
                <a:effectLst/>
                <a:latin typeface="system-ui"/>
              </a:rPr>
              <a:t>ข้อมูลเฉพาะแถวที่ต้องการแบบง่าย คือ</a:t>
            </a:r>
            <a:r>
              <a:rPr lang="th-TH" dirty="0"/>
              <a:t>การมองมุมมองข้อมูลตารางในรูปแบบ</a:t>
            </a:r>
            <a:r>
              <a:rPr lang="en-US" dirty="0"/>
              <a:t> array</a:t>
            </a:r>
            <a:r>
              <a:rPr lang="th-TH" dirty="0"/>
              <a:t> แต่การนำไปใช้งาน ใช้งานอะไรไม่ค่อยได้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หมายความว่า </a:t>
            </a:r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th-TH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คือ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เลือกข้อมูลที่อยู่ในแถวที่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1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ไปจนถึงแถวที่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4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คือเลือกทุกคอลัมน์  ดังนั้น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คือเลือกข้อมูลในตัวแปร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ที่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อยู่ในแถวที่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1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ไปจนถึงแถวที่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4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 และเลือกทุกคอลัมน์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7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E470-28D0-C1D4-B169-B6FF82D4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slicing</a:t>
            </a:r>
            <a:r>
              <a:rPr lang="th-TH" dirty="0"/>
              <a:t> </a:t>
            </a:r>
            <a:r>
              <a:rPr lang="th-TH" b="0" i="0" dirty="0">
                <a:effectLst/>
                <a:latin typeface="system-ui"/>
              </a:rPr>
              <a:t>การเ</a:t>
            </a:r>
            <a:r>
              <a:rPr lang="th-TH" dirty="0">
                <a:latin typeface="system-ui"/>
              </a:rPr>
              <a:t>ลือก</a:t>
            </a:r>
            <a:r>
              <a:rPr lang="th-TH" b="0" i="0" dirty="0">
                <a:effectLst/>
                <a:latin typeface="system-ui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system-ui"/>
              </a:rPr>
              <a:t>advanced</a:t>
            </a:r>
            <a:r>
              <a:rPr lang="th-TH" b="0" i="0" dirty="0">
                <a:effectLst/>
                <a:latin typeface="system-ui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8543-C63C-752B-A923-D67BE04D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การเ</a:t>
            </a:r>
            <a:r>
              <a:rPr lang="th-TH" dirty="0">
                <a:latin typeface="system-ui"/>
              </a:rPr>
              <a:t>ลือก</a:t>
            </a:r>
            <a:r>
              <a:rPr lang="th-TH" b="0" i="0" dirty="0">
                <a:effectLst/>
                <a:latin typeface="system-ui"/>
              </a:rPr>
              <a:t>ข้อมูลเฉพาะแถวที่ต้องการแบบ</a:t>
            </a:r>
            <a:r>
              <a:rPr lang="en-US" b="0" i="0" dirty="0">
                <a:effectLst/>
                <a:latin typeface="system-ui"/>
              </a:rPr>
              <a:t> advanced</a:t>
            </a:r>
            <a:r>
              <a:rPr lang="th-TH" b="0" i="0" dirty="0">
                <a:effectLst/>
                <a:latin typeface="system-ui"/>
              </a:rPr>
              <a:t> คือ</a:t>
            </a:r>
            <a:r>
              <a:rPr lang="th-TH" dirty="0"/>
              <a:t>การ</a:t>
            </a:r>
            <a:r>
              <a:rPr lang="th-TH" b="0" i="0" dirty="0">
                <a:effectLst/>
                <a:latin typeface="system-ui"/>
              </a:rPr>
              <a:t>ใช้ </a:t>
            </a:r>
            <a:r>
              <a:rPr lang="en-US" b="0" i="0" dirty="0">
                <a:effectLst/>
                <a:latin typeface="system-ui"/>
              </a:rPr>
              <a:t>logic query</a:t>
            </a:r>
            <a:r>
              <a:rPr lang="th-TH" b="0" i="0" dirty="0">
                <a:effectLst/>
                <a:latin typeface="system-ui"/>
              </a:rPr>
              <a:t> ในการเลือกข้อมูล 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system-ui"/>
              </a:rPr>
              <a:t>หมายความว่า เลือกข้อมูลที่อยู่ในตัวแปร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โดยกำหนดชื่อคอลัมน์ที่ต้องการคือ </a:t>
            </a:r>
            <a:r>
              <a:rPr lang="en-US" sz="2400" b="0" i="0" dirty="0" err="1"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4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effectLst/>
                <a:latin typeface="Courier New" panose="02070309020205020404" pitchFamily="49" charset="0"/>
              </a:rPr>
              <a:t>และต้องการข้อมูลทุกแถวที่มีข้อมูลในคอลัมน์ </a:t>
            </a:r>
            <a:r>
              <a:rPr lang="en-US" sz="2400" b="0" i="0" dirty="0" err="1"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4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latin typeface="Courier New" panose="02070309020205020404" pitchFamily="49" charset="0"/>
              </a:rPr>
              <a:t>เป็นจังหวัดขอนแก่น </a:t>
            </a:r>
          </a:p>
          <a:p>
            <a:endParaRPr lang="th-TH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5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4C8F-874D-6DC2-F3F2-238605F8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system-ui"/>
              </a:rPr>
              <a:t>วิธี</a:t>
            </a:r>
            <a:r>
              <a:rPr lang="th-TH" b="0" i="0" dirty="0">
                <a:effectLst/>
                <a:latin typeface="system-ui"/>
              </a:rPr>
              <a:t>การเ</a:t>
            </a:r>
            <a:r>
              <a:rPr lang="th-TH" dirty="0">
                <a:latin typeface="system-ui"/>
              </a:rPr>
              <a:t>ลือก</a:t>
            </a:r>
            <a:r>
              <a:rPr lang="th-TH" b="0" i="0" dirty="0">
                <a:effectLst/>
                <a:latin typeface="system-ui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system-ui"/>
              </a:rPr>
              <a:t>advanced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6BE7-04E6-9BBE-8563-76EDBAF20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Courier New" panose="02070309020205020404" pitchFamily="49" charset="0"/>
              </a:rPr>
              <a:t>การทำงานของ</a:t>
            </a:r>
            <a:r>
              <a:rPr lang="th-TH" b="0" i="0" dirty="0">
                <a:effectLst/>
                <a:latin typeface="system-ui"/>
              </a:rPr>
              <a:t>การเ</a:t>
            </a:r>
            <a:r>
              <a:rPr lang="th-TH" dirty="0">
                <a:latin typeface="system-ui"/>
              </a:rPr>
              <a:t>ลือก</a:t>
            </a:r>
            <a:r>
              <a:rPr lang="th-TH" b="0" i="0" dirty="0">
                <a:effectLst/>
                <a:latin typeface="system-ui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system-ui"/>
              </a:rPr>
              <a:t>advanced</a:t>
            </a:r>
            <a:endParaRPr lang="th-TH" dirty="0">
              <a:latin typeface="Courier New" panose="02070309020205020404" pitchFamily="49" charset="0"/>
            </a:endParaRPr>
          </a:p>
          <a:p>
            <a:r>
              <a:rPr lang="th-TH" dirty="0"/>
              <a:t>คือ การใส่แถวที่ต้องการ และใส่ </a:t>
            </a:r>
            <a:r>
              <a:rPr lang="en-US" dirty="0"/>
              <a:t>list True/False </a:t>
            </a:r>
            <a:r>
              <a:rPr lang="th-TH" dirty="0"/>
              <a:t> ที่มีขนาดเท่ากับจำนวนแถว เพื่อเปรียบเทียบข้อมูลในแถวนั้นๆ ด้วยเงื่อนไข </a:t>
            </a:r>
            <a:r>
              <a:rPr lang="en-US" dirty="0"/>
              <a:t>logical expression (True/False))</a:t>
            </a:r>
            <a:r>
              <a:rPr lang="th-TH" dirty="0"/>
              <a:t> เช่น </a:t>
            </a:r>
          </a:p>
          <a:p>
            <a:r>
              <a:rPr lang="th-TH" dirty="0"/>
              <a:t>สร้างตารางใช้สำหรับยกตัวอย่าง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หมายความว่า เลือกข้อมูลในตัวแปร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แถวที่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ถึงแถวที่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7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ทุกคอลัมน์เก็บไว้ในตัวแปร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3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675-E813-F99C-3181-B72C4D44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Courier New" panose="02070309020205020404" pitchFamily="49" charset="0"/>
              </a:rPr>
              <a:t>การทำงานของ</a:t>
            </a:r>
            <a:r>
              <a:rPr lang="th-TH" b="0" i="0" dirty="0">
                <a:effectLst/>
                <a:latin typeface="system-ui"/>
              </a:rPr>
              <a:t>การเ</a:t>
            </a:r>
            <a:r>
              <a:rPr lang="th-TH" dirty="0">
                <a:latin typeface="system-ui"/>
              </a:rPr>
              <a:t>ลือก</a:t>
            </a:r>
            <a:r>
              <a:rPr lang="th-TH" b="0" i="0" dirty="0">
                <a:effectLst/>
                <a:latin typeface="system-ui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system-ui"/>
              </a:rPr>
              <a:t>advanced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E588-256A-3E84-360B-0979E67A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ใส่แถวที่ต้องการด้วยการกำหนดค่า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True(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แถวที่ต้องการ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)/False(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แถวที่ไม่ต้องการ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20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ัพธ์จะได้ข้อมูลตารางตามค่า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True/False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ที่เลือกใน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list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คือแถวที่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0,1,3,4,5,6</a:t>
            </a: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เช่นเดียวกันกับการ</a:t>
            </a:r>
            <a:r>
              <a:rPr lang="th-TH" b="0" dirty="0">
                <a:effectLst/>
                <a:latin typeface="Courier New" panose="02070309020205020404" pitchFamily="49" charset="0"/>
              </a:rPr>
              <a:t>สร้าง </a:t>
            </a:r>
            <a:r>
              <a:rPr lang="en-US" b="0" dirty="0">
                <a:effectLst/>
                <a:latin typeface="Courier New" panose="02070309020205020404" pitchFamily="49" charset="0"/>
              </a:rPr>
              <a:t>list </a:t>
            </a:r>
            <a:r>
              <a:rPr lang="th-TH" b="0" dirty="0">
                <a:effectLst/>
                <a:latin typeface="Courier New" panose="02070309020205020404" pitchFamily="49" charset="0"/>
              </a:rPr>
              <a:t>ของ </a:t>
            </a:r>
            <a:r>
              <a:rPr lang="en-US" b="0" dirty="0">
                <a:effectLst/>
                <a:latin typeface="Courier New" panose="02070309020205020404" pitchFamily="49" charset="0"/>
              </a:rPr>
              <a:t>logical expression</a:t>
            </a:r>
            <a:r>
              <a:rPr lang="th-TH" b="0" dirty="0">
                <a:effectLst/>
                <a:latin typeface="Courier New" panose="02070309020205020404" pitchFamily="49" charset="0"/>
              </a:rPr>
              <a:t> แต่แทนที่จะเลือกเองโดยการใส่ </a:t>
            </a:r>
            <a:r>
              <a:rPr lang="en-US" b="0" dirty="0">
                <a:effectLst/>
                <a:latin typeface="Courier New" panose="02070309020205020404" pitchFamily="49" charset="0"/>
              </a:rPr>
              <a:t>list True/False </a:t>
            </a:r>
            <a:r>
              <a:rPr lang="th-TH" b="0" dirty="0">
                <a:effectLst/>
                <a:latin typeface="Courier New" panose="02070309020205020404" pitchFamily="49" charset="0"/>
              </a:rPr>
              <a:t>ให้กำหนดเงื่อนไขและข้อมูลที่ต้องการ เพื่อเปรียบเทียบและเลือกข้อมูลที่ตรงตามเงื่อนไข โดยถ้าตรงตามเงื่อนไขคือ</a:t>
            </a:r>
            <a:r>
              <a:rPr lang="en-US" b="0" dirty="0">
                <a:effectLst/>
                <a:latin typeface="Courier New" panose="02070309020205020404" pitchFamily="49" charset="0"/>
              </a:rPr>
              <a:t> True </a:t>
            </a:r>
            <a:r>
              <a:rPr lang="th-TH" b="0" dirty="0">
                <a:effectLst/>
                <a:latin typeface="Courier New" panose="02070309020205020404" pitchFamily="49" charset="0"/>
              </a:rPr>
              <a:t>ไม่ตร</a:t>
            </a:r>
            <a:r>
              <a:rPr lang="th-TH" dirty="0">
                <a:latin typeface="Courier New" panose="02070309020205020404" pitchFamily="49" charset="0"/>
              </a:rPr>
              <a:t>งตามเงื่อนไขคือ </a:t>
            </a:r>
            <a:r>
              <a:rPr lang="en-US" dirty="0">
                <a:latin typeface="Courier New" panose="02070309020205020404" pitchFamily="49" charset="0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5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A194-351B-1903-6CD4-2E966561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การสร้าง </a:t>
            </a:r>
            <a:r>
              <a:rPr lang="en-US" b="0" i="0" dirty="0">
                <a:effectLst/>
                <a:latin typeface="system-ui"/>
              </a:rPr>
              <a:t>list </a:t>
            </a:r>
            <a:r>
              <a:rPr lang="th-TH" b="0" i="0" dirty="0">
                <a:effectLst/>
                <a:latin typeface="system-ui"/>
              </a:rPr>
              <a:t>ของ </a:t>
            </a:r>
            <a:r>
              <a:rPr lang="en-US" b="0" i="0" dirty="0">
                <a:effectLst/>
                <a:latin typeface="system-ui"/>
              </a:rPr>
              <a:t>logical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0F3D-C8A0-DEBB-F890-875B73C0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กรุงเทพมหานคร’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/>
              <a:t>ผลลัพธ์จะได้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     True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     True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2    False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3     True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4     True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5     True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6     True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7    False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Name: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bool</a:t>
            </a:r>
          </a:p>
        </p:txBody>
      </p:sp>
    </p:spTree>
    <p:extLst>
      <p:ext uri="{BB962C8B-B14F-4D97-AF65-F5344CB8AC3E}">
        <p14:creationId xmlns:p14="http://schemas.microsoft.com/office/powerpoint/2010/main" val="427797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D4D1-02FA-FC19-9892-F6CE16C6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29F0-A97E-B0CE-2E65-056F4C14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th-TH" dirty="0"/>
              <a:t>เป็นหนึ่งใน</a:t>
            </a:r>
            <a:r>
              <a:rPr lang="en-US" dirty="0"/>
              <a:t> package </a:t>
            </a:r>
            <a:r>
              <a:rPr lang="th-TH" dirty="0"/>
              <a:t>ที่สำคัญของ </a:t>
            </a:r>
            <a:r>
              <a:rPr lang="en-US" dirty="0"/>
              <a:t>python </a:t>
            </a:r>
            <a:r>
              <a:rPr lang="th-TH" dirty="0"/>
              <a:t>ใช้สำหรับจัดการข้อมูลรูปแบบตาราง </a:t>
            </a:r>
            <a:r>
              <a:rPr lang="en-US" dirty="0"/>
              <a:t>.CSV </a:t>
            </a:r>
            <a:endParaRPr lang="th-TH" dirty="0"/>
          </a:p>
          <a:p>
            <a:r>
              <a:rPr lang="en-US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  <a:endParaRPr lang="en-US" sz="2800" dirty="0">
              <a:solidFill>
                <a:srgbClr val="7928A1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8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system-ui"/>
              </a:rPr>
              <a:t>นำ </a:t>
            </a:r>
            <a:r>
              <a:rPr lang="en-US" b="0" i="0" dirty="0">
                <a:effectLst/>
                <a:latin typeface="system-ui"/>
              </a:rPr>
              <a:t>list </a:t>
            </a:r>
            <a:r>
              <a:rPr lang="th-TH" b="0" i="0" dirty="0">
                <a:effectLst/>
                <a:latin typeface="system-ui"/>
              </a:rPr>
              <a:t>ของ </a:t>
            </a:r>
            <a:r>
              <a:rPr lang="en-US" b="0" i="0" dirty="0">
                <a:effectLst/>
                <a:latin typeface="system-ui"/>
              </a:rPr>
              <a:t>logical expression</a:t>
            </a:r>
            <a:r>
              <a:rPr lang="th-TH" b="0" i="0" dirty="0">
                <a:effectLst/>
                <a:latin typeface="system-ui"/>
              </a:rPr>
              <a:t> ที่สร้างมาใช้งาน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system-ui"/>
              </a:rPr>
              <a:t>ซึ่งเมื่อนำมาใช้งาน</a:t>
            </a:r>
            <a:r>
              <a:rPr lang="th-TH" b="0" i="0" dirty="0">
                <a:effectLst/>
                <a:latin typeface="system-ui"/>
              </a:rPr>
              <a:t>เ</a:t>
            </a:r>
            <a:r>
              <a:rPr lang="th-TH" dirty="0">
                <a:latin typeface="system-ui"/>
              </a:rPr>
              <a:t>ลือก</a:t>
            </a:r>
            <a:r>
              <a:rPr lang="th-TH" b="0" i="0" dirty="0">
                <a:effectLst/>
                <a:latin typeface="system-ui"/>
              </a:rPr>
              <a:t>ข้อมูลเฉพาะแถวที่ต้องการแบบ</a:t>
            </a:r>
            <a:r>
              <a:rPr lang="en-US" b="0" i="0" dirty="0">
                <a:effectLst/>
                <a:latin typeface="system-ui"/>
              </a:rPr>
              <a:t> advanced</a:t>
            </a:r>
            <a:r>
              <a:rPr lang="th-TH" b="0" i="0" dirty="0">
                <a:effectLst/>
                <a:latin typeface="system-ui"/>
              </a:rPr>
              <a:t> คือ</a:t>
            </a:r>
            <a:r>
              <a:rPr lang="th-TH" dirty="0"/>
              <a:t>การ</a:t>
            </a:r>
            <a:r>
              <a:rPr lang="th-TH" b="0" i="0" dirty="0">
                <a:effectLst/>
                <a:latin typeface="system-ui"/>
              </a:rPr>
              <a:t>ใช้ </a:t>
            </a:r>
            <a:r>
              <a:rPr lang="en-US" b="0" i="0" dirty="0">
                <a:effectLst/>
                <a:latin typeface="system-ui"/>
              </a:rPr>
              <a:t>logic query</a:t>
            </a:r>
            <a:r>
              <a:rPr lang="th-TH" b="0" i="0" dirty="0">
                <a:effectLst/>
                <a:latin typeface="system-ui"/>
              </a:rPr>
              <a:t> ในการเลือกข้อมูล นั้นเอง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กรุงเทพมหานคร’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b="0" i="0" dirty="0">
                <a:effectLst/>
                <a:latin typeface="system-ui"/>
              </a:rPr>
              <a:t>ผลลัพธ์จะได้ข้อมูลทุกแถวที่มีข้อมูลในคอลัมน์ </a:t>
            </a:r>
            <a:r>
              <a:rPr lang="en-US" b="0" i="0" dirty="0" err="1">
                <a:effectLst/>
                <a:latin typeface="system-ui"/>
              </a:rPr>
              <a:t>province_of_onset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th-TH" b="0" i="0" dirty="0">
                <a:effectLst/>
                <a:latin typeface="system-ui"/>
              </a:rPr>
              <a:t>เป็น กรุงเทพมหานคร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คือแถวที่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0,1,3,4,5,6</a:t>
            </a:r>
            <a:endParaRPr lang="th-TH" b="0" i="0" dirty="0">
              <a:effectLst/>
              <a:latin typeface="system-ui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6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9DD4-5F86-A685-CA3B-0F528379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B154-1D50-F376-FE6D-1853D8CD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(ให้ใช้เฉพาะที่อาจารย์สอนไปแล้วในวิชานี้)</a:t>
            </a:r>
          </a:p>
          <a:p>
            <a:endParaRPr lang="th-TH" dirty="0"/>
          </a:p>
          <a:p>
            <a:r>
              <a:rPr lang="th-TH" dirty="0"/>
              <a:t>คำนวณ อายุเฉลี่ย ของผู้หญิง และผู้ชาย ของข้อมูลทั้งหมด</a:t>
            </a:r>
          </a:p>
          <a:p>
            <a:r>
              <a:rPr lang="th-TH" dirty="0"/>
              <a:t>คำนวณ อายุเฉลี่ย ของผู้หญิง และผู้ชาย ของผู้ป่วยในจังหวัดขอนแก่น</a:t>
            </a:r>
          </a:p>
          <a:p>
            <a:r>
              <a:rPr lang="th-TH" dirty="0"/>
              <a:t>หาจำนวนผู้ป่วยที่เป็นคน "คนต่างชาติเดินทางมาจากต่างประเทศ"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5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9698-C0F1-4B2A-F2F5-781C6FC2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</a:t>
            </a:r>
            <a:r>
              <a:rPr lang="th-TH" dirty="0"/>
              <a:t>ข้อมูลรายงาน </a:t>
            </a:r>
            <a:r>
              <a:rPr lang="en-US" dirty="0"/>
              <a:t>COVID-19 </a:t>
            </a:r>
            <a:r>
              <a:rPr lang="th-TH" dirty="0"/>
              <a:t>ประจำวัน ข้อมูลประจำประเทศไทย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683E-F44A-F6C9-3823-7C9E1610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https://data.go.th/dataset/covid-19-daily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1997D-DEB9-BA95-737C-6251E83E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985252"/>
            <a:ext cx="4612574" cy="1159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85859D-E9C1-1837-34C1-A9A68065D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8769"/>
            <a:ext cx="4612573" cy="1184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FBF721-47E9-82B6-07F7-FDDBB517D3F6}"/>
              </a:ext>
            </a:extLst>
          </p:cNvPr>
          <p:cNvSpPr txBox="1"/>
          <p:nvPr/>
        </p:nvSpPr>
        <p:spPr>
          <a:xfrm>
            <a:off x="5731275" y="4070780"/>
            <a:ext cx="5342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Meta data = Data that description data</a:t>
            </a:r>
            <a:r>
              <a:rPr lang="th-TH" sz="2400" dirty="0"/>
              <a:t> </a:t>
            </a:r>
          </a:p>
          <a:p>
            <a:r>
              <a:rPr lang="th-TH" sz="2400" b="0" i="0" dirty="0">
                <a:effectLst/>
                <a:latin typeface="system-ui"/>
              </a:rPr>
              <a:t>ใช้อธิบายช้อมูล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4088B-59BE-E38F-9A42-3C4DB3429FC6}"/>
              </a:ext>
            </a:extLst>
          </p:cNvPr>
          <p:cNvSpPr txBox="1"/>
          <p:nvPr/>
        </p:nvSpPr>
        <p:spPr>
          <a:xfrm>
            <a:off x="5731276" y="2795595"/>
            <a:ext cx="5342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CSV = Comma Separated Values</a:t>
            </a:r>
            <a:r>
              <a:rPr lang="th-TH" sz="2400" dirty="0"/>
              <a:t> </a:t>
            </a:r>
          </a:p>
          <a:p>
            <a:r>
              <a:rPr lang="th-TH" sz="2400" b="0" i="0" dirty="0">
                <a:effectLst/>
                <a:latin typeface="system-ui"/>
              </a:rPr>
              <a:t>ในการจะใส่ค่าแต่ละค่า จะใช้ </a:t>
            </a:r>
            <a:r>
              <a:rPr lang="en-US" sz="2400" b="0" i="0" dirty="0">
                <a:effectLst/>
                <a:latin typeface="system-ui"/>
              </a:rPr>
              <a:t>comma </a:t>
            </a:r>
            <a:r>
              <a:rPr lang="th-TH" sz="2400" b="0" i="0" dirty="0">
                <a:effectLst/>
                <a:latin typeface="system-ui"/>
              </a:rPr>
              <a:t>ในการแยก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085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5B02-A6E5-9D93-7B6E-4B317FBC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90E5-8D21-8855-39C5-ECB3C305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1.</a:t>
            </a:r>
            <a:r>
              <a:rPr lang="th-TH" sz="2400" dirty="0"/>
              <a:t> สร้าง </a:t>
            </a:r>
            <a:r>
              <a:rPr lang="en-US" sz="2400" dirty="0"/>
              <a:t>folder </a:t>
            </a:r>
            <a:r>
              <a:rPr lang="th-TH" sz="2400" dirty="0"/>
              <a:t>ใน </a:t>
            </a:r>
            <a:r>
              <a:rPr lang="en-US" sz="2400" dirty="0"/>
              <a:t>google drive </a:t>
            </a:r>
            <a:r>
              <a:rPr lang="th-TH" sz="2400" dirty="0"/>
              <a:t>และนำข้อมูล </a:t>
            </a:r>
            <a:r>
              <a:rPr lang="en-US" sz="2400" dirty="0"/>
              <a:t>.csv </a:t>
            </a:r>
            <a:r>
              <a:rPr lang="th-TH" sz="2400" dirty="0"/>
              <a:t>ที่ดาวน์โหลดเข้าไปเก็บไว้ใน </a:t>
            </a:r>
            <a:r>
              <a:rPr lang="en-US" sz="2400" dirty="0"/>
              <a:t>folder </a:t>
            </a:r>
            <a:r>
              <a:rPr lang="th-TH" sz="2400" dirty="0"/>
              <a:t>ที่สร้าง</a:t>
            </a:r>
          </a:p>
          <a:p>
            <a:r>
              <a:rPr lang="en-US" sz="2400" dirty="0"/>
              <a:t>2.</a:t>
            </a:r>
            <a:r>
              <a:rPr lang="th-TH" sz="2400" dirty="0"/>
              <a:t> นำเข้า </a:t>
            </a:r>
            <a:r>
              <a:rPr lang="en-US" sz="2400" dirty="0"/>
              <a:t>package pandas </a:t>
            </a:r>
            <a:r>
              <a:rPr lang="th-TH" sz="2400" dirty="0"/>
              <a:t>และ </a:t>
            </a:r>
            <a:r>
              <a:rPr lang="en-US" sz="2400" dirty="0"/>
              <a:t>package </a:t>
            </a:r>
            <a:r>
              <a:rPr lang="th-TH" sz="2400" dirty="0"/>
              <a:t>ของ </a:t>
            </a:r>
            <a:r>
              <a:rPr lang="en-US" sz="2400" dirty="0" err="1"/>
              <a:t>google.colab</a:t>
            </a:r>
            <a:r>
              <a:rPr lang="th-TH" sz="2400" dirty="0"/>
              <a:t> ที่ชื่อ </a:t>
            </a:r>
            <a:r>
              <a:rPr lang="en-US" sz="2400" dirty="0"/>
              <a:t>drive </a:t>
            </a:r>
            <a:r>
              <a:rPr lang="th-TH" sz="2400" dirty="0"/>
              <a:t>เพื่อเชื่อมต่อ </a:t>
            </a:r>
            <a:r>
              <a:rPr lang="en-US" sz="2400" dirty="0"/>
              <a:t>google drive</a:t>
            </a:r>
            <a:r>
              <a:rPr lang="th-TH" sz="2400" dirty="0"/>
              <a:t> กับ </a:t>
            </a:r>
            <a:r>
              <a:rPr lang="en-US" sz="2400" dirty="0"/>
              <a:t>google</a:t>
            </a:r>
            <a:r>
              <a:rPr lang="th-TH" sz="2400" dirty="0"/>
              <a:t> </a:t>
            </a:r>
            <a:r>
              <a:rPr lang="en-US" sz="2400" dirty="0" err="1"/>
              <a:t>colab</a:t>
            </a:r>
            <a:endParaRPr lang="en-US" sz="2400" dirty="0"/>
          </a:p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  <a:endParaRPr lang="en-US" sz="2400" dirty="0">
              <a:solidFill>
                <a:srgbClr val="7928A1"/>
              </a:solidFill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google.colab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drive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/>
              <a:t>3.</a:t>
            </a:r>
            <a:r>
              <a:rPr lang="th-TH" sz="2400" dirty="0"/>
              <a:t> กด </a:t>
            </a:r>
            <a:r>
              <a:rPr lang="en-US" sz="2400" dirty="0"/>
              <a:t>Connect Google Drive </a:t>
            </a:r>
            <a:r>
              <a:rPr lang="th-TH" sz="2400" dirty="0"/>
              <a:t>และเลือก </a:t>
            </a:r>
            <a:r>
              <a:rPr lang="en-US" sz="2400" dirty="0"/>
              <a:t>Account</a:t>
            </a:r>
          </a:p>
          <a:p>
            <a:r>
              <a:rPr lang="en-US" sz="2400" dirty="0"/>
              <a:t>4. </a:t>
            </a:r>
            <a:r>
              <a:rPr lang="th-TH" sz="2400" dirty="0"/>
              <a:t>กด </a:t>
            </a:r>
            <a:r>
              <a:rPr lang="en-US" sz="2400" dirty="0"/>
              <a:t>select all </a:t>
            </a:r>
            <a:r>
              <a:rPr lang="th-TH" sz="2400" dirty="0"/>
              <a:t>และกด </a:t>
            </a:r>
            <a:r>
              <a:rPr lang="en-US" sz="2400" dirty="0"/>
              <a:t>continue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2EAFB-8F30-C8F2-7DDD-51ED4B2E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164" y="2988868"/>
            <a:ext cx="4667248" cy="17483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AE3DE4-6DC4-97AB-D9DD-207E988C2098}"/>
              </a:ext>
            </a:extLst>
          </p:cNvPr>
          <p:cNvSpPr/>
          <p:nvPr/>
        </p:nvSpPr>
        <p:spPr>
          <a:xfrm>
            <a:off x="10309334" y="4211053"/>
            <a:ext cx="1265045" cy="37576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809738-1E95-7C4E-0C1E-A9601752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55" y="4901237"/>
            <a:ext cx="4666357" cy="14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1351-D06A-CB20-4425-55877A7E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8954-8B0E-A63D-C0AD-2042D32D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นำเข้า </a:t>
            </a:r>
            <a:r>
              <a:rPr lang="en-US" sz="2800" dirty="0"/>
              <a:t>package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th-TH" sz="2800" dirty="0"/>
              <a:t>เพื่อใช้ในการทำงานต่างๆที่เกี่ยวกับไฟล์ เช่น การชี้ไฟล์ การลบไฟล์ การสร้าง</a:t>
            </a:r>
            <a:r>
              <a:rPr lang="th-TH" dirty="0"/>
              <a:t>โฟลเดอร์ เป็นต้น</a:t>
            </a:r>
            <a:endParaRPr lang="en-US" dirty="0"/>
          </a:p>
          <a:p>
            <a:r>
              <a:rPr lang="th-TH" sz="2800" dirty="0"/>
              <a:t>โ</a:t>
            </a:r>
            <a:r>
              <a:rPr lang="th-TH" dirty="0"/>
              <a:t>ดยในกรณี </a:t>
            </a:r>
            <a:r>
              <a:rPr lang="en-US" dirty="0"/>
              <a:t>google drive </a:t>
            </a:r>
            <a:r>
              <a:rPr lang="th-TH" dirty="0"/>
              <a:t>จะใช้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th-TH" dirty="0"/>
              <a:t>เพื่อชี้ไฟล์ ว่าไฟล์ที่ต้องการใช้งานอยู่ </a:t>
            </a:r>
            <a:r>
              <a:rPr lang="en-US" dirty="0"/>
              <a:t>path </a:t>
            </a:r>
            <a:r>
              <a:rPr lang="th-TH" dirty="0"/>
              <a:t>ไหนใน </a:t>
            </a:r>
            <a:r>
              <a:rPr lang="en-US" dirty="0"/>
              <a:t>google drive </a:t>
            </a:r>
            <a:r>
              <a:rPr lang="th-TH" dirty="0"/>
              <a:t>ที่เชื่อม</a:t>
            </a:r>
          </a:p>
          <a:p>
            <a:r>
              <a:rPr lang="en-US" sz="2800" dirty="0"/>
              <a:t>path </a:t>
            </a:r>
            <a:r>
              <a:rPr lang="th-TH" sz="2800" dirty="0"/>
              <a:t>คือเส้นทาง</a:t>
            </a:r>
            <a:r>
              <a:rPr lang="th-TH" dirty="0"/>
              <a:t>ที่อยู่ไฟล์ จะทำงานเหมือนกับ </a:t>
            </a:r>
            <a:r>
              <a:rPr lang="en-US" dirty="0"/>
              <a:t>path </a:t>
            </a:r>
            <a:r>
              <a:rPr lang="th-TH" dirty="0"/>
              <a:t>ใน </a:t>
            </a:r>
            <a:r>
              <a:rPr lang="en-US" dirty="0"/>
              <a:t>window</a:t>
            </a:r>
            <a:r>
              <a:rPr lang="th-TH" dirty="0"/>
              <a:t> เช่น</a:t>
            </a:r>
            <a:r>
              <a:rPr lang="en-US" dirty="0"/>
              <a:t> </a:t>
            </a:r>
            <a:endParaRPr lang="th-TH" dirty="0"/>
          </a:p>
          <a:p>
            <a:r>
              <a:rPr lang="en-US" dirty="0"/>
              <a:t>E:\WORKSPACE\Basic Programming\confirmed-cases.csv</a:t>
            </a:r>
            <a:endParaRPr lang="th-TH" dirty="0"/>
          </a:p>
          <a:p>
            <a:r>
              <a:rPr lang="th-TH" sz="2800" dirty="0"/>
              <a:t>หมายความว่า ไฟล์ </a:t>
            </a:r>
            <a:r>
              <a:rPr lang="en-US" dirty="0"/>
              <a:t>confirmed-cases.csv</a:t>
            </a:r>
            <a:r>
              <a:rPr lang="th-TH" dirty="0"/>
              <a:t> อยู่ใน </a:t>
            </a:r>
            <a:r>
              <a:rPr lang="en-US" dirty="0"/>
              <a:t>drive E </a:t>
            </a:r>
            <a:r>
              <a:rPr lang="th-TH" dirty="0"/>
              <a:t>โฟลเดอร์ </a:t>
            </a:r>
            <a:r>
              <a:rPr lang="en-US" dirty="0"/>
              <a:t>WORKSPACE</a:t>
            </a:r>
            <a:r>
              <a:rPr lang="th-TH" dirty="0"/>
              <a:t> ในโฟลเดอร์ </a:t>
            </a:r>
            <a:r>
              <a:rPr lang="en-US" dirty="0"/>
              <a:t>Basic Programming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83549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CA24-AD48-172C-40DB-08499156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 </a:t>
            </a:r>
            <a:r>
              <a:rPr lang="en-US" dirty="0"/>
              <a:t>set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1209-0A03-455B-B71D-D8BB88EF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path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'/content/drive/My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Drive/dataviz_2024_data’</a:t>
            </a:r>
            <a:endParaRPr lang="th-TH" sz="2400" dirty="0"/>
          </a:p>
          <a:p>
            <a:r>
              <a:rPr lang="en-US" dirty="0"/>
              <a:t>Set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dirty="0"/>
              <a:t> </a:t>
            </a:r>
            <a:r>
              <a:rPr lang="th-TH" dirty="0"/>
              <a:t>ที่ชี้ไปยังโฟลเดอร์ที่เก็บไฟล์ </a:t>
            </a:r>
            <a:r>
              <a:rPr lang="en-US" dirty="0"/>
              <a:t>.csv </a:t>
            </a:r>
            <a:r>
              <a:rPr lang="th-TH" dirty="0"/>
              <a:t>ไว้ใน </a:t>
            </a:r>
            <a:r>
              <a:rPr lang="en-US" dirty="0"/>
              <a:t>google drive </a:t>
            </a:r>
            <a:r>
              <a:rPr lang="th-TH" dirty="0"/>
              <a:t>และเก็บ</a:t>
            </a:r>
            <a:r>
              <a:rPr lang="en-US" dirty="0"/>
              <a:t> string </a:t>
            </a:r>
            <a:r>
              <a:rPr lang="th-TH" dirty="0"/>
              <a:t>ไว้ในตัวแปร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endParaRPr lang="th-T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โดย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หรือเส้นทางที่ชี้ไปยังโฟลเดอร์และไฟล์ต่างๆ ใน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ของ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window, mac 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หรือ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จะใช้สัญลักษณ์ใน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แตกต่างกัน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จะช่วยให้สามารถเชื่อม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โดยไม่ต้องคำนึงถึงสัญลักษณ์ เพราะ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จะใส่สัญลักษณ์เชื่อมให้เองตาม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platform 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ที่ใช้งานอยู่ เช่น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ถ้าใช้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ของ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ก็จะเชื่อมด้วย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ถ้าใช้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ของ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mac 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หรือ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จะเชื่อมด้วย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th-T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358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CBBD-4AEA-D795-C8B0-582C5501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 </a:t>
            </a:r>
            <a:r>
              <a:rPr lang="en-US" dirty="0" err="1"/>
              <a:t>os.path.join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7165-AE88-AA0F-D110-4B161BEF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เป็นคำสั่งที่ใช้สำหรับเชื่อม </a:t>
            </a:r>
            <a:r>
              <a:rPr lang="en-US" dirty="0"/>
              <a:t>path </a:t>
            </a:r>
            <a:r>
              <a:rPr lang="th-TH" dirty="0"/>
              <a:t>เข้าด้วยกัน </a:t>
            </a: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os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(path,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confirmed-cases.csv’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หมายความว่า เชื่อมตัวแปร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path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ที่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ไว้ก่อนหน้านี้เข้ากับชื่อไฟล์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confirmed-cases.csv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เก็บไว้ในตัวแปร</a:t>
            </a:r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ผลลัพธ์จะได้เส้นทางไปยังไฟล์ที่ต้องการอยู่ในตัวแปร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endParaRPr lang="th-TH" sz="2000" dirty="0"/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/content/drive/My Drive/dataviz_202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4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_data/confirmed-cases.csv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6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0DA5-742E-50F0-64A1-1E1AD900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to memory (</a:t>
            </a:r>
            <a:r>
              <a:rPr lang="en-US" dirty="0" err="1"/>
              <a:t>pd.read_csv</a:t>
            </a:r>
            <a:r>
              <a:rPr lang="en-US" dirty="0"/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CDF8-A881-2B6D-732B-A6A6EEF21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pd.read_csv</a:t>
            </a:r>
            <a:r>
              <a:rPr lang="en-US" dirty="0"/>
              <a:t> </a:t>
            </a:r>
            <a:r>
              <a:rPr lang="th-TH" dirty="0"/>
              <a:t>เป็นคำสั่งที่ใช้สำหรับโหลดข้อมูล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โหลดข้อมูลไฟล์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confirmed-cases.csv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ตามเส้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นทาง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พิมพ์ชื่อตัวแปรที่เก็บข้อมูล</a:t>
            </a: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ผลลัพธ์จะได้หน้าไฟล์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csv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4FED4-CAE8-CD00-FE04-361874675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3429000"/>
            <a:ext cx="5448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1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FEEF-7C89-BB22-5A69-5385AF8D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 </a:t>
            </a:r>
            <a:r>
              <a:rPr lang="en-US" dirty="0"/>
              <a:t>.head()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CDCB-1857-5F8D-0FCF-E2816295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ชื่อตัวแปรที่เก็บข้อมูลตามด้วย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.head()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ใช้เพื่อให้แสดงชื่อคอลัมน์และข้อมูลในตารางเฉพาะ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5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แถว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แรก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int,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default=5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สามารถกำหนดจำนวนคอลัมน์ที่ต้องการให้แสดงได้ เช่น 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data_covid.head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10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จะแสดงชื่อคอลัมน์และข้อมูลในตาราง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1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แถว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1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1498</Words>
  <Application>Microsoft Office PowerPoint</Application>
  <PresentationFormat>Widescreen</PresentationFormat>
  <Paragraphs>119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system-ui</vt:lpstr>
      <vt:lpstr>Aptos</vt:lpstr>
      <vt:lpstr>Aptos Display</vt:lpstr>
      <vt:lpstr>Arial</vt:lpstr>
      <vt:lpstr>Courier New</vt:lpstr>
      <vt:lpstr>Office Theme</vt:lpstr>
      <vt:lpstr>Class period 6</vt:lpstr>
      <vt:lpstr>Pandas</vt:lpstr>
      <vt:lpstr>Download ข้อมูลรายงาน COVID-19 ประจำวัน ข้อมูลประจำประเทศไทย</vt:lpstr>
      <vt:lpstr>การนำข้อมูลเข้า</vt:lpstr>
      <vt:lpstr>Import os</vt:lpstr>
      <vt:lpstr>การ set path</vt:lpstr>
      <vt:lpstr>คำสั่ง os.path.join</vt:lpstr>
      <vt:lpstr>load data to memory (pd.read_csv )</vt:lpstr>
      <vt:lpstr>คำสั่ง .head()</vt:lpstr>
      <vt:lpstr>คำสั่ง .shape</vt:lpstr>
      <vt:lpstr>การชี้ค่าในข้อมูลตารางแบบ basic</vt:lpstr>
      <vt:lpstr>การชี้ค่าในข้อมูลตารางแบบ basic</vt:lpstr>
      <vt:lpstr>การชี้ค่าในข้อมูลตารางแบบ .iloc</vt:lpstr>
      <vt:lpstr>Table slicing การเลือกข้อมูลเฉพาะคอลัมน์ที่ต้องการ</vt:lpstr>
      <vt:lpstr>Table slicing การเลือกข้อมูลเฉพาะแถวที่ต้องการแบบง่าย </vt:lpstr>
      <vt:lpstr>Table slicing การเลือกข้อมูลเฉพาะแถวที่ต้องการแบบ advanced </vt:lpstr>
      <vt:lpstr>วิธีการเลือกข้อมูลเฉพาะแถวที่ต้องการแบบ advanced</vt:lpstr>
      <vt:lpstr>การทำงานของการเลือกข้อมูลเฉพาะแถวที่ต้องการแบบ advanced</vt:lpstr>
      <vt:lpstr>การสร้าง list ของ logical expression</vt:lpstr>
      <vt:lpstr>นำ list ของ logical expression ที่สร้างมาใช้งาน</vt:lpstr>
      <vt:lpstr>Homework class period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6</dc:title>
  <dc:creator>Tan PH</dc:creator>
  <cp:lastModifiedBy>Tan PH</cp:lastModifiedBy>
  <cp:revision>1</cp:revision>
  <dcterms:created xsi:type="dcterms:W3CDTF">2024-03-07T11:08:17Z</dcterms:created>
  <dcterms:modified xsi:type="dcterms:W3CDTF">2024-03-07T11:12:52Z</dcterms:modified>
</cp:coreProperties>
</file>