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C505-1177-DEE4-1913-EAFA772D2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3F5F0-8014-E30C-50AB-0A2B15D0E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A1BDB-ADA7-869A-9797-94AF48AC3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281-CABB-47B8-B974-9811165748F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3C070-9717-4CFF-6B2B-57BF128B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96E0B-8834-9BF8-D2D2-33385F9A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8D2-81FB-4138-9103-2188B07D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3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5CB6-70D0-CF9A-8FDF-A5E0752C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E7F62-551A-9CEC-AC84-8A9AC425A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9CD37-66FD-C8A6-A0D2-22431248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281-CABB-47B8-B974-9811165748F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D699B-72C3-6FCF-032A-B402E6EA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E61D-F358-DB61-A5F2-D6C4C443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8D2-81FB-4138-9103-2188B07D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6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65675-AEBA-F803-B144-B733A492E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58723-3F8B-7EF9-0894-7F7950B0EE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A9917-D742-5970-F3D3-590B9238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281-CABB-47B8-B974-9811165748F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8AD85-D151-BEB5-F18E-8C6027F9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BC5B1-B248-0FB6-F706-20C0925D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8D2-81FB-4138-9103-2188B07D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5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7BD5-034A-5E3B-D558-ECB4A5AA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B06B4-84EE-CAF1-E535-E9DAAE692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3DEEF-EA68-645D-4D85-AE3A6BBE1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281-CABB-47B8-B974-9811165748F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87C63-60A7-B026-FAC1-854DA47F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9F9E3-73FD-2DB6-ADD1-61F727A8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8D2-81FB-4138-9103-2188B07D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8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84FFE-B90B-3DEF-0076-6A8DF3A0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24F37-8D8E-34B8-F69B-462196E84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E51AC-1FB0-8F70-BB77-14EDB903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281-CABB-47B8-B974-9811165748F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ABD35-CC0C-3557-A027-CC041FD8B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FEBA8-AFB8-9CFF-F0AB-8E6B2045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8D2-81FB-4138-9103-2188B07D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1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39D4-5492-9B96-5214-2EB02666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2139-00C9-AD5E-60C4-84612D7FA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ADE2C-A78A-F430-C16F-B17992904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81BB0-1568-3BCE-E0B1-E5E14151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281-CABB-47B8-B974-9811165748F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5A280-737A-0F86-2AE1-26C973DC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72D2C-ACCE-756B-1014-2B55E537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8D2-81FB-4138-9103-2188B07D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482A-A627-2D26-B91C-B41E8FC7E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75796-51D6-FBE4-E897-7FBCB4DC4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4EA5F-54CA-7E85-56F2-E0112C1F9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E3C6A-F597-BF35-FEF1-B8ADAB49D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AAF68-C96E-D18D-57EC-7ED303FC7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9BC6A-359F-C3DD-0E48-EF5B99DC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281-CABB-47B8-B974-9811165748F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86ADE-C64C-BE9C-36E4-7ECB67CC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5906F-782C-772D-D91D-EE613809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8D2-81FB-4138-9103-2188B07D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1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B858-FC1A-A77A-2D3D-88E4C583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1A93F-58E8-0F73-C20D-FD4CA8F5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281-CABB-47B8-B974-9811165748F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240B2-7523-5A6A-A24F-158EE6EA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ECD42-DE52-63D2-095C-AAAE7012C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8D2-81FB-4138-9103-2188B07D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2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9C625-57FB-8F17-DBED-CDA55749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281-CABB-47B8-B974-9811165748F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4F2FFC-5B92-FC62-1DAE-95845283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BC36C-5BA4-BF26-9CCA-2556A48B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8D2-81FB-4138-9103-2188B07D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7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913E-BF2F-35A4-90A0-6244A5CD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08EAC-BB84-0C93-4F06-B6AEC1A4F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1754C-D356-A7F5-B921-D3126021A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972DE-72C0-BBB1-A3FF-7F20BFBD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281-CABB-47B8-B974-9811165748F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5E08E-37F6-0B0A-F629-8715F6AB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822DD-E1D9-E23D-2421-335C0FFD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8D2-81FB-4138-9103-2188B07D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2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BE32-B1C0-C8E5-222A-4E487060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75911A-1033-A952-83AF-1D17D2833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10BE6-13B2-FE31-7934-BB08D7FEB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BEABF-D2D1-3365-76AC-037DB266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7281-CABB-47B8-B974-9811165748F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E5A65-A641-48F5-1B4D-6D3F35E4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D124C-2D36-F534-4D83-1D60C78A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858D2-81FB-4138-9103-2188B07D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3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E73F1-B7AA-43E7-A37C-ACCA404A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BAC9E-6AA2-E656-057B-37DFCD08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8E30-14FD-D9A7-7A6C-FE23CD7A3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187281-CABB-47B8-B974-9811165748F6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F6AFC-228C-CF80-BEDF-8F901B640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72C10-2FAE-6621-7F66-6C4E2A9F5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858D2-81FB-4138-9103-2188B07D9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5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662B-A71C-3866-1935-F4CDDDEA5C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4657E-20BD-923C-CE1C-016D38973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บทที่ 2 ตัวแปรและโครงสร้างข้อมูลของภาษาไพธอน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 python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python101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9099B9-A12A-8A2E-D583-9810C17C8A97}"/>
              </a:ext>
            </a:extLst>
          </p:cNvPr>
          <p:cNvSpPr/>
          <p:nvPr/>
        </p:nvSpPr>
        <p:spPr>
          <a:xfrm>
            <a:off x="0" y="5840991"/>
            <a:ext cx="12192000" cy="101700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2893A3-F810-4364-C8ED-9267B1B6C6C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9E815E5A-CB57-83E9-B73B-3AB0AEA13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F54018-CB15-5B77-4476-3B57A6E66595}"/>
              </a:ext>
            </a:extLst>
          </p:cNvPr>
          <p:cNvSpPr txBox="1">
            <a:spLocks/>
          </p:cNvSpPr>
          <p:nvPr/>
        </p:nvSpPr>
        <p:spPr>
          <a:xfrm>
            <a:off x="177800" y="6233751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18335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552179-332A-326C-11A9-DAF3E3EE7FBF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411EF-8BA5-5650-A76B-70263D94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access a member of a list (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list&amp;string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7977-01B6-0673-9ADF-7CC404968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สมาชิกของ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จะเริ่มนับจาก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0 ,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-1 คือสมาชิกตัวสุดท้าย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= 'python is easy’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t[1]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คือสมาชิกตัวที่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เริ่มนับ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0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t[-1]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y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คือสมาชิกตัวสุดท้าย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501BA66C-EC35-D343-D059-C33F34D66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C4481-FDB2-2B68-C0D5-C4CD59236E89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7BFBEC36-AB55-326B-AD13-A4E8763AD38C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73290-7699-829D-420B-E8EEDBD6DA44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10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7D048F-BF46-762A-680A-7A0D834BD642}"/>
              </a:ext>
            </a:extLst>
          </p:cNvPr>
          <p:cNvSpPr txBox="1">
            <a:spLocks/>
          </p:cNvSpPr>
          <p:nvPr/>
        </p:nvSpPr>
        <p:spPr>
          <a:xfrm>
            <a:off x="106680" y="6520734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18926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38B676-EE57-E7C1-C06F-ED170EC3FE7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1BE72-475E-6994-E3F6-F8BE5483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57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E9F0-FD53-AF0C-46A0-197CFF62B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slicing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สามารถทำได้โดยใช้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colon [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a:b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] -&gt; [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a,b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ตัวที่อยู่ข้างใน [ ] เรียกว่า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index(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ตัวชี้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FF51E-491E-3AAC-B0A3-75A65CD7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458" y="2677750"/>
            <a:ext cx="6817084" cy="3685522"/>
          </a:xfrm>
          <a:prstGeom prst="rect">
            <a:avLst/>
          </a:prstGeom>
        </p:spPr>
      </p:pic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66523DB-79B5-B760-1717-BBFA1ECC5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C950C11-7A4D-88C5-6204-1C2D9D5B21F9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ata 2">
            <a:extLst>
              <a:ext uri="{FF2B5EF4-FFF2-40B4-BE49-F238E27FC236}">
                <a16:creationId xmlns:a16="http://schemas.microsoft.com/office/drawing/2014/main" id="{18EC6DDD-B2E1-63BF-F8D0-85B2ABB9074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DC1C7A-1618-7A43-5670-296487879D27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A53C2D-3FB1-4B9C-8860-728C87BF61AF}"/>
              </a:ext>
            </a:extLst>
          </p:cNvPr>
          <p:cNvSpPr txBox="1">
            <a:spLocks/>
          </p:cNvSpPr>
          <p:nvPr/>
        </p:nvSpPr>
        <p:spPr>
          <a:xfrm>
            <a:off x="106680" y="6520734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92119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C5C331-00C4-E4F9-60C6-4DA00024CD8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E7B1A-C69A-AB11-F57D-DC8EA8154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CEE9-3F70-3EE9-AC20-656455DE4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= 'python is easy’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t[7:9] </a:t>
            </a:r>
          </a:p>
          <a:p>
            <a:pPr algn="l"/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ถ้าเว้นว่างหน้า : หมายความว่า เริ่มตั้งแต่ตัวแรก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t[:6] 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python</a:t>
            </a:r>
            <a:endParaRPr lang="th-TH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l"/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ถ้าเว้นว่างหลัง : หมายความว่า ไปจนถึงตัวสุดท้าย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t[10:]</a:t>
            </a: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 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easy</a:t>
            </a:r>
            <a:endParaRPr lang="en-US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t[7:9]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จะเท่ากับตัวที่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7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ไปจนถึงตัวที่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8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เพราะ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9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คือจุดจบ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is</a:t>
            </a:r>
          </a:p>
          <a:p>
            <a:pPr algn="l"/>
            <a:endParaRPr lang="th-TH" b="0" i="0" dirty="0">
              <a:effectLst/>
              <a:latin typeface="system-ui"/>
            </a:endParaRPr>
          </a:p>
          <a:p>
            <a:endParaRPr lang="en-US" dirty="0"/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3A269412-2CC2-167A-10AD-C0108FFF2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CB5D82B-4EE1-068C-C74C-E6B240A45BC9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4F756497-B84B-BE84-5229-BD5A7E5458E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26D58F-2922-E46E-1F30-FEA9DB41F01D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B07DCB-6343-506A-476C-BCD4AC79D0E9}"/>
              </a:ext>
            </a:extLst>
          </p:cNvPr>
          <p:cNvSpPr txBox="1">
            <a:spLocks/>
          </p:cNvSpPr>
          <p:nvPr/>
        </p:nvSpPr>
        <p:spPr>
          <a:xfrm>
            <a:off x="106680" y="6520734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105376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79D3A7-5C63-1A41-A7CE-78967F385DAB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6DDAC-59AE-F13A-0BE0-8781C61BD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E663-367E-3D07-9F2B-4A7FE037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= 'python is easy’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t[::2]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โดยค่าหลัง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: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ตัวที่สอง จะใช้กำหนด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step(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การกระโดด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t[::2] step=2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pto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ses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[0, 1, 2, 3, 4, 5, 6, 7, 8, 9 ] 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[::2]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[0, 2, 4, 6, 8]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t[2::2]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เริ่มนับตัวที่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โดยกำหนด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step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ผลลัพธ์จะได้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to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ses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60457DE5-5CFC-E3C2-A280-6D975C7D8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64ED5F-B773-3A3F-F70A-25B3EB32C825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431B63CC-B69A-ABAD-3705-C8E7283A44CF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A772F-8ADD-6AF9-E338-5302D6C238BB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0D9AFF-E85B-EE04-EF22-35CFB3849034}"/>
              </a:ext>
            </a:extLst>
          </p:cNvPr>
          <p:cNvSpPr txBox="1">
            <a:spLocks/>
          </p:cNvSpPr>
          <p:nvPr/>
        </p:nvSpPr>
        <p:spPr>
          <a:xfrm>
            <a:off x="106680" y="6520734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87738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56B39D-AE97-6470-8C65-996F561E124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A6B5F-FBEF-2EAD-94D6-D94A9EC1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มาต่อกัน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B4247-CB53-9DAE-7448-B9ECFA140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สามารถนำ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มาต่อกันได้ด้วยการเติม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+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ตามด้วยค่าที่ต้องการต่อ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t = 'python is easy’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+ '??’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'python is easy??’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[1, 5, ‘v’]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ไม่สามารถนำ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ปกติมาต่อกับ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 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+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ไม่สามารถทำได้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ต่อ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list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+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จะเท่ากับ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[1, 5, 'v', []]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29AD45DE-DA12-9CD5-C3B0-7BCDBAD65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2BDE1A6-9340-E8C8-BE00-23324B7FEA34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7E7860F8-56D1-DBE0-8336-6D939752D3F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D16E8-A732-C2E3-4F8E-7BFE3052A7BD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3B364C-A6F6-3DF5-ABE5-C93A15A4A77C}"/>
              </a:ext>
            </a:extLst>
          </p:cNvPr>
          <p:cNvSpPr txBox="1">
            <a:spLocks/>
          </p:cNvSpPr>
          <p:nvPr/>
        </p:nvSpPr>
        <p:spPr>
          <a:xfrm>
            <a:off x="106680" y="6520734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261162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D93A6D-039F-2A17-7D3E-9D965437404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A6680-59F8-87BB-ECD8-FC501E44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split string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การแบ่ง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ตามสัญลักษณ์ที่กำหนด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94DB-7D66-D88E-91EE-48D2C6B1D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สามารถแบ่งได้โดยการเติม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.split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ตามด้วยสัญลักษณ์ที่ต้องการใน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t = 'python is easy’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t.split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(' ‘)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หมายความว่า แบ่งข้อความในตัวแปร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โดยมีสัญลักษณ์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 ‘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คือช่องว่าง ดังนั้นจะได้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['python', 'is', 'easy’]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 = '12:30:15’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time.split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(':’)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หมายความว่า แบ่งข้อความในตัวแปร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time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โดยมีสัญลักษณ์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‘: ‘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ดังนั้นจะได้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['12', '30', '15']</a:t>
            </a:r>
          </a:p>
          <a:p>
            <a:endParaRPr lang="th-TH" dirty="0"/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42F2B98B-5B3C-35E4-C976-C2E22BF92C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5E66DA5-5D4F-B371-23A1-54A9E54FC37A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DD41320B-B54C-0B2C-0DED-945804A3D898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131F6A-BBF9-B60F-4B8C-CEA4408D7066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C3F6C0-FAE4-1D05-CBB4-FF417661E307}"/>
              </a:ext>
            </a:extLst>
          </p:cNvPr>
          <p:cNvSpPr txBox="1">
            <a:spLocks/>
          </p:cNvSpPr>
          <p:nvPr/>
        </p:nvSpPr>
        <p:spPr>
          <a:xfrm>
            <a:off x="106680" y="6520734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144218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17F058-7A88-0C1A-7CD7-9488840B7537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EB43F-6224-E749-97F5-0839FA742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วิธีรวม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กลับ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81A3-6531-3687-4C05-04E74D05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= 'python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easy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'</a:t>
            </a:r>
          </a:p>
          <a:p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t_sp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t.split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(' ')</a:t>
            </a:r>
          </a:p>
          <a:p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t_sp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= ['python', 'is', 'easy’]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สามารถรวมกลับได้โดยการกำหนดสัญลักษณ์ที่ต้องการ ตามด้วย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.join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ตามด้วยตัวแปรที่ต้องการรวมกลับใส่ใน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</a:p>
          <a:p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t_join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' '.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join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t_sp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</a:p>
          <a:p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(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t_join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) = python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is</a:t>
            </a:r>
            <a:r>
              <a:rPr lang="fr-FR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fr-FR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easy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599B098F-4B8D-C85B-FCB5-F7EA8653A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2C73486-9361-926A-CBE8-C7736BBA187C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DE7EAD21-359D-C522-06F7-007BAB85E8D9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484A59-EEC4-8810-621A-40FC7909D942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16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F5401B-4427-D519-1825-E6559CBFE57F}"/>
              </a:ext>
            </a:extLst>
          </p:cNvPr>
          <p:cNvSpPr txBox="1">
            <a:spLocks/>
          </p:cNvSpPr>
          <p:nvPr/>
        </p:nvSpPr>
        <p:spPr>
          <a:xfrm>
            <a:off x="106680" y="6520734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934924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F4D300-7260-7F1D-2BEA-9BA4C45B09F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9813E-A80E-8A2A-7BCE-B3CCEA5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Homework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class period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5711D-7725-C0A6-4DF4-2E930DA62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คำนวณเวลาเป็นวินาทีของเวลาต่อไปนี้โดยใช้คำสั่ง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split()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ช่วย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ออกมาให้สวยงาม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12:30:15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13:41:07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12:53:15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00:59:25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11:11:11</a:t>
            </a:r>
          </a:p>
          <a:p>
            <a:pPr algn="l"/>
            <a:r>
              <a:rPr lang="en-US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16:06:09</a:t>
            </a: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9D80B370-2BAD-8644-4AE5-9FC448141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F920A3-0E08-681C-285C-91288E98E169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ata 2">
            <a:extLst>
              <a:ext uri="{FF2B5EF4-FFF2-40B4-BE49-F238E27FC236}">
                <a16:creationId xmlns:a16="http://schemas.microsoft.com/office/drawing/2014/main" id="{2C4E434C-0D2D-427A-F15A-82FB73AB1D46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FDDC5-576C-CB89-1D23-6AD2CFB5A74A}"/>
              </a:ext>
            </a:extLst>
          </p:cNvPr>
          <p:cNvSpPr txBox="1"/>
          <p:nvPr/>
        </p:nvSpPr>
        <p:spPr>
          <a:xfrm>
            <a:off x="11438587" y="6287442"/>
            <a:ext cx="5572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326579-BCA6-FA27-91B6-05ED8E433AB7}"/>
              </a:ext>
            </a:extLst>
          </p:cNvPr>
          <p:cNvSpPr txBox="1">
            <a:spLocks/>
          </p:cNvSpPr>
          <p:nvPr/>
        </p:nvSpPr>
        <p:spPr>
          <a:xfrm>
            <a:off x="106680" y="6520734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63762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8F759F-590B-A05A-C821-4AF4FB6E0B27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E64333-9E9E-09BC-5A50-446CE0EB1325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ata 2">
            <a:extLst>
              <a:ext uri="{FF2B5EF4-FFF2-40B4-BE49-F238E27FC236}">
                <a16:creationId xmlns:a16="http://schemas.microsoft.com/office/drawing/2014/main" id="{04C04300-A1C1-DAA6-D33E-431C16918224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F7855-4BFB-B9C6-5CAE-82E38800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Variables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คืออะไร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F043E-1647-9D5A-DF70-A5F45CC96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1180"/>
            <a:ext cx="10515600" cy="4351338"/>
          </a:xfrm>
        </p:spPr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Variables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คือตัวแปรที่ใช้เก็บข้อมูล ยกตัวอย่างกำหนดตัวแปร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เก็บค่า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 =   3.14159265359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ไม่ต้องพิมพ์ยาว ใช้ตัวแปร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pi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ที่กำหนดไว้แล้วแทน</a:t>
            </a:r>
          </a:p>
          <a:p>
            <a:pPr algn="l"/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หลักการตั้งชื่อตัวแปรเบื้องต้น</a:t>
            </a:r>
          </a:p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ตั้งให้สื่อ</a:t>
            </a:r>
          </a:p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ภาษาอังกฤษ</a:t>
            </a:r>
          </a:p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ใช้ตัวเลขได้แต่ห้ามขึ้นต้นด้วยตัวเลข</a:t>
            </a:r>
          </a:p>
          <a:p>
            <a:pPr algn="l">
              <a:buFont typeface="+mj-lt"/>
              <a:buAutoNum type="arabicPeriod"/>
            </a:pPr>
            <a:r>
              <a:rPr lang="th-TH" b="0" i="0" dirty="0">
                <a:effectLst/>
                <a:latin typeface="TH SarabunPSK" panose="020B0500040200020003" pitchFamily="34" charset="-34"/>
                <a:cs typeface="TH SarabunPSK" panose="020B0500040200020003" pitchFamily="34" charset="-34"/>
              </a:rPr>
              <a:t>ห้ามเว้นวรรค</a:t>
            </a:r>
          </a:p>
          <a:p>
            <a:pPr algn="l">
              <a:buFont typeface="+mj-lt"/>
              <a:buAutoNum type="arabicPeriod"/>
            </a:pP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ห้ามตั้งชื่อตัวแปรที่ซ้ำกับชื่อฟังก์ชั่นต่างๆ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def, for, range, etc.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endParaRPr lang="th-TH" b="0" i="0" dirty="0">
              <a:effectLst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524C9-8560-F9AD-67DB-41DC7E9E07DC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</a:t>
            </a:r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DA944402-35BD-0045-F479-A0FE7F4DF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59ED78-3594-7CBA-3152-583D7450D82B}"/>
              </a:ext>
            </a:extLst>
          </p:cNvPr>
          <p:cNvSpPr txBox="1">
            <a:spLocks/>
          </p:cNvSpPr>
          <p:nvPr/>
        </p:nvSpPr>
        <p:spPr>
          <a:xfrm>
            <a:off x="106680" y="6520734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31586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FA0AF6-E028-6F57-4895-09087598CF1D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FE372-8E09-92AD-92B3-708900FF7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ชนิดของตัวแปร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288AA-AB76-D95E-9344-E5E78EC4A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 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ตัวเลชจำนวนเต็ม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a = 10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float :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จำนวนจริง (ทศนิยม) 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b = 10.0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ตัวอักษร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char (character))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ข้อความ (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text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 = '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ธนพงศ์'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ตัวเลขที่เป็น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ไม่สามารถเอามา บวก ลบ คูณ หาร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กับตัวเลขได้ เช่น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d = '10'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5F25A8C6-5937-93FF-85CB-9464E71C2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68663A-B247-E82E-2A20-E8FFF2980C23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ECD1F1FD-2545-EFA0-4ACE-5C0B83545190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D0A6FD-ECC0-EF01-498A-B3FE03293FBC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75B157-D8BD-BF82-2A50-039E5FA4C4F5}"/>
              </a:ext>
            </a:extLst>
          </p:cNvPr>
          <p:cNvSpPr txBox="1">
            <a:spLocks/>
          </p:cNvSpPr>
          <p:nvPr/>
        </p:nvSpPr>
        <p:spPr>
          <a:xfrm>
            <a:off x="106680" y="6520734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210029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0CBF7-6B2F-83EB-338E-81687EE7FC39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E56C0-6046-5552-2202-A85D1269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variable casting (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การเปลี่ยนชนิดของข้อมูล)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6C4F1-DF60-3B8A-12AA-62D59DF5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กรณีต้องใช้ข้อมูลที่นำมาจากที่อื่น เราสามารถเปลี่ยนชนิดของข้อมูลตามที่เราต้องการใช้งานได้ โดยการ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กำหนดชนิดของข้อมูลที่ต้องการเปลี่ยนไว้หน้าตัวแปร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int(d)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float(d)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str(d)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91138C5C-0C4D-205E-0C32-4C9744560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D6E54D-C477-AEA5-B6E1-841B38E7035E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784B81C7-9265-D605-CF68-4E5E8771F9CB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D03807-F8DE-4958-837E-458CCFA16206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2AC8F0-3173-97EA-25AD-9E48D04697FF}"/>
              </a:ext>
            </a:extLst>
          </p:cNvPr>
          <p:cNvSpPr txBox="1">
            <a:spLocks/>
          </p:cNvSpPr>
          <p:nvPr/>
        </p:nvSpPr>
        <p:spPr>
          <a:xfrm>
            <a:off x="106680" y="6520734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174232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983E5-A738-A209-C33B-5066E3550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4F54DE-1CB4-7BAD-7C4B-A8B474142BFC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7187A-A8B8-2F91-2B3F-84EC42A0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Operation (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การเอาตัวแปร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ตัวมาทำอะไรกัน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) </a:t>
            </a:r>
            <a:b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(Operators + , - , * , / , % 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370D2-3AAA-7C6F-3077-579D2DBB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การบวก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การลบ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การคูณ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การหาร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การหารแบบ % เครื่องหมาย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modulo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คือการหารเอาเศษ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DEB6C619-4645-CE38-54CD-D5B1806E0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D689C7-3FEB-A2E4-618C-9B8019A79CB3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FDE86DB6-FAF6-D6B9-1FF6-E578E9040C6E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613C23-607E-6292-B4AF-99BC42CF4E57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80466F-5977-5A57-1C00-535AC3A8B947}"/>
              </a:ext>
            </a:extLst>
          </p:cNvPr>
          <p:cNvSpPr txBox="1">
            <a:spLocks/>
          </p:cNvSpPr>
          <p:nvPr/>
        </p:nvSpPr>
        <p:spPr>
          <a:xfrm>
            <a:off x="106680" y="6520734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68364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17AEE2-265B-7BC8-A5DE-227701089820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5811A-8657-E255-F27D-55AB97D70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print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แบบพิเศษ (การ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format string)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9936-1A64-07C3-496C-00CF8DE30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พื้นฐาน 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print('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ตัวแปร') สิ่งที่อยู่ข้างในวงเล็บคือ ตัวแปร หรือ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2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การเพิ่มข้อความที่ต้องการนอกจากตัวแปร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คือการเพิ่ม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f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 '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string'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และใช้ { } ใส่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code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เช่น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print(f'%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คือการหารเอาเศษ เช่น 7%3 = {7%3}’)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\n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คือการขึ้นบรรทัดใหม่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\\ ใช้ในการตัด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text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แยกใน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code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และ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code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จะถูกอ่านปกติ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92351DD8-5035-8FE8-9E38-51298227A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D8776B-6903-16F7-7346-C19DC0465C6B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2D0F8F94-2367-9884-9455-27067A974B15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38637A-49FA-4E4A-963A-6BD50E9892A8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BCF7AE-C1F7-FDFF-8B54-5D09D97C9E1F}"/>
              </a:ext>
            </a:extLst>
          </p:cNvPr>
          <p:cNvSpPr txBox="1">
            <a:spLocks/>
          </p:cNvSpPr>
          <p:nvPr/>
        </p:nvSpPr>
        <p:spPr>
          <a:xfrm>
            <a:off x="106680" y="6520734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78316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CAF281-091C-430D-6431-725D706C020A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7A0FA-325D-17D1-6156-50BFFFAD8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DATA STRUCTURE (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โครงสร้างข้อมูล)</a:t>
            </a:r>
            <a:endParaRPr lang="en-US" dirty="0">
              <a:solidFill>
                <a:schemeClr val="bg1">
                  <a:lumMod val="95000"/>
                </a:schemeClr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30A5F-8811-8B76-8E99-9AE7D4F9F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การเอาตัวแปรหลายๆตัวมาเรียงกัน สามารถสร้างได้ 2 แบบ ดังนี้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แบบที่ 1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[]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แบบที่ 2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list_a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list()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 = [1,5,'v']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ลำดับที่อยู่ใน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มีความสำคัญ ลำดับใน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เริ่มจาก 0,1,2,...</a:t>
            </a: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อยากได้สมาชิกของ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ตัวที่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1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ให้เขียน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[1]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คือ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5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7AE8648A-B7D6-1A80-C82E-AA48248AA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C1CC93-3B5A-0B3C-0174-8D7B333907E3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28DE3FAC-86C8-C197-BB12-7D72A9F4237D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BB4B92-380E-2C92-1325-3FFD2B731E3F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ADBC09-0BB1-D1E8-47C4-1FCC53FA0E7F}"/>
              </a:ext>
            </a:extLst>
          </p:cNvPr>
          <p:cNvSpPr txBox="1">
            <a:spLocks/>
          </p:cNvSpPr>
          <p:nvPr/>
        </p:nvSpPr>
        <p:spPr>
          <a:xfrm>
            <a:off x="106680" y="6520734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388301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916AA4-68ED-CF52-6190-9B00E97B9443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5B8DA-EC1E-30E8-7213-2D6DA02C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append() </a:t>
            </a:r>
            <a:r>
              <a:rPr lang="th-TH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การเพิ่มสมาชิกเข้าใน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7D253-40BF-2478-3F44-ED1F05045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.append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ตามด้วยค่าที่ต้องการเพิ่มใน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สามารถเพิ่มสมาชิกเข้าใน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ที่ต้องการได้ เช่น</a:t>
            </a: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list_b.append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(‘u’)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ต่อมาลอง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[1, 5, 'v', 'u’]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จะเห็นว่า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‘u’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ถูกเพิ่มเข้ามาใน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.pop()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ใช้สำหรับดึงสมาชิกที่สุดท้ายออกจาก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list_b.pop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ต่อมาลอง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print(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[1, 5, 'v’]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จะเห็นว่า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‘u’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ถูกดึงออกจาก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list_b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th-TH" dirty="0"/>
          </a:p>
          <a:p>
            <a:endParaRPr lang="th-TH" dirty="0"/>
          </a:p>
          <a:p>
            <a:endParaRPr lang="en-US" dirty="0"/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106E0EC2-612F-4170-4D6E-2B025EF19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E66094E-EB39-8734-E9B1-BFEA30165D4D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4AB7F2B3-B09B-436A-05D2-465D18423A43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73899-50CD-4C37-147F-903FCE492822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936357-B5E8-99B3-E2AE-5692CD43BE70}"/>
              </a:ext>
            </a:extLst>
          </p:cNvPr>
          <p:cNvSpPr txBox="1">
            <a:spLocks/>
          </p:cNvSpPr>
          <p:nvPr/>
        </p:nvSpPr>
        <p:spPr>
          <a:xfrm>
            <a:off x="106680" y="6520734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7343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B2768F-65ED-DBD0-F9C3-DC10D888AC18}"/>
              </a:ext>
            </a:extLst>
          </p:cNvPr>
          <p:cNvSpPr/>
          <p:nvPr/>
        </p:nvSpPr>
        <p:spPr>
          <a:xfrm>
            <a:off x="0" y="0"/>
            <a:ext cx="12192000" cy="1136342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41ECF-6C27-29CB-9A6C-8B487B60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String &gt; list of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2E65F-E3B6-E24C-300D-81A9589D6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คำสั่ง </a:t>
            </a:r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len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()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คือคำสั่งตรวจสอบความยาวของ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(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จำนวนสมาชิก)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String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มีค่าเป็น 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list 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เช่น</a:t>
            </a:r>
          </a:p>
          <a:p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t = 'python is easy’</a:t>
            </a:r>
            <a:endParaRPr lang="th-TH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len</a:t>
            </a:r>
            <a:r>
              <a:rPr lang="en-US" dirty="0">
                <a:latin typeface="TH SarabunPSK" panose="020B0500040200020003" pitchFamily="34" charset="-34"/>
                <a:cs typeface="TH SarabunPSK" panose="020B0500040200020003" pitchFamily="34" charset="-34"/>
              </a:rPr>
              <a:t>(t)</a:t>
            </a:r>
            <a:r>
              <a:rPr lang="th-TH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จะเท่ากับ 14 นับตามจำนวนตัวอักษรและวรรคหรือช่องว่างก็จะถูกนับ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1B015A37-9484-8C81-2EF5-FD165A11F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882" y="119333"/>
            <a:ext cx="1093483" cy="10170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CEDE20-9BCF-BF72-0778-48CC46CDF00B}"/>
              </a:ext>
            </a:extLst>
          </p:cNvPr>
          <p:cNvSpPr/>
          <p:nvPr/>
        </p:nvSpPr>
        <p:spPr>
          <a:xfrm>
            <a:off x="0" y="6439101"/>
            <a:ext cx="12192000" cy="418899"/>
          </a:xfrm>
          <a:prstGeom prst="rect">
            <a:avLst/>
          </a:prstGeom>
          <a:solidFill>
            <a:srgbClr val="0071BC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ata 2">
            <a:extLst>
              <a:ext uri="{FF2B5EF4-FFF2-40B4-BE49-F238E27FC236}">
                <a16:creationId xmlns:a16="http://schemas.microsoft.com/office/drawing/2014/main" id="{647749D7-D400-97B5-311B-4AFF76A6FFB2}"/>
              </a:ext>
            </a:extLst>
          </p:cNvPr>
          <p:cNvSpPr/>
          <p:nvPr/>
        </p:nvSpPr>
        <p:spPr>
          <a:xfrm>
            <a:off x="10848138" y="6264097"/>
            <a:ext cx="1343862" cy="608120"/>
          </a:xfrm>
          <a:custGeom>
            <a:avLst/>
            <a:gdLst>
              <a:gd name="connsiteX0" fmla="*/ 0 w 10000"/>
              <a:gd name="connsiteY0" fmla="*/ 10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8000 w 10000"/>
              <a:gd name="connsiteY3" fmla="*/ 10000 h 10000"/>
              <a:gd name="connsiteX4" fmla="*/ 0 w 10000"/>
              <a:gd name="connsiteY4" fmla="*/ 10000 h 10000"/>
              <a:gd name="connsiteX0" fmla="*/ 0 w 8000"/>
              <a:gd name="connsiteY0" fmla="*/ 10000 h 10000"/>
              <a:gd name="connsiteX1" fmla="*/ 2000 w 8000"/>
              <a:gd name="connsiteY1" fmla="*/ 0 h 10000"/>
              <a:gd name="connsiteX2" fmla="*/ 4142 w 8000"/>
              <a:gd name="connsiteY2" fmla="*/ 153 h 10000"/>
              <a:gd name="connsiteX3" fmla="*/ 8000 w 8000"/>
              <a:gd name="connsiteY3" fmla="*/ 10000 h 10000"/>
              <a:gd name="connsiteX4" fmla="*/ 0 w 8000"/>
              <a:gd name="connsiteY4" fmla="*/ 10000 h 10000"/>
              <a:gd name="connsiteX0" fmla="*/ 0 w 5414"/>
              <a:gd name="connsiteY0" fmla="*/ 10000 h 10000"/>
              <a:gd name="connsiteX1" fmla="*/ 2500 w 5414"/>
              <a:gd name="connsiteY1" fmla="*/ 0 h 10000"/>
              <a:gd name="connsiteX2" fmla="*/ 5178 w 5414"/>
              <a:gd name="connsiteY2" fmla="*/ 153 h 10000"/>
              <a:gd name="connsiteX3" fmla="*/ 5414 w 5414"/>
              <a:gd name="connsiteY3" fmla="*/ 10000 h 10000"/>
              <a:gd name="connsiteX4" fmla="*/ 0 w 5414"/>
              <a:gd name="connsiteY4" fmla="*/ 10000 h 10000"/>
              <a:gd name="connsiteX0" fmla="*/ 0 w 9609"/>
              <a:gd name="connsiteY0" fmla="*/ 10000 h 10000"/>
              <a:gd name="connsiteX1" fmla="*/ 4618 w 9609"/>
              <a:gd name="connsiteY1" fmla="*/ 0 h 10000"/>
              <a:gd name="connsiteX2" fmla="*/ 9564 w 9609"/>
              <a:gd name="connsiteY2" fmla="*/ 153 h 10000"/>
              <a:gd name="connsiteX3" fmla="*/ 9590 w 9609"/>
              <a:gd name="connsiteY3" fmla="*/ 10000 h 10000"/>
              <a:gd name="connsiteX4" fmla="*/ 0 w 9609"/>
              <a:gd name="connsiteY4" fmla="*/ 10000 h 10000"/>
              <a:gd name="connsiteX0" fmla="*/ 0 w 10193"/>
              <a:gd name="connsiteY0" fmla="*/ 10000 h 10153"/>
              <a:gd name="connsiteX1" fmla="*/ 4806 w 10193"/>
              <a:gd name="connsiteY1" fmla="*/ 0 h 10153"/>
              <a:gd name="connsiteX2" fmla="*/ 9953 w 10193"/>
              <a:gd name="connsiteY2" fmla="*/ 153 h 10153"/>
              <a:gd name="connsiteX3" fmla="*/ 10193 w 10193"/>
              <a:gd name="connsiteY3" fmla="*/ 10153 h 10153"/>
              <a:gd name="connsiteX4" fmla="*/ 0 w 10193"/>
              <a:gd name="connsiteY4" fmla="*/ 10000 h 10153"/>
              <a:gd name="connsiteX0" fmla="*/ 0 w 10213"/>
              <a:gd name="connsiteY0" fmla="*/ 10000 h 10153"/>
              <a:gd name="connsiteX1" fmla="*/ 4806 w 10213"/>
              <a:gd name="connsiteY1" fmla="*/ 0 h 10153"/>
              <a:gd name="connsiteX2" fmla="*/ 10166 w 10213"/>
              <a:gd name="connsiteY2" fmla="*/ 153 h 10153"/>
              <a:gd name="connsiteX3" fmla="*/ 10193 w 10213"/>
              <a:gd name="connsiteY3" fmla="*/ 10153 h 10153"/>
              <a:gd name="connsiteX4" fmla="*/ 0 w 10213"/>
              <a:gd name="connsiteY4" fmla="*/ 10000 h 10153"/>
              <a:gd name="connsiteX0" fmla="*/ 0 w 10341"/>
              <a:gd name="connsiteY0" fmla="*/ 10000 h 10153"/>
              <a:gd name="connsiteX1" fmla="*/ 4806 w 10341"/>
              <a:gd name="connsiteY1" fmla="*/ 0 h 10153"/>
              <a:gd name="connsiteX2" fmla="*/ 10308 w 10341"/>
              <a:gd name="connsiteY2" fmla="*/ 0 h 10153"/>
              <a:gd name="connsiteX3" fmla="*/ 10193 w 10341"/>
              <a:gd name="connsiteY3" fmla="*/ 10153 h 10153"/>
              <a:gd name="connsiteX4" fmla="*/ 0 w 10341"/>
              <a:gd name="connsiteY4" fmla="*/ 10000 h 10153"/>
              <a:gd name="connsiteX0" fmla="*/ 0 w 10406"/>
              <a:gd name="connsiteY0" fmla="*/ 10000 h 10306"/>
              <a:gd name="connsiteX1" fmla="*/ 4806 w 10406"/>
              <a:gd name="connsiteY1" fmla="*/ 0 h 10306"/>
              <a:gd name="connsiteX2" fmla="*/ 10308 w 10406"/>
              <a:gd name="connsiteY2" fmla="*/ 0 h 10306"/>
              <a:gd name="connsiteX3" fmla="*/ 10406 w 10406"/>
              <a:gd name="connsiteY3" fmla="*/ 10306 h 10306"/>
              <a:gd name="connsiteX4" fmla="*/ 0 w 10406"/>
              <a:gd name="connsiteY4" fmla="*/ 10000 h 10306"/>
              <a:gd name="connsiteX0" fmla="*/ 0 w 10761"/>
              <a:gd name="connsiteY0" fmla="*/ 10458 h 10458"/>
              <a:gd name="connsiteX1" fmla="*/ 5161 w 10761"/>
              <a:gd name="connsiteY1" fmla="*/ 0 h 10458"/>
              <a:gd name="connsiteX2" fmla="*/ 10663 w 10761"/>
              <a:gd name="connsiteY2" fmla="*/ 0 h 10458"/>
              <a:gd name="connsiteX3" fmla="*/ 10761 w 10761"/>
              <a:gd name="connsiteY3" fmla="*/ 10306 h 10458"/>
              <a:gd name="connsiteX4" fmla="*/ 0 w 10761"/>
              <a:gd name="connsiteY4" fmla="*/ 10458 h 1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61" h="10458">
                <a:moveTo>
                  <a:pt x="0" y="10458"/>
                </a:moveTo>
                <a:lnTo>
                  <a:pt x="5161" y="0"/>
                </a:lnTo>
                <a:lnTo>
                  <a:pt x="10663" y="0"/>
                </a:lnTo>
                <a:cubicBezTo>
                  <a:pt x="10815" y="3282"/>
                  <a:pt x="10609" y="7024"/>
                  <a:pt x="10761" y="10306"/>
                </a:cubicBezTo>
                <a:lnTo>
                  <a:pt x="0" y="10458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3C62C-3B30-5CAA-B0EB-F51A1930B561}"/>
              </a:ext>
            </a:extLst>
          </p:cNvPr>
          <p:cNvSpPr txBox="1"/>
          <p:nvPr/>
        </p:nvSpPr>
        <p:spPr>
          <a:xfrm>
            <a:off x="11520069" y="6324469"/>
            <a:ext cx="313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B58417-F440-D37D-F746-F4E88695847D}"/>
              </a:ext>
            </a:extLst>
          </p:cNvPr>
          <p:cNvSpPr txBox="1">
            <a:spLocks/>
          </p:cNvSpPr>
          <p:nvPr/>
        </p:nvSpPr>
        <p:spPr>
          <a:xfrm>
            <a:off x="106680" y="6520734"/>
            <a:ext cx="5410200" cy="4143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โดย ผศ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 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ดร</a:t>
            </a:r>
            <a:r>
              <a:rPr lang="en-US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.</a:t>
            </a:r>
            <a:r>
              <a:rPr lang="th-TH" dirty="0">
                <a:solidFill>
                  <a:schemeClr val="bg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ธนพงศ์ อินทระ สาขาวิชาสถิติ มหาวิทยาลัยขอนแก่น </a:t>
            </a:r>
          </a:p>
        </p:txBody>
      </p:sp>
    </p:spTree>
    <p:extLst>
      <p:ext uri="{BB962C8B-B14F-4D97-AF65-F5344CB8AC3E}">
        <p14:creationId xmlns:p14="http://schemas.microsoft.com/office/powerpoint/2010/main" val="423645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1364</Words>
  <Application>Microsoft Office PowerPoint</Application>
  <PresentationFormat>Widescreen</PresentationFormat>
  <Paragraphs>145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system-ui</vt:lpstr>
      <vt:lpstr>Aptos</vt:lpstr>
      <vt:lpstr>Aptos Display</vt:lpstr>
      <vt:lpstr>Arial</vt:lpstr>
      <vt:lpstr>TH SarabunPSK</vt:lpstr>
      <vt:lpstr>Office Theme</vt:lpstr>
      <vt:lpstr>Class period 1</vt:lpstr>
      <vt:lpstr>Variables คืออะไร</vt:lpstr>
      <vt:lpstr>ชนิดของตัวแปร</vt:lpstr>
      <vt:lpstr>variable casting (การเปลี่ยนชนิดของข้อมูล)</vt:lpstr>
      <vt:lpstr>Operation (การเอาตัวแปร 2 ตัวมาทำอะไรกัน)  (Operators + , - , * , / , % )</vt:lpstr>
      <vt:lpstr>คำสั่ง print แบบพิเศษ (การ format string)</vt:lpstr>
      <vt:lpstr>DATA STRUCTURE (โครงสร้างข้อมูล)</vt:lpstr>
      <vt:lpstr>append() การเพิ่มสมาชิกเข้าใน list</vt:lpstr>
      <vt:lpstr>String &gt; list of characters</vt:lpstr>
      <vt:lpstr>access a member of a list (list&amp;string)</vt:lpstr>
      <vt:lpstr>List slicing</vt:lpstr>
      <vt:lpstr>ตัวอย่าง</vt:lpstr>
      <vt:lpstr>ตัวอย่าง</vt:lpstr>
      <vt:lpstr>การนำ list มาต่อกัน</vt:lpstr>
      <vt:lpstr>split string การแบ่ง string ตามสัญลักษณ์ที่กำหนด</vt:lpstr>
      <vt:lpstr>วิธีรวม string กลับ</vt:lpstr>
      <vt:lpstr>Homework class period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period 1</dc:title>
  <dc:creator>Tan PH</dc:creator>
  <cp:lastModifiedBy>Tan PH</cp:lastModifiedBy>
  <cp:revision>2</cp:revision>
  <dcterms:created xsi:type="dcterms:W3CDTF">2024-05-15T03:19:13Z</dcterms:created>
  <dcterms:modified xsi:type="dcterms:W3CDTF">2024-06-17T04:35:58Z</dcterms:modified>
</cp:coreProperties>
</file>