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1" r:id="rId2"/>
    <p:sldId id="512" r:id="rId3"/>
    <p:sldId id="513" r:id="rId4"/>
    <p:sldId id="514" r:id="rId5"/>
    <p:sldId id="516" r:id="rId6"/>
    <p:sldId id="515" r:id="rId7"/>
    <p:sldId id="517" r:id="rId8"/>
    <p:sldId id="518" r:id="rId9"/>
    <p:sldId id="520" r:id="rId10"/>
    <p:sldId id="521" r:id="rId11"/>
    <p:sldId id="522" r:id="rId12"/>
    <p:sldId id="763" r:id="rId13"/>
    <p:sldId id="764" r:id="rId14"/>
    <p:sldId id="765" r:id="rId15"/>
    <p:sldId id="766" r:id="rId16"/>
    <p:sldId id="767" r:id="rId17"/>
    <p:sldId id="51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E6E9-603C-D038-EE07-E948A6B73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DF0DB-2E5C-3727-08A3-76F4DD897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1DCC2-0573-606C-755B-714717D9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2AE-5AEB-4A9C-B0EF-D859F5C557D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8F041-1F5E-CE42-A05A-CA22CA32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EC75B-22D3-D5CF-CF95-2A70646C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4AC3-F2EC-4843-9785-F163B996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9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F837-9BA2-B972-2276-935F1E7E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C828B-12C7-4D3F-B6D7-362785BDA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4091B-374E-CB9F-5A9F-072FDB4A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2AE-5AEB-4A9C-B0EF-D859F5C557D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B0E6-D6F0-DD24-CB90-A5AC554D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799A0-BB38-CE15-24FF-9761A3F2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4AC3-F2EC-4843-9785-F163B996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7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F9066-D6B7-EA13-A57B-7569099AB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758A8-0D51-D911-C0E8-46804E33E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A73DC-6526-62B5-E23B-CE8857B4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2AE-5AEB-4A9C-B0EF-D859F5C557D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18F2F-6007-D0D8-C421-D86C5C88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189C4-5B68-AF39-A636-102A2288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4AC3-F2EC-4843-9785-F163B996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4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80A6-BEDA-DDCA-E995-DED4B1A6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B0B89-79FA-F848-8F8D-65267A2E3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40D93-DF0E-81CB-6818-059B4B4D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2AE-5AEB-4A9C-B0EF-D859F5C557D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A8BA6-2422-4B98-EC42-368F6B41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63265-7D4D-510F-8E1A-9E22EF2B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4AC3-F2EC-4843-9785-F163B996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0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3386-E328-069B-BB18-893A1B10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AB54-6805-DFCB-59A4-0BA0F2184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4E037-EB22-3C18-7FFB-5E51FB51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2AE-5AEB-4A9C-B0EF-D859F5C557D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3CB16-0C3F-078F-AA4D-2EB1378B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50CDA-4421-3BEB-09AE-1CB32B0A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4AC3-F2EC-4843-9785-F163B996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3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EB97-4F41-5978-D6EA-7C137697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F610-2215-5315-F6C2-61C4F608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F9354-68BF-2AE6-65C2-CBE59AF3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3DB9E-5B5B-5178-2D40-7C9C63C0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2AE-5AEB-4A9C-B0EF-D859F5C557D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5669-F260-BF16-BC9E-0AC03A2B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52850-9D35-B9B8-6297-34DFE8C3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4AC3-F2EC-4843-9785-F163B996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8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E816-263E-A82A-8B71-7845DA26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50DC4-9DB7-299E-519B-C513399C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07D1A-594D-4947-8B5C-B06FEA16E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0EDA1-B50F-0CEF-1685-19EE68E04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CABF0-3AED-E0C6-4C47-B1D9B47DF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88437-15DB-090D-B2B6-E1497A74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2AE-5AEB-4A9C-B0EF-D859F5C557D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31C8CA-A549-EFDB-EC77-411B7114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8702D-F4A0-B253-6392-1B66C242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4AC3-F2EC-4843-9785-F163B996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7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7130-AA3C-E9B7-D01B-83779737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47ED9-2F8C-3D5B-6D81-E86C3330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2AE-5AEB-4A9C-B0EF-D859F5C557D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30C8E-BBB2-BF88-8A26-FC682AE0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027EA-0945-6D1B-3103-0AADE9EC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4AC3-F2EC-4843-9785-F163B996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9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AD2C3-B960-48D2-5EF5-DA3EB732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2AE-5AEB-4A9C-B0EF-D859F5C557D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3D52C-6DC4-AD1A-1241-8906A7D6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DC188-81BD-2448-957A-23D41E5F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4AC3-F2EC-4843-9785-F163B996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2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3CCA-FCBF-97AE-FFF0-DDCA7E765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8FB92-BA1C-A11C-4F7E-EB0FC5444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4711C-0935-D9E8-3B39-4992F204C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961B7-D81E-FAE7-39B4-F4DD4C1E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2AE-5AEB-4A9C-B0EF-D859F5C557D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8273E-1950-854D-8660-01C33C8F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45911-7EF7-B9D3-A9AD-326A0A18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4AC3-F2EC-4843-9785-F163B996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509F-7178-C7F1-3336-2A5812B4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C568D-95EE-0C35-BF50-81879D29C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0F2D5-07E0-4C5D-28B8-B376A6C59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2F00C-0375-670E-52E6-589B2B85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2AE-5AEB-4A9C-B0EF-D859F5C557D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762A-8482-A0DF-D529-80D6FD4E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C29A3-4556-40C1-1058-D1D1D86A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4AC3-F2EC-4843-9785-F163B996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5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5547F-E346-28AD-6C95-14E2BD23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64E61-1FF9-6F8F-425E-1A63315DE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6228-2B5E-5888-5CAF-CAD3493DA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CB12AE-5AEB-4A9C-B0EF-D859F5C557D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AE387-DA98-2357-425D-25C361467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358B9-9D3F-CF74-FF0C-1F8A62D3F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344AC3-F2EC-4843-9785-F163B996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9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898899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825BBC-B457-35CF-4C3D-7D3D6DA03C9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34B659-FDDE-4FF9-2F3C-6AA38AD57A5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2AF161F-0CA7-AD56-9199-29DBE0C9D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6 การแสดงผลการกระจายของข้อมูล (ต่อ)</a:t>
            </a: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Visualize_Data_Distribution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part4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4E025-B31F-3652-5B73-F645627A7405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04918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89D0D0-8021-132F-1F9B-6B8E34D7868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7DCDAC-CFFA-A00D-43B8-1DE5A7DF476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19AA943C-0915-4E96-51A5-DBB0C4605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454D2C07-9FE5-707B-85B5-C735C41C27D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0B8D9B-7321-4B90-FC9E-2453DBE0D2F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69ABE-D432-1B5B-0732-07EF5CB7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showmedians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D4DD9-BED9-1A54-E9D2-4710B3FC2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การแสดง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medians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บนกราฟ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violin-plot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สามารถแสดงได้โดยใช้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showmedians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=True (default=False 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vi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plt.violinplot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showmedians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16E6D-E914-A93E-47DF-2A20BD90C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826" y="3021859"/>
            <a:ext cx="3582348" cy="26702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CFAE2A-31A0-CDC9-FB34-190E012DB233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08124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93C003-F10E-1EDD-2F26-9B2BCF4B0D9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135C2-0CFF-4F9C-EB18-18436A9F320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D7D6D533-F0D0-6D49-1935-9AC192A43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F3713B5A-526B-928E-5A55-14FD82B635C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21CFE-828C-FDA2-B511-D3B6A893D04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98C1D-7DB6-F77D-ACE9-16CD4609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เปรียบเทียบระหว่าง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box-plot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violin-plot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4D8E-FD58-0330-BBEF-98F67A55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08"/>
            <a:ext cx="10515600" cy="4351338"/>
          </a:xfrm>
        </p:spPr>
        <p:txBody>
          <a:bodyPr/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bb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plt.boxplot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vi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plt.violinplot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showmedians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AC4BC-D450-6CB1-D8ED-723A4BB7F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299" y="3139487"/>
            <a:ext cx="3291401" cy="24837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054FE4-5E59-CB20-C210-312D376E9523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16989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93C003-F10E-1EDD-2F26-9B2BCF4B0D9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135C2-0CFF-4F9C-EB18-18436A9F320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D7D6D533-F0D0-6D49-1935-9AC192A43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F3713B5A-526B-928E-5A55-14FD82B635C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21CFE-828C-FDA2-B511-D3B6A893D04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98C1D-7DB6-F77D-ACE9-16CD4609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Health Data Sharing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4D8E-FD58-0330-BBEF-98F67A55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88" y="1953573"/>
            <a:ext cx="5454112" cy="3852463"/>
          </a:xfrm>
        </p:spPr>
        <p:txBody>
          <a:bodyPr>
            <a:normAutofit/>
          </a:bodyPr>
          <a:lstStyle/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ปัญหาที่เกิดจากการแบ่งปันข้อมูลสุขภาพและความเป็นส่วนตัวของข้อมูลในช่วงการระบาดของ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COVID-19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  <a:endParaRPr lang="en-US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การรั่วไหลของข้อมูลส่วนบุคคล</a:t>
            </a:r>
            <a:endParaRPr lang="en-US" sz="2400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การใช้ข้อมูลสุขภาพเพื่อวัตถุประสงค์อื่น</a:t>
            </a:r>
            <a:endParaRPr lang="en-US" sz="2400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ความกังวลเกี่ยวกับการเก็บข้อมูลระยะยาว</a:t>
            </a:r>
            <a:endParaRPr lang="en-US" sz="2400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ความไม่เท่าเทียมกันในการเข้าถึงข้อมูลสุขภาพ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3" name="Picture 12" descr="A diagram of a responsible data sharing&#10;&#10;Description automatically generated">
            <a:extLst>
              <a:ext uri="{FF2B5EF4-FFF2-40B4-BE49-F238E27FC236}">
                <a16:creationId xmlns:a16="http://schemas.microsoft.com/office/drawing/2014/main" id="{11494C2A-5A46-C30F-0726-C55F4671F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1131"/>
            <a:ext cx="5541313" cy="3675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ACB1AB-136F-ADB6-4B3E-816F62A7D6F2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973479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93C003-F10E-1EDD-2F26-9B2BCF4B0D9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135C2-0CFF-4F9C-EB18-18436A9F320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D7D6D533-F0D0-6D49-1935-9AC192A43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F3713B5A-526B-928E-5A55-14FD82B635C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21CFE-828C-FDA2-B511-D3B6A893D04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98C1D-7DB6-F77D-ACE9-16CD4609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การรั่วไหลของข้อมูลส่วนบุคคล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4D8E-FD58-0330-BBEF-98F67A55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685" y="2137662"/>
            <a:ext cx="5778791" cy="2702008"/>
          </a:xfrm>
        </p:spPr>
        <p:txBody>
          <a:bodyPr>
            <a:normAutofit/>
          </a:bodyPr>
          <a:lstStyle/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มีกรณีที่ข้อมูลส่วนบุคคลของผู้ติดเชื้อ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COVID-19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รั่วไหลสู่สาธารณะ เช่น ชื่อ ที่อยู่ และประวัติการเดินทาง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การรั่วไหลนี้นำไปสู่การตีตราและการเลือกปฏิบัติต่อบุคคลเหล่านั้น รวมถึงครอบครัวและเพื่อนของพวกเขา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ิ่งนี้แสดงให้เห็นถึงความสำคัญของการปกป้องความเป็นส่วนตัวของข้อมูลและการมีมาตรการรักษาความปลอดภัยที่เหมาะสม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" name="Picture 11" descr="A person holding a card&#10;&#10;Description automatically generated">
            <a:extLst>
              <a:ext uri="{FF2B5EF4-FFF2-40B4-BE49-F238E27FC236}">
                <a16:creationId xmlns:a16="http://schemas.microsoft.com/office/drawing/2014/main" id="{E6868C5C-6B5E-5032-8F74-8B39C8C1D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779" y="1909468"/>
            <a:ext cx="3158396" cy="3158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370338-6E29-87E8-BDE3-BE746476A4E2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57661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93C003-F10E-1EDD-2F26-9B2BCF4B0D9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135C2-0CFF-4F9C-EB18-18436A9F320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D7D6D533-F0D0-6D49-1935-9AC192A43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F3713B5A-526B-928E-5A55-14FD82B635C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21CFE-828C-FDA2-B511-D3B6A893D04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98C1D-7DB6-F77D-ACE9-16CD4609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การใช้ข้อมูลสุขภาพเพื่อวัตถุประสงค์อื่น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4D8E-FD58-0330-BBEF-98F67A55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42102"/>
            <a:ext cx="10213682" cy="2116844"/>
          </a:xfrm>
        </p:spPr>
        <p:txBody>
          <a:bodyPr>
            <a:normAutofit/>
          </a:bodyPr>
          <a:lstStyle/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มีความกังวลเกี่ยวกับการใช้ข้อมูลสุขภาพที่รวบรวมระหว่างการระบาดใหญ่เพื่อวัตถุประสงค์อื่น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การเฝ้าระวังหรือเป้าหมายทางการตลาด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ข้อมูลนอกเหนือจากวัตถุประสงค์เดิมโดยไม่ได้รับความยินยอมจากบุคคลนั้นถือเป็นการละเมิดความเป็นส่วนตัวและอาจทำลายความไว้วางใจของสาธารณชน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จำเป็นต้องมีการป้องกันและข้อจำกัดที่ชัดเจนเกี่ยวกับวิธีการใช้ข้อมูลสุขภาพที่ละเอียดอ่อน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DAEB5DE-B66B-0FAC-929B-36DE1CF80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9293" y="1462769"/>
            <a:ext cx="2533414" cy="19662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4C119F-8481-69AA-8C3C-0D0AAA29E996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58251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93C003-F10E-1EDD-2F26-9B2BCF4B0D9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135C2-0CFF-4F9C-EB18-18436A9F320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D7D6D533-F0D0-6D49-1935-9AC192A43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F3713B5A-526B-928E-5A55-14FD82B635C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21CFE-828C-FDA2-B511-D3B6A893D04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98C1D-7DB6-F77D-ACE9-16CD4609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ความกังวลเกี่ยวกับการเก็บข้อมูลระยะยาว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4D8E-FD58-0330-BBEF-98F67A55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2546"/>
            <a:ext cx="10515600" cy="2238457"/>
          </a:xfrm>
        </p:spPr>
        <p:txBody>
          <a:bodyPr>
            <a:normAutofit/>
          </a:bodyPr>
          <a:lstStyle/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ก็บรวบรวมข้อมูลสุขภาพจำนวนมากระหว่างการระบาดใหญ่ทำให้เกิดคำถามเกี่ยวกับระยะเวลาที่ข้อมูลจะถูกเก็บไว้และใครจะสามารถเข้าถึงได้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ความกังวลเกี่ยวกับผลกระทบระยะยาวที่อาจเกิดขึ้นจากการเก็บรวบรวมข้อมูลจำนวนมาก เช่น การใช้ในอนาคตเพื่อการเลือกปฏิบัติหรือปฏิเสธโอกาส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ำเป็นต้องมีนโยบายการเก็บรักษาข้อมูลที่ชัดเจนและกลไกสำหรับบุคคลในการเข้าถึงและควบคุมข้อมูลของตนเอง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BA77D-37E7-6CBB-22EA-35DA5E1680D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882079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93C003-F10E-1EDD-2F26-9B2BCF4B0D9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135C2-0CFF-4F9C-EB18-18436A9F320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D7D6D533-F0D0-6D49-1935-9AC192A43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F3713B5A-526B-928E-5A55-14FD82B635C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21CFE-828C-FDA2-B511-D3B6A893D04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98C1D-7DB6-F77D-ACE9-16CD4609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ความไม่เท่าเทียมกันในการเข้าถึงข้อมูลสุขภาพ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4D8E-FD58-0330-BBEF-98F67A55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08"/>
            <a:ext cx="10515600" cy="4351338"/>
          </a:xfrm>
        </p:spPr>
        <p:txBody>
          <a:bodyPr>
            <a:normAutofit/>
          </a:bodyPr>
          <a:lstStyle/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การระบาดใหญ่ส่งผลกระทบต่อชุมชนบางแห่งอย่างไม่เป็นสัดส่วน เช่น ชนกลุ่มน้อยทางเชื้อชาติและชาติพันธุ์ และประชากรที่มีรายได้น้อย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การเข้าถึงข้อมูลสุขภาพและทรัพยากรอย่างเท่าเทียมกันกลายเป็นข้อกังวลด้านจริยธรรมที่สำคัญ เนื่องจากความไม่เท่าเทียมกันอาจนำไปสู่ผลลัพธ์ด้านสุขภาพที่แย่ลงสำหรับกลุ่มที่มีความเสี่ยง</a:t>
            </a:r>
          </a:p>
          <a:p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ำเป็นต้องมีความพยายามเชิงรุกเพื่อเอาชนะอุปสรรคในการเข้าถึงและรับประกันการกระจายข้อมูลและทรัพยากรด้านสุขภาพอย่างเป็นธรรมในหมู่ประชากรที่หลากหลาย</a:t>
            </a:r>
            <a:endParaRPr lang="en-US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400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https://www.ncbi.nlm.nih.gov/pmc/articles/PMC8988992/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BCC4FD-204F-CC05-4118-FB45EDCD2211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800178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151E0-9248-83C4-16CD-C2E0E9A9EC8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92B869-E11A-3392-70DF-98A5E7BC38D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BB334B8-29AC-C253-8B0A-37A40F703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8E91A89-7C1F-65DE-3C63-B595D3E6233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3EC00-1EEC-51E2-8E13-DC58CDD4F5F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65223-9E72-8E58-DABB-35E43E69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84EB9-B5D9-7DB4-41BB-FF427824D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ที่รับ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output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boxplot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 แสดงค่า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min, max, q1, q2, q3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วาด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boxplot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เปรียบเทียบ การกระจายตัวของข้อมูล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PetalLength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ของดอก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iris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 3 ชนิด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C1688-FC50-A0B4-EEF8-9AE498DFF40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524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732C3D-DB44-E9F6-7744-57887DAC7ED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BA3B3-BE71-6511-F6C5-02E896EB7EA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7FC67C3-F309-497D-560D-F435CBA51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6CAD354-A7ED-91BB-04F6-047A4301144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73812-F210-A760-C8C5-244D9362C29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337DE-B906-4A97-5AD8-FFFB3E0D5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Box-plot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760BF4-1F6D-428C-3991-8F0295B46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4662" y="1282177"/>
            <a:ext cx="8702676" cy="435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2E9611-91A3-51E6-4C66-A0A5EAB4337A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32188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8B7405-D156-4A00-D7FA-5163E044711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69D08-BBC6-83D0-C227-2F290EBD321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9CAAFB86-3C58-6EB3-4564-7993FF1EE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9EB48343-C527-A974-7671-B63E8D7ED05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CF3EC9-AA95-1D61-C340-7CE7AB3D052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AA722-E766-99A4-42F4-78DAA6DE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Box-plot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80ECE-1AC0-6E96-DDD4-2728DE57F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ใช้ดูการกระจายของข้อมูลและ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outliers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โดย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box-plot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return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ดูค่าที่ต้องการ เช่น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whiskers, caps, boxes, medians, fliers, means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จากการวาดกราฟได้</a:t>
            </a:r>
          </a:p>
          <a:p>
            <a:pPr marL="0" indent="0">
              <a:buNone/>
            </a:pP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วาด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Box-plot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ใช้คำสั่ง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plt.boxplot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(‘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ข้อมูลคอลัมน์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x’)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ใช้ข้อมูลดอกไม้ 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iris</a:t>
            </a:r>
            <a:endParaRPr lang="th-TH" sz="2400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plt.boxplot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A21DF-6049-F1D7-00B9-1F4814C5C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422" y="2797310"/>
            <a:ext cx="4724400" cy="2867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9CD4AF-292B-40E2-6120-0E75A489D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17" y="3646336"/>
            <a:ext cx="5178828" cy="16274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3CD425-2EA1-5AB8-4E9B-A69D477973EF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93709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B09F63-A8D5-2CD7-E49E-AE8F0E5F8F6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2F96FD-8C09-2F1D-DF89-4C77C6ABAD4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515318B-0A67-133D-6CF4-CC40A32C8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E1B6DC3-4F64-C78F-FB3C-79B5F83EFB4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784B4-B4A9-F050-A3EF-573C29046D7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4A7A2-2BC8-F2E5-8D21-A659EAD8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return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ค่าจาก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Box-plot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35168-08E1-524E-7948-37AE30832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กำหนดตัวแปรที่จะใช้เก็บค่ากราฟ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Box-plot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Box-plot 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จากนั้นเลือกค่าที่ต้องการ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return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get_ydata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get_xdata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เลือกแนวแกนที่ต้องการดูค่า เช่น ต้องการดูค่า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fliers(outliers)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ในแนวแกน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y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plt.boxplot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'fliers'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get_ydata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ผลลัพธ์จะได้ค่า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fliers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ของกราฟ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Box-plot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array([2. , 4.4, 4.1, 4.2])</a:t>
            </a:r>
            <a:endParaRPr lang="th-TH" sz="1800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6CD2E8-301E-313E-86D3-58B7141278F4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13672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06EDA0-1E87-597A-F7F0-D9DFEFDE6AD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68810-DB12-1383-2AB8-97AB54BA669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42C24BD0-9D97-4EB0-452C-149498EEF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01DC9E23-4E2A-6D52-9E34-ADCD0CF0068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54A7A-2544-0CB7-DD8E-C3EDB0ED45D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B03CC-73A4-8027-6EDE-F27E5D8D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vert=False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ปรับกราฟเป็นวาดแนวแกน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  <a:r>
              <a:rPr lang="en-GB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239AA-E3BC-BB94-B9E9-980BC4E49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สามารถวาดกราฟในแนวแกน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ได้โดยการใส่และกำหนด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parameter: vert=False (default=True) 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ybp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plt.boxplot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],vert=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BC696-C90A-93D5-327C-79E971B98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513" y="2899660"/>
            <a:ext cx="3586973" cy="27338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2198E4-4151-3527-3CE9-636B1C15FF0B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8018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61DC5A-2718-838A-043D-DF8DDC651DC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8EAE81-E023-60C6-9DD9-24F2997C6FE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5F11693F-BC00-CCAA-DDBC-958AF23F2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9003C718-4E46-1399-0AE8-AABAAC99C86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CDBC4F-8AB6-A38D-2912-6A6300C0499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83BAD-D4E3-63E8-C4CD-41E54B5F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showmeans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587B2-7E34-B2FC-0E6A-6C0BFDD3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924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การแสดง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means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บนกราฟ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box-plot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สามารถแสดงได้โดยใช้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showmeans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=True (default=False 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ybp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plt.boxplot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],vert=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,showmeans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6C940-31F2-DE8B-E811-D459F54CB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966" y="2800331"/>
            <a:ext cx="3858067" cy="2894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27136-C477-BA6C-2166-AF5B858F649B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17475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1D6FAC-71B8-2565-166A-0430F4618B2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39EF54-4E35-1493-B6C5-FCA21F3EA64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3AED483-7B79-7FC3-C6AE-B90966BF9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5DC6E9FE-7510-E614-99A7-AD9507B28F8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91205-8D56-FECA-DC60-86F7A50BD50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D7BC4-7E3B-9B3C-2373-5D721F1C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meanline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7A67-6CA7-775F-2F0E-AB49B777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means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เป็นเส้นเพื่อง่ายต่อการเปรียบเทียบ 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meanline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=True (default=False)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ybp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plt.boxplot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],vert=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,showmeans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C8222-5118-E174-402B-976330F16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319" y="2777816"/>
            <a:ext cx="3761362" cy="28222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5C362C-8F3D-CFFC-3F3E-9D111D444B52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51083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68DFFF-69D5-BA4B-1162-82E64EA2F87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78DDF6-7162-E6E9-B487-192808D848E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6FE90EA9-88EB-89E9-4CE3-009AE78D5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E421CEBD-5C32-1884-7C77-B759713A621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C4AE02-FFC3-29BE-46C7-A56CCDECD2A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5F655-E9DC-AED3-3542-DB220620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meanprops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เปลี่ยนหน้าตา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merker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09D1-3439-62DF-A373-3419AC40C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445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สามารถเปลี่ยนลักษณะหน้าตาของ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merker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mean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บนกราฟได้ตามที่ต้องการ 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plt.boxplot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],vert=</a:t>
            </a:r>
            <a:r>
              <a:rPr lang="en-US" sz="18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,showmeans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,meanprops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={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marker'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'o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})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0F865-7F42-9C46-B821-6C29AA0FC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889" y="2802752"/>
            <a:ext cx="3768221" cy="28490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ECAE5D-77FC-CADE-EB23-1403C0F0822C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29456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53BDCB-76E1-95FD-E2C9-43D84DF17EA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B7EDC3-BAED-A610-C0E7-25666BA7F6A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D2D1D5FF-469E-2CED-8C56-F2591C15E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4A3F032A-C94C-83EC-A4EF-829947AA254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F823B0-B55F-12F1-CA57-CDF3861A290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996FD-07F2-4DED-3400-96976A54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Violin plot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1326-CAE3-D660-8197-D222D85F7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477"/>
            <a:ext cx="10515600" cy="4351338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เป็นกราฟแสดงการกระจายตัวของข้อมูล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สามารถใช้งานได้โดยใช้คำสั่ง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plt.violinplot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(‘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ข้อมูลคอลัมน์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x’)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plt.violinplot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05899-09B6-23FC-EFA1-736EEC873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670" y="2998451"/>
            <a:ext cx="3520660" cy="26533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47716D-B037-6A90-9B94-A896E23D1B93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43878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1129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Courier New</vt:lpstr>
      <vt:lpstr>TH SarabunPSK</vt:lpstr>
      <vt:lpstr>Office Theme</vt:lpstr>
      <vt:lpstr>Class period 15</vt:lpstr>
      <vt:lpstr>Box-plot</vt:lpstr>
      <vt:lpstr>Box-plot</vt:lpstr>
      <vt:lpstr>การ return ค่าจาก Box-plot</vt:lpstr>
      <vt:lpstr>Parameter: vert=False ปรับกราฟเป็นวาดแนวแกน x </vt:lpstr>
      <vt:lpstr>Parameter: showmeans</vt:lpstr>
      <vt:lpstr>Parameter: meanline</vt:lpstr>
      <vt:lpstr>Parameter: meanprops เปลี่ยนหน้าตา merker ของ mean</vt:lpstr>
      <vt:lpstr>Violin plot</vt:lpstr>
      <vt:lpstr>Parameter: showmedians</vt:lpstr>
      <vt:lpstr>เปรียบเทียบระหว่าง box-plot กับ violin-plot</vt:lpstr>
      <vt:lpstr>Health Data Sharing และ Data Privacy</vt:lpstr>
      <vt:lpstr>การรั่วไหลของข้อมูลส่วนบุคคล</vt:lpstr>
      <vt:lpstr>การใช้ข้อมูลสุขภาพเพื่อวัตถุประสงค์อื่น</vt:lpstr>
      <vt:lpstr>ความกังวลเกี่ยวกับการเก็บข้อมูลระยะยาว</vt:lpstr>
      <vt:lpstr>ความไม่เท่าเทียมกันในการเข้าถึงข้อมูลสุขภาพ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15</dc:title>
  <dc:creator>Tan PH</dc:creator>
  <cp:lastModifiedBy>Tan PH</cp:lastModifiedBy>
  <cp:revision>2</cp:revision>
  <dcterms:created xsi:type="dcterms:W3CDTF">2024-05-15T04:34:32Z</dcterms:created>
  <dcterms:modified xsi:type="dcterms:W3CDTF">2024-06-17T06:53:55Z</dcterms:modified>
</cp:coreProperties>
</file>