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535" r:id="rId2"/>
    <p:sldId id="538" r:id="rId3"/>
    <p:sldId id="540" r:id="rId4"/>
    <p:sldId id="539" r:id="rId5"/>
    <p:sldId id="536" r:id="rId6"/>
    <p:sldId id="542" r:id="rId7"/>
    <p:sldId id="543" r:id="rId8"/>
    <p:sldId id="546" r:id="rId9"/>
    <p:sldId id="544" r:id="rId10"/>
    <p:sldId id="545" r:id="rId11"/>
    <p:sldId id="547" r:id="rId12"/>
    <p:sldId id="548" r:id="rId13"/>
    <p:sldId id="549" r:id="rId14"/>
    <p:sldId id="551" r:id="rId15"/>
    <p:sldId id="550" r:id="rId16"/>
    <p:sldId id="585" r:id="rId17"/>
    <p:sldId id="586" r:id="rId18"/>
    <p:sldId id="587" r:id="rId19"/>
    <p:sldId id="588" r:id="rId20"/>
    <p:sldId id="5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23A71-17A9-48F4-BDB9-92857604A8BC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8298B-F53E-47D7-8C09-429A4B88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5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85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7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4B53-9195-363E-2F15-E85A68347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B5456-375D-7D43-80E1-DC80387D8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B4A01-E799-5844-4DAC-6AF1A557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61-5D31-4DEF-AA75-2A90FC25147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54A03-E322-E1F5-9FA8-B35DE92A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39748-5C8B-3855-A52C-7BBCC472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A312-76AF-402F-BB56-6F3548F0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4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2AFF-A715-593E-9199-72D7C79C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8E763-F3A9-A387-45A9-48CB45E65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9F01F-F7F8-D522-486B-C170E51D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61-5D31-4DEF-AA75-2A90FC25147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AB334-0329-1E75-30FD-77FD8069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80991-6D21-8EFB-B19E-3CB17F9E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A312-76AF-402F-BB56-6F3548F0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3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3D9A7C-4D44-FC59-2866-926BF6D66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E568B-8EE4-513B-4EB5-A3A4AE093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3D2EA-3821-A2AD-C503-E01CB344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61-5D31-4DEF-AA75-2A90FC25147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1D994-35F5-125E-319D-0FE07BB0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2F76B-5E44-F045-4894-47285CA1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A312-76AF-402F-BB56-6F3548F0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2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333F-9BA6-424A-F7AE-C462DE8E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A4556-952E-64DB-1624-DDCF74C58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5CC48-5A6E-8A63-5AAE-9F06A047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61-5D31-4DEF-AA75-2A90FC25147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39615-749B-C6D3-CACA-7C76898D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30418-A52F-AF9D-E8CC-C8F2627B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A312-76AF-402F-BB56-6F3548F0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5755-FACC-B2C8-1A71-36735952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EA4C8-490C-41FD-073C-3B201FB0F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4746B-8EA0-603D-914B-28F9887B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61-5D31-4DEF-AA75-2A90FC25147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0E7DE-F595-3DEF-2C13-D9EE188B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CC835-243D-FCDE-BDE2-359322B8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A312-76AF-402F-BB56-6F3548F0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3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06C1-EF9F-EC19-8B5A-B36C3D2C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6A8B-8727-368F-C363-3A125C434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30398-873B-DDE4-381A-21E27DC3E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B3A25-D644-5F2A-F88D-BCEE9099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61-5D31-4DEF-AA75-2A90FC25147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D300B-7CE9-5A41-97B2-107D0DFA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9EDA5-93DE-1C64-73A3-9DA7B68E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A312-76AF-402F-BB56-6F3548F0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7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F12B-EC9A-7F2A-420F-23C94F7A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2BE0F-2C85-8C86-2D06-5F9D95159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A8760-9795-7876-DC25-3EB19F091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5AB6C-126C-E37D-0CB2-3F7E298C4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934E4-DD0A-EE3A-0D8D-01BAA25BD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EE954-A352-6A17-317B-505A2D36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61-5D31-4DEF-AA75-2A90FC25147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DE110-FB63-C127-ACA7-489CE999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0DBAD-5023-356F-4C4C-A78D3CB3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A312-76AF-402F-BB56-6F3548F0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7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C1AA-5524-9F15-C2CE-5B12F79E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0435C-54AE-E7C1-CA66-575D949C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61-5D31-4DEF-AA75-2A90FC25147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B64DC-D2CF-7994-09CA-F7BE26D0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67FC4-6E71-777B-16AF-B659D493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A312-76AF-402F-BB56-6F3548F0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144C6-E1AF-6FFB-F1EB-45FFCFE3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61-5D31-4DEF-AA75-2A90FC25147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C2149-EE0D-8003-5ACB-A1F82BB8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1BC75-4E3E-22F5-05CD-C9393598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A312-76AF-402F-BB56-6F3548F0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8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8360-4290-9098-9401-31D1C4E5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CC68-78BA-1ECC-25A8-A49E3E226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00EC5-B0AF-37A8-73A8-4297414DA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37C60-8F5B-4C4E-7AE3-6A72227D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61-5D31-4DEF-AA75-2A90FC25147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495E2-3B6C-3A62-34EC-FCCB85AC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6F956-B177-C148-829D-0F5088EE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A312-76AF-402F-BB56-6F3548F0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5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18686-AEED-D2D2-EBD7-F7EAE907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1CF15-96D5-E7AE-488F-7DDBCAAAA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7DAEE-0834-0C89-B3CD-303B7EFF0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CF7DF-4EE9-1DD3-2BF6-E591EA79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361-5D31-4DEF-AA75-2A90FC25147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C323A-B31E-E939-6AFA-BB31843C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3E9C2-1FA5-F08D-0134-BD828411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A312-76AF-402F-BB56-6F3548F0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6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D8F5E-CEC4-9959-1FE3-C8D98417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9D59F-1A00-E4C2-F962-B6B04250F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8740-B7D8-BCB9-533E-BA5FC8227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19361-5D31-4DEF-AA75-2A90FC25147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39FEE-05E8-C150-0E14-C16604A54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AC268-88A8-19B3-B7ED-9C854DE27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D1A312-76AF-402F-BB56-6F3548F0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5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AztYMSDdZiwjDHfSl0T51VSCYVRyQ2Z3?fbclid=IwAR1ITa6xSC4Yck3-SPxK4jY2EABAxYFW5HTBwt_xFDtDI5lP1N4e4kpunh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anyawee.work/%E0%B9%81%E0%B8%AA%E0%B8%94%E0%B8%87%E0%B8%9C%E0%B8%A5%E0%B8%A0%E0%B8%B2%E0%B8%A9%E0%B8%B2%E0%B9%84%E0%B8%97%E0%B8%A2%E0%B9%83%E0%B8%99%E0%B8%81%E0%B8%A3%E0%B8%B2%E0%B8%9F%E0%B8%82%E0%B8%AD%E0%B8%87-matplotlib-%E0%B8%9A%E0%B8%99-google-colab-37210d9a9f3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honbopit/sarabun-webfont/raw/master/fonts/thsarabunnew-webfont.ttf" TargetMode="External"/><Relationship Id="rId4" Type="http://schemas.openxmlformats.org/officeDocument/2006/relationships/hyperlink" Target="https://colab.research.google.com/drive/1sTdTZx_Cm51mc8OL_QHtehWyO4725sGl#scrollTo=Ak9SbVd5L7U8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3D4523-E9D4-A1C1-4A0D-0E3E7D36B87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978851-AEDD-2D58-F834-957EB242071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FFAEF49-610F-5654-8BA0-40B8B7AE5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h-TH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7 การแสดงผลการเปรียบเทียบข้อมูล </a:t>
            </a:r>
            <a:r>
              <a:rPr lang="en-US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Visualize_Data_Comparison</a:t>
            </a:r>
            <a:endParaRPr lang="en-US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Bar chart - Grouped Bar chart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B63CC9-1A28-DDCD-B2F3-6A1962DE160D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248798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1740C7-3419-3345-8998-AA6552E59C3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D43152-972F-ED7C-1C1A-631E48E0429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B0F03A8-CB34-A790-39A1-1A26A32EC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37C4F60-E795-89E3-3F9E-397C577C52C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35C91-444F-782B-36C5-017CC93FBF5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F93C7-77B2-48AD-C17D-A665241C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tick_label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060312-16B3-3055-8F72-E7FA27537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40728" y="1362073"/>
            <a:ext cx="5710541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3BD1DF-9A40-A4DF-5BE8-BCD50CAB5A94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03191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4CACB4-6830-4A08-9F6C-9BF1D4A0FB2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8D7FC-7A4B-36AC-13A5-720C5388F37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BF00E0C-4E98-65CE-3812-D6F67885A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73C7376-7003-DA34-6171-ACC5ECA7CE2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05D14-D699-BEFD-4136-0BE43EA811E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273CF-BA01-A5EC-5B7E-6B3596CC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การกำหนดชื่อกราฟและชื่อแกน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6C53C-996B-C088-80A2-60C72BC6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25563"/>
            <a:ext cx="10820400" cy="4851400"/>
          </a:xfrm>
        </p:spPr>
        <p:txBody>
          <a:bodyPr>
            <a:normAutofit fontScale="55000" lnSpcReduction="20000"/>
          </a:bodyPr>
          <a:lstStyle/>
          <a:p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สามารถกำหนดได้โดยใช้คำสั่ง </a:t>
            </a:r>
            <a:endParaRPr lang="en-US" sz="4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6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sz="3600" dirty="0">
                <a:solidFill>
                  <a:srgbClr val="545454"/>
                </a:solidFill>
                <a:latin typeface="Courier New" panose="02070309020205020404" pitchFamily="49" charset="0"/>
              </a:rPr>
              <a:t>(</a:t>
            </a:r>
            <a:r>
              <a:rPr lang="en-US" sz="3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th-TH" sz="36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ชื่อแกน</a:t>
            </a:r>
            <a:r>
              <a:rPr lang="en-US" sz="3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X'</a:t>
            </a:r>
            <a:r>
              <a:rPr lang="en-US" sz="3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3600" dirty="0">
                <a:solidFill>
                  <a:srgbClr val="545454"/>
                </a:solidFill>
                <a:latin typeface="Courier New" panose="02070309020205020404" pitchFamily="49" charset="0"/>
              </a:rPr>
              <a:t> และ </a:t>
            </a:r>
            <a:r>
              <a:rPr lang="en-US" sz="36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sz="3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3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th-TH" sz="36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ชื่อแกน</a:t>
            </a:r>
            <a:r>
              <a:rPr lang="en-US" sz="36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Y’</a:t>
            </a:r>
            <a:r>
              <a:rPr lang="en-US" sz="3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36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4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plt.bar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],[data[data[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],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tick_label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Mon'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'Tue'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'Wed'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'Thu'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'Fri'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'Sat'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'Sun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3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Days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33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'Number of Requests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th-TH" sz="33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ปริมาณคนเข้าใช้ </a:t>
            </a:r>
            <a:r>
              <a:rPr lang="en-US" sz="33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Wongnai.com </a:t>
            </a:r>
            <a:r>
              <a:rPr lang="th-TH" sz="33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ในแต่ละวัน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27398-4C2F-998F-73EB-1E2DE349C012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98181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B205D9-3B69-5114-A00B-9696EFF0F53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9798F4-639E-25BA-1379-3ED57E5AC92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DABAD9DD-5342-498A-AC36-63598F5B6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Flowchart: Data 2">
            <a:extLst>
              <a:ext uri="{FF2B5EF4-FFF2-40B4-BE49-F238E27FC236}">
                <a16:creationId xmlns:a16="http://schemas.microsoft.com/office/drawing/2014/main" id="{011FC602-1995-2FF0-78AE-5555F0E3347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60E96-8C70-C840-492A-335C47E1125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340BD-4655-0943-2F79-343ED0B3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ผลลัพธ์การกำหนดชื่อกราฟและชื่อแกน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3926AA9-F6D5-7C1C-173D-0E25C1F35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36082" y="1407608"/>
            <a:ext cx="5519833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B7304F-2D84-EAA3-1449-ADC08CDD6D96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74789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CDC9C2-6AA9-649F-A6EA-6AA9C4BDB45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F69DED-97A4-D857-5F77-B16619E847E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582C18D-3AEB-CA17-E866-0E72E59F4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C329D7B1-54E7-2ADD-BC02-B2003C079E6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6C4191-9C50-B46E-6DFD-E37A8CB3602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CFBCB-7B5B-AB80-9D88-17589793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Grouped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A4293-FC9B-FE15-2B88-FA7D0DBAC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9596" cy="435133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ใช้ในการสร้างกราฟแท่งที่ใช้เปรียบเทียบจำนวนข้อมูลในกลุ่มข้อมูลที่ต้องการ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ขั้นการสร้าง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เตรียมข้อมูลที่ต้องการและเก็บค่าไว้ในตัวแปรของแต่ละกลุ่ม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วิธีการสร้าง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แสดงปริมาณคนเข้าเว็ปในแต่ละวัน โดยเปรียบเทียบช่วงเวลา 11:00-12:00 กับ 23:00-24:00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21E38-D1F8-747B-E698-8997F2C0F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476" y="1374404"/>
            <a:ext cx="4605324" cy="42285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A3DD92-2810-A9F9-E1EE-6B77B42A3E85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222683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25FA52-E235-FAF3-36D9-99D72235574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E795F-82C1-9AD1-CD34-E2DDC17A298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E58B4F7-4824-F0D7-6F81-A5908B9E5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81D445A-7854-FD78-41FA-3092AD9670B1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7CF97-9822-7C7E-270B-0B65A475475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6E62C-5458-586F-3A16-8B2B4130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Grouped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CE576-E7CE-B879-EEB2-268BB0D7F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เตรียมข้อมูลแต่ละกลุ่มที่ต้องการและเก็บค่าไว้ในตัวแปรเพื่อนำมาสร้างกราฟ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กำหนดตัวแปร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labels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ใช้เก็บชื่อแท่งกราฟ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นำตัวแปรที่เตรียมไว้มาสร้างกราฟ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9A530C-F9CC-D673-B134-E54573502EF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211977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9354ED-1460-3C1A-5518-901EE0A027B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76F61-842D-234A-DD0C-20F4EC5A335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89883104-84C1-9FB5-0659-FB5ACA0B3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Flowchart: Data 2">
            <a:extLst>
              <a:ext uri="{FF2B5EF4-FFF2-40B4-BE49-F238E27FC236}">
                <a16:creationId xmlns:a16="http://schemas.microsoft.com/office/drawing/2014/main" id="{0F6A85BC-B25C-04E8-1902-72DBC144CBA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2EEA7-403D-0E9D-AD9E-B2D2ADA48DA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14858-C795-DD36-D6C9-E1B603C82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635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เตรียมข้อมูลแต่ละกลุ่ม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D92B85-7EE5-EF75-0936-8893C622E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3324495"/>
            <a:ext cx="10372725" cy="2333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D08DE9-D359-18B7-CF0B-F26C4B8B0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7" y="1313700"/>
            <a:ext cx="10372726" cy="1705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C799FA-7695-959A-19FB-C3C689F19955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314358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862C4C-157A-A2FE-B7DB-944D42194C8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6B4F48-2008-0F59-FEAF-28C216612FF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087F34F-DC7B-594E-3F49-446157088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822DE5F1-8946-3F68-77D4-1ED7FC1B1AA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70752-F658-7713-15B8-2893B7A0766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937E4-37F8-B059-FCA5-463B8C3A5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labels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ใช้เก็บชื่อแท่งกราฟ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6F10F-3DFF-5881-8E90-E3582E1A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 = [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Mon'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'Tue'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'Wed'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'Thu'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'Fri'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'Sat'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'Sun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DF64B-FA85-2C2B-1B83-AB013DE1D481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7471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CBC458-BE03-76A8-7A8B-1849E163F7B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792D7-CB5A-F98D-D030-24F500279DB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A31654E-447A-089E-8F2B-C4E5B52CC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735F8AC-B096-93B7-6E83-A0F19E20F981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5C5BF-32A1-9E0F-C341-6DF341B73F5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BB09C-DEFE-4D5A-D6F3-97542D5D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เตรียมตัวแปรที่ใช้สร้างกราฟ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86814-A531-5566-1974-307C8EF8F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np.arange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(labels))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กำหนดตำแหน่งแท่งตามชื่อแท่งกราฟในตัวแปร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labels</a:t>
            </a:r>
            <a:endParaRPr lang="th-TH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width 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0.35</a:t>
            </a:r>
            <a:r>
              <a:rPr lang="th-TH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ความกว้างของกราฟ</a:t>
            </a:r>
          </a:p>
          <a:p>
            <a:endParaRPr lang="th-TH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fig, ax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th-TH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subplots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ในการวาดกราฟต่อกัน</a:t>
            </a:r>
          </a:p>
          <a:p>
            <a:endParaRPr lang="th-TH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B97190-ABEE-2EB0-59C2-3FC727D0917C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050241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10AFF7-3889-FC2F-4618-E1442FD0AFE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A7CA9-CB42-7B59-0367-5299220F70B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955D5FA-60A0-CA71-F4B7-59637FBBF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687D1BCF-9C72-429B-08C0-0BF8BCF3B46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3CBA00-23AE-3B8B-2291-BDF13C17B1A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5D93E-02CB-44C8-11FE-5FEEFCF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4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6711C-A974-D98B-6A35-783AC2AB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rects1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ax.bar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 - width/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b4lunch, width, label=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'lunch 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time'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'#fc9700’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กราฟ 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b4lunch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rects2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ax.bar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 + width/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b4midnight, width, label=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midnight'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'#19038a’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กราฟ 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b4midnight</a:t>
            </a:r>
          </a:p>
          <a:p>
            <a:endParaRPr lang="th-TH" dirty="0"/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แท่งกราฟของข้อมูลตัวแปร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b4lunch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จะถูกสร้างก่อนต่อด้วย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แท่งกราฟของข้อมูลตัวแปร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b4midnight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ตาม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rects1, rects2</a:t>
            </a:r>
            <a:endParaRPr lang="th-TH" sz="2400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7451BD-CCAC-C42A-F1E9-8A9148CF68F1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829275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4C4D4-BC15-02D6-40E7-AB7FB955555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3BB1B-238F-70BD-4A46-C8B319A8188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AD3A926-B32F-E477-D1E2-26BFD192E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83FEEB98-F2D2-6240-E77C-C2526634585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B72AD-5E89-8D19-85E9-EA89AADF05B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D8122-3CDE-1913-A440-21AB827D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กำหนดส่วนประกอบกราฟต่างๆ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54B58-92E9-FBFB-D952-93E1A72D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ax.set_ylabel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'Number of requests'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ax.set_title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24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ปริมาณคนเข้าใช้ </a:t>
            </a:r>
            <a:r>
              <a:rPr lang="en-US" sz="24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Wongnai.com </a:t>
            </a:r>
            <a:r>
              <a:rPr lang="th-TH" sz="24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ในแต่ละวัน เปรียบเทียบ 2 ช่วงเวลา</a:t>
            </a:r>
            <a:r>
              <a:rPr lang="th-TH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ax.set_xticks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ax.set_xticklabels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(labels)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ax.legend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454F88-CC7C-0326-8E4C-A056EFAF100A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52527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39D098-C65D-F18D-5D9B-BFC2D2939A1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11533E-BCDC-88E7-572F-CB5876A838B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244D9CE-200A-9481-BDCB-8C775A086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D3F2EBE-6431-7983-9A6B-766B1189360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D8903-A830-9C29-9AF7-0F9C88C4D81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E9B3E-A9BA-A060-249D-C317B606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4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โหลดข้อมูล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82136-E2D4-D4ED-7A67-239360607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670"/>
            <a:ext cx="10515600" cy="435133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ให้นักศึกษาโหลดข้อมูล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search_request.csv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จาก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https://drive.google.com/drive/folders/1AztYMSDdZiwjDHfSl0T51VSCYVRyQ2Z3?fbclid=IwAR1ITa6xSC4Yck3-SPxK4jY2EABAxYFW5HTBwt_xFDtDI5lP1N4e4kpunh8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อัพโหลดไฟล์ขึ้น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drive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ตัวเอง และเชื่อม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drive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โหลดไฟล์ใน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colab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google.colab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drive</a:t>
            </a: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datetime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datetime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dt</a:t>
            </a: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datetime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24E6C8-A077-1336-F761-3CDA804476C5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002653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7604A8-7A7E-B487-4C35-B592C006934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1E197-27D6-5E1C-929A-8BCEDFAFBCC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2C80887-AF6B-1928-5CE1-D94669C9A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D55235E-F7A1-8833-3B7F-453B389AAF0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51A7C8-EED8-04D7-24ED-FA9DB6865CD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66497-B3C4-EC2B-D806-20273E89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0"/>
            <a:ext cx="10515600" cy="1325563"/>
          </a:xfrm>
        </p:spPr>
        <p:txBody>
          <a:bodyPr>
            <a:norm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Grouped bar chart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 ปริมาณคนเข้าใช้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Wongnai.com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ในแต่ละวัน เปรียบเทียบ 2 ช่วงเวลา 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65896-5DC4-61FB-B390-C66E3A5D6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237" y="1342508"/>
            <a:ext cx="6105525" cy="43092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ED594E-1F7F-3733-8031-B29C6F85DB8F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2996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1D8886-C561-F280-E1B2-CDC4AD6667C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D3FD60-E206-C7EC-2397-C9DF780CB7B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632989C-B8D4-43D0-5D3A-2356843DB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BB36E48-6AD6-398D-C049-AB72B1DF017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F8647-AC23-5DF3-E056-9C1C64CDF80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D844D-7634-0F30-F4F3-915F5C7A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เตรียมและแปลงข้อมูลบอกเวลาให้เป็นตัวแปรชนิด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timestamp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59634-866F-BA7E-8A0F-3AD33B405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drive.mount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'/content/drive’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path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'/content/drive/My Drive/dataviz_2024_data’</a:t>
            </a:r>
            <a:endParaRPr lang="en-US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os.path.join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(path,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'search_request.csv’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data.head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pd.to_datetime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'%Y-%m-%d %H:%M:%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,errors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'coerce'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1DA4DD-8F80-0C26-194C-429C097B208A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5693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7F2807-F082-035E-AAEE-33C2745801E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D87583-63F3-3218-0FDF-F8CFB1B0FE6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70084AB-0386-603C-6916-D9B5D6C08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2A9EA3B5-8923-2CFB-8726-2799F83A3E2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828BE-95B4-86A3-F1A0-360C5E1E5CD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835E4-B2B5-5232-B32E-FEC65A52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5CA66-72CC-70C3-0A47-690639B21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สร้างกราฟแท่งเปรียบเทียบปริมาณ คนเข้าใช้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web Wongnai.com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เพื่อค้นหาร้านอาหาร ในแต่ละวัน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DEA66-B707-82BB-1B47-FCFFB6209173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18815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42A8B5-CA53-DBD6-C43F-8A9AF640831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9AF59-F9D0-C9F1-259B-D633BBF486F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089A23E-BD7F-FA93-6BEA-888C926A7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5A297227-DF70-2893-707A-2DDE9E7F051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053873-B9BB-20D4-6B1A-B52E9AAA37F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D2D1F-38E3-6C41-E72F-6A6BC74D0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Bar chart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กราฟแท่ง)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8EA7-41A8-FC8C-CF4D-A79ED69A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กราฟที่ใช้ในการเปรียบเทียบจำนวนของข้อมูล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ส่วนประกอบของกราฟแท่ง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ตัวกราฟแท่ง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height)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ตำแหน่งกราฟแท่ง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x)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ชื่อแท่ง 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tick_label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ชื่อกราฟ 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plt.title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ชื่อแกน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plt.xlabel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ชื่อแกน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y 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plt.ylabel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A531D-4ED8-4CD6-7AEC-CAB47217B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068" y="1543023"/>
            <a:ext cx="6200628" cy="4000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4F399C-6457-A978-8F48-9209FF7E6C89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02239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F7718A-6604-0300-416A-A37658834CD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2F8B8C-3711-4F9C-6F6A-6BE0A82E8A1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36A23C3-1B41-9E57-ACD1-03FE29DB0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C5D79C3-1396-CB76-353A-75F425BE5F6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C4DC6-E8BF-D37F-7BC8-ECAA37487B9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26959-6293-7684-82FA-CF934166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45"/>
            <a:ext cx="10515600" cy="1325563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การแสดงตัวอักษรภาษาไทยในกราฟ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matplotlib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5A61A-057C-EEA9-5BE7-E5FDA87CB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443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ใช้วิธีจาก</a:t>
            </a:r>
          </a:p>
          <a:p>
            <a:pPr algn="l"/>
            <a:r>
              <a:rPr lang="en-US" sz="2400" b="0" i="0" u="sng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medium.com/@kanyawee.work/%E0%B9%81%E0%B8%AA%E0%B8%94%E0%B8%87%E0%B8%9C%E0%B8%A5%E0%B8%A0%E0%B8%B2%E0%B8%A9%E0%B8%B2%E0%B9%84%E0%B8%97%E0%B8%A2%E0%B9%83%E0%B8%99%E0%B8%81%E0%B8%A3%E0%B8%B2%E0%B8%9F%E0%B8%82%E0%B8%AD%E0%B8%87-matplotlib-%E0%B8%9A%E0%B8%99-google-colab-37210d9a9f31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/>
            <a:r>
              <a:rPr lang="en-US" sz="2400" b="0" i="0" u="none" strike="noStrike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  <a:hlinkClick r:id="rId4"/>
              </a:rPr>
              <a:t>https://colab.research.google.com/drive/1sTdTZx_Cm51mc8OL_QHtehWyO4725sGl#scrollTo=Ak9SbVd5L7U8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fr-FR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fr-FR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wget</a:t>
            </a:r>
            <a:r>
              <a:rPr lang="fr-FR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-q </a:t>
            </a:r>
            <a:r>
              <a:rPr lang="fr-FR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hlinkClick r:id="rId5"/>
              </a:rPr>
              <a:t>https://github.com/Phonbopit/sarabun-webfont/raw/master/fonts/thsarabunnew-webfont.ttf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matplotlib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mpl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mpl.font_manager.fontManager.addfont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'thsarabunnew-webfont.ttf’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mpl.rc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'font'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family=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'TH 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Sarabun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New'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E62147-BAD5-AD67-065E-0A0699292EE6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74922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85EA88-3881-0180-AFB1-C086D6AAF63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F29E74-DFDC-EBBD-8CCC-0871D679003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2148C9B-C8C0-F69A-8A06-BD5B6446A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BD29C24-B700-BC7C-6A8F-18853CB4E0E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7E112-2708-FFEE-6897-A4383CE79E1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4605D-D2E2-BE5F-A1D7-57C150B1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1FBE-FFEE-661E-3115-87EE5E1D2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718"/>
            <a:ext cx="10515600" cy="4351338"/>
          </a:xfrm>
        </p:spPr>
        <p:txBody>
          <a:bodyPr>
            <a:normAutofit fontScale="47500" lnSpcReduction="20000"/>
          </a:bodyPr>
          <a:lstStyle/>
          <a:p>
            <a:r>
              <a:rPr lang="en-US" sz="3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3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matplotlib </a:t>
            </a:r>
            <a:r>
              <a:rPr lang="en-US" sz="3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3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pyplot</a:t>
            </a:r>
            <a:r>
              <a:rPr lang="en-US" sz="3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3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sz="3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51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โดยจะใช้คำสั่ง </a:t>
            </a:r>
            <a:r>
              <a:rPr lang="en-US" sz="3800" dirty="0" err="1">
                <a:solidFill>
                  <a:srgbClr val="5454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plt.bar</a:t>
            </a:r>
            <a:r>
              <a:rPr lang="en-US" sz="3800" dirty="0">
                <a:solidFill>
                  <a:srgbClr val="5454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(‘list </a:t>
            </a:r>
            <a:r>
              <a:rPr lang="th-TH" sz="5100" dirty="0">
                <a:solidFill>
                  <a:srgbClr val="545454"/>
                </a:solidFill>
                <a:latin typeface="Courier New" panose="02070309020205020404" pitchFamily="49" charset="0"/>
                <a:cs typeface="TH SarabunPSK" panose="020B0500040200020003" pitchFamily="34" charset="-34"/>
              </a:rPr>
              <a:t>จำนวนแท่ง</a:t>
            </a:r>
            <a:r>
              <a:rPr lang="en-US" sz="3800" dirty="0">
                <a:solidFill>
                  <a:srgbClr val="5454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’,’list </a:t>
            </a:r>
            <a:r>
              <a:rPr lang="th-TH" sz="5100" dirty="0">
                <a:solidFill>
                  <a:srgbClr val="545454"/>
                </a:solidFill>
                <a:latin typeface="Courier New" panose="02070309020205020404" pitchFamily="49" charset="0"/>
                <a:cs typeface="TH SarabunPSK" panose="020B0500040200020003" pitchFamily="34" charset="-34"/>
              </a:rPr>
              <a:t>ข้อมูลที่ต้องการของแต่ละแท่ง</a:t>
            </a:r>
            <a:r>
              <a:rPr lang="en-US" sz="3800" dirty="0">
                <a:solidFill>
                  <a:srgbClr val="5454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r>
              <a:rPr lang="th-TH" sz="3800" dirty="0">
                <a:solidFill>
                  <a:srgbClr val="545454"/>
                </a:solidFill>
                <a:latin typeface="Courier New" panose="02070309020205020404" pitchFamily="49" charset="0"/>
                <a:cs typeface="TH SarabunPSK" panose="020B0500040200020003" pitchFamily="34" charset="-34"/>
              </a:rPr>
              <a:t> </a:t>
            </a:r>
            <a:r>
              <a:rPr lang="th-TH" sz="51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endParaRPr lang="en-US" sz="5100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51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จากข้อมูล </a:t>
            </a:r>
            <a:r>
              <a:rPr lang="en-US" sz="5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search_request.csv</a:t>
            </a:r>
            <a:r>
              <a:rPr lang="th-TH" sz="51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5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สร้างกราฟแท่งเปรียบเทียบปริมาณ คนเข้าใช้ </a:t>
            </a:r>
            <a:r>
              <a:rPr lang="en-US" sz="5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web Wongnai.com </a:t>
            </a:r>
            <a:r>
              <a:rPr lang="th-TH" sz="5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เพื่อค้นหาร้านอาหาร ในแต่ละวัน</a:t>
            </a:r>
            <a:endParaRPr lang="en-US" sz="51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5100" dirty="0"/>
          </a:p>
          <a:p>
            <a:r>
              <a:rPr lang="en-US" sz="3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plt.bar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],[data[data[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3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3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3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3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3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3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3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3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3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3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])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B5931B-6444-E325-AE0D-4274D5A7B91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36202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C2BDA5-C090-22AB-B508-925002021DA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F89174-AAA9-C8B2-104C-51721D955F8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2B295C3-3D9F-2FDA-A863-6ADFBEC83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1EA7E16-76CB-41D7-B59C-452972E446D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DD3C4B-8DAA-9CF7-AF7A-408184658D4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369E-9D6C-67FB-0F58-9B9632EC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 การสร้าง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bar chart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D3C64-E22E-D165-CEB2-DD579C4FE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6663" y="1362073"/>
            <a:ext cx="5798671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16F423-BF31-61A6-360F-4A18EE04BC87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90164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505106-CBE0-9524-B4A1-FCBDBE1730E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C30D8B-8F1C-48AD-FFE6-95C50726ABC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E6CC"/>
          </a:solidFill>
          <a:ln>
            <a:solidFill>
              <a:srgbClr val="E6E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6F943DF-B0FA-6C05-EAFB-C156FE92A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6AA633E-C301-6CAA-9C87-94BA0D5FD43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D7BB8-8E2D-DEEF-B6D4-EC2EE3C838E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C07CC-E14E-1EB4-98D5-7E721298E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tick_label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ชื่อแท่ง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837D-128E-5A1B-DC56-6DBA44BE8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ชื่อแท่งสามารถกำหนดได้โดยการใส่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tick_label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=[‘list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ชื่อแท่งที่ต้องการตั้งตามลำดับแท่ง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’]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data[data[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search_timestamp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dt.dayofweek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].shape[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],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tick_label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Mon'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'Tue'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'Wed'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'Thu'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'Fri'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'Sat'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'Sun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AFE586-328F-2A44-7397-BFBAC42E9308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0982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1695</Words>
  <Application>Microsoft Office PowerPoint</Application>
  <PresentationFormat>Widescreen</PresentationFormat>
  <Paragraphs>155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Courier New</vt:lpstr>
      <vt:lpstr>TH SarabunPSK</vt:lpstr>
      <vt:lpstr>Office Theme</vt:lpstr>
      <vt:lpstr>Class period 18</vt:lpstr>
      <vt:lpstr>โหลดข้อมูล</vt:lpstr>
      <vt:lpstr>เตรียมและแปลงข้อมูลบอกเวลาให้เป็นตัวแปรชนิด timestamp</vt:lpstr>
      <vt:lpstr>Quiz</vt:lpstr>
      <vt:lpstr>Bar chart (กราฟแท่ง)</vt:lpstr>
      <vt:lpstr>การแสดงตัวอักษรภาษาไทยในกราฟ matplotlib</vt:lpstr>
      <vt:lpstr>การสร้าง bar chart</vt:lpstr>
      <vt:lpstr>ผลลัพธ์ การสร้าง bar chart </vt:lpstr>
      <vt:lpstr>Parameter: tick_label (ชื่อแท่ง )</vt:lpstr>
      <vt:lpstr>ผลลัพธ์ Parameter: tick_label </vt:lpstr>
      <vt:lpstr>การกำหนดชื่อกราฟและชื่อแกน</vt:lpstr>
      <vt:lpstr>ผลลัพธ์การกำหนดชื่อกราฟและชื่อแกน</vt:lpstr>
      <vt:lpstr>Grouped bar chart</vt:lpstr>
      <vt:lpstr>ขั้นตอนการสร้าง Grouped bar chart</vt:lpstr>
      <vt:lpstr>เตรียมข้อมูลแต่ละกลุ่ม</vt:lpstr>
      <vt:lpstr>กำหนดตัวแปร labels ใช้เก็บชื่อแท่งกราฟ</vt:lpstr>
      <vt:lpstr>เตรียมตัวแปรที่ใช้สร้างกราฟ</vt:lpstr>
      <vt:lpstr>สร้างกราฟ</vt:lpstr>
      <vt:lpstr>กำหนดส่วนประกอบกราฟต่างๆ</vt:lpstr>
      <vt:lpstr>ผลลัพธ์จะได้ Grouped bar chart ของ ปริมาณคนเข้าใช้ Wongnai.com ในแต่ละวัน เปรียบเทียบ 2 ช่วงเวลา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18</dc:title>
  <dc:creator>Tan PH</dc:creator>
  <cp:lastModifiedBy>Tan PH</cp:lastModifiedBy>
  <cp:revision>2</cp:revision>
  <dcterms:created xsi:type="dcterms:W3CDTF">2024-05-15T07:10:33Z</dcterms:created>
  <dcterms:modified xsi:type="dcterms:W3CDTF">2024-06-17T06:56:47Z</dcterms:modified>
</cp:coreProperties>
</file>