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2" r:id="rId2"/>
    <p:sldId id="371" r:id="rId3"/>
    <p:sldId id="378" r:id="rId4"/>
    <p:sldId id="373" r:id="rId5"/>
    <p:sldId id="374" r:id="rId6"/>
    <p:sldId id="375" r:id="rId7"/>
    <p:sldId id="376" r:id="rId8"/>
    <p:sldId id="377" r:id="rId9"/>
    <p:sldId id="46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758" r:id="rId23"/>
    <p:sldId id="759" r:id="rId24"/>
    <p:sldId id="760" r:id="rId25"/>
    <p:sldId id="761" r:id="rId26"/>
    <p:sldId id="762" r:id="rId27"/>
    <p:sldId id="3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7172-8DC0-4087-948C-658F82329A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AC800-767B-41B0-809F-1907531E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94A6-FEF9-0001-52D2-1C1201C5C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C3D39-2F68-A376-3D1D-3319551B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7CCA-E8FE-399C-5675-C847811A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8BAB-EED0-9509-3DB0-E7FF5FE6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5055-127A-79A3-6998-5F246D4F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E0AE-BD9E-F066-932F-1E02AC8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C699F-89A8-B707-B2E0-6736A4A56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9FD4-85CA-3530-E852-F02F9D41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38EE-35D7-39AB-AD3B-32E0AB10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6990-657A-B8E1-351E-2D36A61B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60A4C-D662-57C3-DB38-E8613456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3985-487C-6EE6-124C-0ABE7B470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814FB-1DC4-9896-4DEB-380DB0B1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46AC-6F9F-6D84-7CB8-08CA75CB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2962-9D28-9A62-E094-87F26126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386E-19F3-4B7B-B750-5FEA918A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C556-830E-DCB4-B939-EB6015C8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C9D3-0A0C-0F64-5BE2-DE029B92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7C094-2D34-508F-B87E-999FCE05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EF66-C55D-BE66-2D4D-950CA09D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1135-4C11-890C-9E48-17D514A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1690-30AA-11D2-0E44-1B7373E7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F4E6-4E5A-2077-18E9-743CA026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6F5E-927F-E86E-E310-652E20BD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92F2-34B0-681A-D695-70180CCA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89DC-3E02-95B8-37A8-93880130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7A6E-2278-0161-C790-83D5037A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F166A-B963-60F3-B86E-F0ED6D86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C6D5-5996-DBED-D9DE-AED47B8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22E5F-AB65-54CF-F860-BE39C074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A989-A1E3-17FA-9E1A-25EB9F19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FB3-00A4-EF06-980E-FABC1194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00288-DAA2-B6CC-96C9-EF84DC43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2CA79-27B7-C1C3-E1D6-8BADFEFD3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AA65-F758-32E5-E5E2-9F4578CFD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E1B71-2DF0-66CA-6019-50AD2D61B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512BE-F58C-465F-DB2F-C116CFD6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D6D1E-FC60-73E5-0F94-CDAD4659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45C2D-7EFA-054C-A9D0-91115A56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7A98-D7AE-9337-BEEE-0F914194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EE33B-0C68-865C-B593-F7A7ED79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80F02-3050-3EEB-7E55-E2223658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1DAAC-7C75-371D-9E95-B61554E3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F7854-56A0-7A39-A9AF-FA339D2B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90751-A1A7-E963-7B34-321FC88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DA72D-8CF5-C161-2C76-50238279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0142-2065-7DDB-FC53-FE4E5C62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2C3-3E5C-DE8A-24E1-50E327D0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1AADF-6AA3-688F-529F-86AC2A51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46FE-3A4B-8995-B384-152BD0F8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74C70-308C-0DB0-2C11-0C4E5F62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3317-7322-B6C3-E233-7B83F43B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EE68-D2F9-78AB-9ECD-3133EFC1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7BD3C-8467-DB0C-41F1-236A0D19E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7B32-BC59-38D0-B53D-56D448799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D3D7-246E-30F2-BD09-A70D0C86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0719-AF6B-92E3-5E02-3DE32B14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31C5A-D938-F4B0-E34F-E252BB9B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65793-BB34-FAC6-ABAA-E1C013A7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DEE2-A9B1-FDA6-D4AF-C6693864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9873-F117-79D3-0852-C3480DBE8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4D11B-66D4-4890-A4F9-6C996C0AA3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24AC-62BF-729E-191A-68EAC4C0F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3384-38F3-847B-0ECB-361753247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lific.com/resources/shocking-ai-bi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FD877-7305-80A8-CB57-C32E324F8A5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6FA41-5F0C-9F7E-0EAC-BE5FE2FF8D8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DD8822-8924-715E-0D1E-B86D7BC6B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4 การจัดการข้อมูลในรูปแบบตาราง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4C6F2-4820-6ACE-208F-830C797DEDF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5933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AB97E5-C92C-E006-8BCF-B4FD4F1FEBB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41817-4A62-B7EA-B91A-6695D3EE3FB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C4E7D21-A8A4-9A7F-2004-E68D41EE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E4F5C62-CB87-D0F3-9F4E-7C3659FE3BA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EA0AD-17CD-66E6-6903-43A51D5CE98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CFEEF-7C89-BB22-5A69-5385AF8D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.head()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CDCB-1857-5F8D-0FCF-E2816295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ชื่อตัวแปรที่เก็บข้อมูลตามด้วย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.head()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ใช้เพื่อให้แสดงชื่อคอลัมน์และข้อมูลในตารางเฉพาะ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แรก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int,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default=5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สามารถกำหนดจำนวนคอลัมน์ที่ต้องการให้แสดงได้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data_covid.head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จะแสดงชื่อคอลัมน์และข้อมูลในตาราง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22829-CC5F-18DC-7398-35A5211199B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7581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0142A5-4FEB-F382-BEB9-3EC3351CEF8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B1175-4EE9-7A91-4765-677B15E9F49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D48319D-57F2-CCDD-33AC-963B78B2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18269D5-A420-BA9A-AB1A-8A4F270170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8534A-F499-E73E-68F1-62D3A9D1465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0C4A2-5CC8-DC83-739D-6E31CD79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.shape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23AA-0934-094E-7433-B25357FA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ชื่อตัวแปรที่เก็บข้อมูลตามด้วย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.shape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ตรวจสอบขนาดของข้อมูล 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(839771, 11)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มีข้อมูลทั้งหมด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839,771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 มีคอลัมน์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endParaRPr lang="en-US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29BDD-D266-D96D-3A60-A6497D5F0BC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4464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2C4B7E-AE1E-A365-2836-ACCCF4B2CC2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53DCF-0FA4-8595-9D0F-0FE8D14548C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5A867FD-8717-2368-80E8-DF26C8B6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C270CE9-9B33-016F-F5E4-BF89962225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0E4CE-DD18-C651-27EF-24CF773A55E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B2A-3B15-533C-8768-C0E59125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การชี้ค่าในข้อมูลตารางแบบ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9910-55CB-C6C7-F783-06DA9724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ใช้ชื่อคอลัมน์ในการดึงข้อมูลในคอลัมน์ที่ต้องการ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F5E32-03B5-0577-6CF5-B0404CBA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33" y="2440643"/>
            <a:ext cx="5147734" cy="3225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A67492-D7C5-E961-5173-038036DA0B7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51029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2413FC-95CE-1492-AE15-6C4780303DB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D6E5F-FE46-0688-4578-B5F2194BA9B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463B56-E51A-36F8-1CAE-44BAB075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29DA966-8921-C1D5-5564-81E42DA6402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2D5D4-3394-F70C-457C-9D88E90BC42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6F16F-3F97-920A-9DB7-83225448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การชี้ค่าในข้อมูลตารางแบบ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888E-0A52-DBBB-988B-9CB3F1BB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การใช้ชื่อคอลัมน์และลำดับแถวในการดึงข้อมูลในแถวและคอลัมน์ที่ต้องการ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ผลลัพธ์จะได้ข้อมูลแถวที่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นับจาก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ในคอลัมน์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'กรุงเทพมหานคร'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D467-A181-980D-4404-52A6894D3A0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45831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78E19-435F-CABF-E9E3-6A419DA76E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D82D0-06B6-F717-44F2-F94C65D8083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5CB32F0-A8DB-C633-A534-7EFF02F4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23B77F5-D043-107D-44B4-63334259A7C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5A0A1-8252-F681-45EE-C844D5B0138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B9088-3AE0-8CBC-9610-B1E89EB7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การชี้ค่าในข้อมูลตารางแบบ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8055-D115-E02E-F122-BE5239F1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โดยการมองมุมมองข้อมูลตารางในรูปแบบ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จะใช้ตำแหน่งเพื่อชี้ข้อมูลที่ต้องการ เช่น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(ใน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คือหลักที่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นับจาก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คือคอลัมน์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province_of_onset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'กรุงเทพมหานคร'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6EB1D-25A3-4F46-CF18-E45A69F0A42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8440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4D418F-DFB9-E701-5669-65C7E5969B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D9533-C0A5-FE51-B4AB-E9D78F5B32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A73190C-38FC-9392-614B-D49282B2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33F9CFA-6E1A-3E15-0A1E-A38BA8BEBFF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FCEF1-70BF-02E5-B045-65216C63726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14CAB-CE74-4518-FDB7-CDBFB412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ข้อมูลเฉพาะคอลัมน์ที่ต้องการ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3488-D327-0709-4D1B-27D411BB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997"/>
            <a:ext cx="10515600" cy="4351338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ข้อมูลเฉพาะคอลัมน์ที่ต้องการมาเก็บไว้ในตัวแปรเพื่อนำไปใช้งาน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smaller_table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'province_of_onset'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เลือกข้อมูลคอลัมน์ชื่อ</a:t>
            </a:r>
            <a:r>
              <a:rPr lang="th-TH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ในข้อมูลที่เก็บอยู่ในตัวแปร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และเก็บข้อมูลเฉพาะคอลัมน์ที่เลือกไว้ในตัวแปร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smaller_table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ัพธ์จะได้</a:t>
            </a:r>
          </a:p>
          <a:p>
            <a:endParaRPr lang="th-TH" sz="2400" b="0" i="0" dirty="0">
              <a:effectLst/>
              <a:latin typeface="system-ui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5A8E8-549C-EE32-01D5-F7156E4A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247" y="3134391"/>
            <a:ext cx="3435753" cy="2487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010B2-C3DB-B4D3-1FF6-665A0BE3112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717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D2607A-3022-A9F5-F25C-174198DEE99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7EC72-9AFD-0A59-DD2A-29566007125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33E98CA-3B93-3090-73AB-938071D5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BE5048F-0872-397D-DB0B-6734500D87E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B470A-4424-946B-1B74-6F550A55C41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1C6A6-CFEF-C8D6-3FB2-B6C2B3DE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ข้อมูลเฉพาะแถวที่ต้องการแบบง่าย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1710-1F11-281B-58DB-526F6EDE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4"/>
            <a:ext cx="10515600" cy="4351338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ข้อมูลเฉพาะแถวที่ต้องการแบบง่าย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การมองมุมมองข้อมูลตารางในรูปแบบ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แต่การนำไปใช้งาน ใช้งานอะไรไม่ค่อยได้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เลือกข้อมูลที่อยู่ในแถวที่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คือเลือกทุกคอลัมน์  ดังนั้น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คือเลือกข้อมูลในตัวแปร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อยู่ในแถวที่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และเลือกทุกคอลัมน์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EA310-9E23-5339-3E1C-CB4EEC272E8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9257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A0079A-9A6A-803C-2716-FDA51FA1F53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B0143-7349-BFF5-FDBF-67343C5DCB4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CDE2A4E-EF95-7DD5-2FF9-64E28C78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D099060-AC5D-BEEF-41D6-DEC2C7C606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4BC9F-F300-25F5-F17F-5703B4C598A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EE470-28D0-C1D4-B169-B6FF82D4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8543-C63C-752B-A923-D67BE04D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advanced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 query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ในการเลือกข้อมูล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เลือกข้อมูลที่อยู่ในตัวแปร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โดยกำหนดชื่อคอลัมน์ที่ต้องการคือ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และต้องการข้อมูลทุกแถวที่มีข้อมูลในคอลัมน์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เป็นจังหวัดขอนแก่น </a:t>
            </a:r>
          </a:p>
          <a:p>
            <a:endParaRPr lang="th-TH" dirty="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1AED4-C3AB-B3E4-208F-06E5E5D2B58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16575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CDEC96-7336-96C1-CB3F-E0CD664C810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1DE34-8243-A4A3-71C5-0D01D01426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77E078-CBA8-28A5-8071-A42555A11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A32F7BB-F667-E254-3C4B-6902D280843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FE9A6-8A90-6A6F-50B6-F5A2775336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74C8F-874D-6DC2-F3F2-238605F8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6BE7-04E6-9BBE-8563-76EDBAF2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การใส่แถวที่ต้องการ และใส่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True/False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ที่มีขนาดเท่ากับจำนวนแถว เพื่อเปรียบเทียบข้อมูลในแถวนั้นๆ ด้วยเงื่อนไข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 (True/False))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สร้างตารางใช้สำหรับยกตัวอย่าง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เลือกข้อมูลในตัวแปร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ถึงแถวที่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ทุกคอลัมน์เก็บไว้ในตัวแปร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eight_rows_covid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E8297-282C-4683-6D3C-FCC29DF2A3D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2043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EEB10-4786-F534-8831-DAD6056C34A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44681-2C54-A67B-8879-5636A196E1D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523E0D1-C468-FDA1-265C-F6D2AA63E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F715063-9B8F-7C7D-EFAD-1ACF042969A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FB014-0E94-D580-44A1-F63DEB1488C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FF675-E813-F99C-3181-B72C4D4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E588-256A-3E84-360B-0979E67A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ใส่แถวที่ต้องการด้วยการกำหนดค่า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True(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แถวที่ต้องการ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)/False(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แถวที่ไม่ต้องการ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ัพธ์จะได้ข้อมูลตารางตามค่า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True/False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ที่เลือกใน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คือแถวที่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0,1,3,4,5,6</a:t>
            </a: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เช่นเดียวกันกับการ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แต่แทนที่จะเลือกเองโดยการใส่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True/False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ให้กำหนดเงื่อนไขและข้อมูลที่ต้องการ เพื่อเปรียบเทียบและเลือกข้อมูลที่ตรงตามเงื่อนไข โดยถ้าตรงตามเงื่อนไขคือ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True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งตามเงื่อนไขคือ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C48D0-20CE-B52B-796A-43185156D2A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28055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E2F6E-16B6-C0EC-3CA5-779FEFE093D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236B9-26B4-493E-63F3-8D560C4990C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DFCFD5A-197D-7913-E5AB-7D17A1A5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46E48AA-09DF-D5FC-1830-03642F28934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579C0-D285-1766-A864-646F08E0AB7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FD4D1-02FA-FC19-9892-F6CE16C6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9F0-A97E-B0CE-2E65-056F4C14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เป็นหนึ่งใน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package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ที่สำคัญของ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ใช้สำหรับจัดการข้อมูลรูปแบบตาราง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.CSV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en-US" sz="28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60F33-11EA-D443-082C-AD3A421048E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1198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F987E-5125-94FA-D426-5C9D9995785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884E3-7D1C-A5A4-2171-319BE1F0BB2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82BBEE7-3852-9F42-5512-B0083527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AF4E9DB-26E1-17BA-A02D-18DD249ED93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D4D97-C874-8D6B-8E7A-9B006A84D0E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5A194-351B-1903-6CD4-2E966561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0F3D-C8A0-DEBB-F890-875B73C0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กรุงเทพมหานคร’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    False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3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4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5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6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7    False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Name: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bool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B13DE-00AF-8D71-5B60-2655BF04733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7797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ที่สร้างมาใช้งาน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ซึ่งเมื่อนำมาใช้งาน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advanced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 query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ในการเลือกข้อมูล นั้นเอง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กรุงเทพมหานคร’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ผลลัพธ์จะได้ข้อมูลทุกแถวที่มีข้อมูลในคอลัมน์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กรุงเทพมหานคร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คือแถวที่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0,1,3,4,5,6</a:t>
            </a:r>
            <a:endParaRPr lang="th-TH" sz="1800" b="0" i="0" dirty="0">
              <a:effectLst/>
              <a:latin typeface="system-ui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96EF1-3EF4-F284-67FB-DC6D06C28A9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37766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41554"/>
            <a:ext cx="10515600" cy="1017009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คืออคติหรือความลำเอียงที่อาจแฝงอยู่ในข้อมูล ซึ่งอาจเกิดจากวิธีการเก็บข้อมูล การออกแบบแบบสำรวจ หรือความผิดพลาดในการป้อนข้อมูล</a:t>
            </a: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Picture 9" descr="A group of people with red circles&#10;&#10;Description automatically generated">
            <a:extLst>
              <a:ext uri="{FF2B5EF4-FFF2-40B4-BE49-F238E27FC236}">
                <a16:creationId xmlns:a16="http://schemas.microsoft.com/office/drawing/2014/main" id="{BB93BF77-6091-5E5D-28E9-3516D6409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27" y="1362073"/>
            <a:ext cx="4397745" cy="2697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DB3B7-8B45-C7C4-59C3-3D104EFBFAC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0595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สำรวจ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ในชุดข้อมูล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196725"/>
            <a:ext cx="10515600" cy="1774825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ใช้ชุดข้อมูลในโลกแห่งความเป็นจริงที่มี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หรือข้อจำกัดที่รู้จักเป็นตัวอย่างในชั้นเรียน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ให้นักเรียนวิเคราะห์ชุดข้อมูลเพื่อระบุ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ที่อาจเกิดขึ้น เช่น การมีตัวแทนของกลุ่มบางกลุ่มน้อยเกินไปหรือมากเกินไป</a:t>
            </a:r>
          </a:p>
        </p:txBody>
      </p:sp>
      <p:pic>
        <p:nvPicPr>
          <p:cNvPr id="12" name="Picture 11" descr="A cartoon of a person at a booth with a sign on it&#10;&#10;Description automatically generated">
            <a:extLst>
              <a:ext uri="{FF2B5EF4-FFF2-40B4-BE49-F238E27FC236}">
                <a16:creationId xmlns:a16="http://schemas.microsoft.com/office/drawing/2014/main" id="{48C3B405-B248-2E5D-092E-96240ECB4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30" y="1453483"/>
            <a:ext cx="3462337" cy="2415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C4DD1-D035-04FA-E4AF-CCBC07026C4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64006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เทคนิคการประมวลผลข้อมูล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72" y="1766924"/>
            <a:ext cx="10515600" cy="3099366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ครอบคลุมเทคนิคการประมวลผลข้อมูลที่สามารถช่วยลด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การจัดการกับข้อมูลที่ขาดหายไป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การจัดการกับค่าผิดปกติ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outliers)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การสร้างความสมดุลของการกระจายตัวของคลาส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518A4-E826-A095-47DD-9E2DE11FE1F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0889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Algorithmic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550"/>
            <a:ext cx="5124450" cy="41624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สามารถถูกขยายผลหรือเกิดขึ้นซ้ำๆ ผ่านอัลกอริทึมและโมเดลการเรียนรู้ของเครื่อง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algorithmic bias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ระบบการทำนายอาชญากรรมที่ลำเอียงหรืออัลกอริธึมการรับสมัครงานที่เลือกปฏิบัติตามเพศหรือเชื้อชาติ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นัยยะด้านจริยธรรมของการใช้อัลกอริทึมที่ลำเอียง และความสำคัญของความเป็นธรรมและการไม่เลือกปฏิบัติในการตัดสินใจเชิงอัลกอริทึม</a:t>
            </a:r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Picture 9" descr="A blue iceberg with white text&#10;&#10;Description automatically generated">
            <a:extLst>
              <a:ext uri="{FF2B5EF4-FFF2-40B4-BE49-F238E27FC236}">
                <a16:creationId xmlns:a16="http://schemas.microsoft.com/office/drawing/2014/main" id="{7390F0DA-18A7-F4DD-6A5C-920D6F9FE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2550"/>
            <a:ext cx="5652122" cy="3712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7E95A8-1151-BD4D-99C3-4382E898C41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2522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กรณีศึกษาและตัวอย่างจากโลกแห่งความเป็นจริง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129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เสนอกรณีศึกษาและตัวอย่างจริงของอัลกอริทึมที่ลำเอียงหรือระบบที่ขับเคลื่อนด้วยข้อมูลที่มีผลกระทบเชิงลบ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วิเคราะห์กรณีเหล่านี้ในการอภิปรายในชั้นเรียนเพื่อระบุที่มาของ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นัยยะด้านจริยธรรม และวิธีแก้ปัญหาที่อาจเกิดขึ้น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กระตุ้นให้นักเรียนคิดไตร่ตรองถึงบทเรียนที่ได้เรียนรู้จากกรณีศึกษาเหล่านี้ และนำมาประยุกต์ใช้กับแนวปฏิบัติในการเขียนโปรแกรมของตนเอง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https://www.prolific.com/resources/shocking-ai-bias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48694-861E-DC00-26B8-F9DE7643AEB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42840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ACF0F8-9990-F166-294B-52A386348FA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6ADFA-2D36-0441-B572-412A575A58C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38DC238-72D7-14F7-DAFE-B58B786B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FCC1A26-4C23-929A-1DF3-76812DC26F8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E0027-795B-920B-4F36-90A7876E44E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29DD4-5F86-A685-CA3B-0F528379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B154-1D50-F376-FE6D-1853D8CD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(ให้ใช้เฉพาะที่อาจารย์สอนไปแล้วในวิชานี้)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อายุเฉลี่ย ของผู้หญิง และผู้ชาย ของข้อมูลทั้งหมด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อายุเฉลี่ย ของผู้หญิง และผู้ชาย ของผู้ป่วยในจังหวัดขอนแก่น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หาจำนวนผู้ป่วยที่เป็นคน "คนต่างชาติเดินทางมาจากต่างประเทศ"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9D3D4-BF56-0B46-E9C9-F39C6E4645C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925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6BE04-5E65-95F6-0F10-F28CF550A8F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4DA7A-2833-A520-0B01-4C7471DB097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766648E-9E3E-8B6B-2B10-245ECB20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36741E1-E0E8-C197-23BA-2CD67083BF4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850F1-904B-9B3A-66A2-05355F15420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C9698-C0F1-4B2A-F2F5-781C6FC2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Download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ข้อมูลรายงาน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COVID-19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ประจำวัน ข้อมูลประจำประเทศไทย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683E-F44A-F6C9-3823-7C9E1610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https://data.go.th/dataset/covid-19-daily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1997D-DEB9-BA95-737C-6251E83E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985252"/>
            <a:ext cx="4612574" cy="1159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5859D-E9C1-1837-34C1-A9A68065D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18769"/>
            <a:ext cx="4612573" cy="1184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FBF721-47E9-82B6-07F7-FDDBB517D3F6}"/>
              </a:ext>
            </a:extLst>
          </p:cNvPr>
          <p:cNvSpPr txBox="1"/>
          <p:nvPr/>
        </p:nvSpPr>
        <p:spPr>
          <a:xfrm>
            <a:off x="5731275" y="4070780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Meta data = Data that description data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ใช้อธิบายช้อมูล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4088B-59BE-E38F-9A42-3C4DB3429FC6}"/>
              </a:ext>
            </a:extLst>
          </p:cNvPr>
          <p:cNvSpPr txBox="1"/>
          <p:nvPr/>
        </p:nvSpPr>
        <p:spPr>
          <a:xfrm>
            <a:off x="5731276" y="2795595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CSV = Comma Separated Values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ในการจะใส่ค่าแต่ละค่า จะใช้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comma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ในการแยก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61AE0-5B2C-5A6A-855A-683B34ED714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508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11C76B-A757-3B4C-696F-6415277D5FD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D7A14-B4C4-4239-438D-F9E930E9766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2ADEF22-9A71-FEEF-CABD-8408F17C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E5ED70FA-C2E3-2371-0683-126339EC082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499D4-1CAD-722D-F620-FB432B31401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25B02-A6E5-9D93-7B6E-4B317FBC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การนำข้อมูลเข้า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0E5-8D21-8855-39C5-ECB3C305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416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และนำข้อมูล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.csv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ที่ดาวน์โหลดเข้าไปเก็บไว้ใน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นำเข้า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google.colab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ที่ชื่อ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เพื่อเชื่อมต่อ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en-US" sz="18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drive 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Connect 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Account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select all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continue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2EAFB-8F30-C8F2-7DDD-51ED4B2E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48" y="2401726"/>
            <a:ext cx="4667248" cy="17483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AE3DE4-6DC4-97AB-D9DD-207E988C2098}"/>
              </a:ext>
            </a:extLst>
          </p:cNvPr>
          <p:cNvSpPr/>
          <p:nvPr/>
        </p:nvSpPr>
        <p:spPr>
          <a:xfrm>
            <a:off x="10333578" y="3692224"/>
            <a:ext cx="1265045" cy="37576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809738-1E95-7C4E-0C1E-A9601752C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39" y="4189709"/>
            <a:ext cx="4666357" cy="14397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C830CE-F7E2-1EEF-CF7C-9520B49615B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840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88F5E-4DC0-4659-D831-7772750DDAE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C03D2-B7EE-2775-6FDB-44A4438B44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3029C2B-A69F-F7C0-5170-46830AA46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10E89D9-ACE4-534D-22C6-81085AE3D0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E2667-1A62-B313-2C99-3D111FF7D2A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1351-D06A-CB20-4425-55877A7E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8954-8B0E-A63D-C0AD-2042D32D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นำเข้า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เพื่อใช้ในการทำงานต่างๆที่เกี่ยวกับไฟล์ เช่น การชี้ไฟล์ การลบไฟล์ การสร้าง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โฟลเดอร์ เป็นต้น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ดยในกรณี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เพื่อชี้ไฟล์ ว่าไฟล์ที่ต้องการใช้งานอยู่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ไหนใน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ที่เชื่อม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คือเส้นทาง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ที่อยู่ไฟล์ จะทำงานเหมือนกับ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E:\WORKSPACE\Basic Programming\confirmed-cases.csv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confirmed-cases.csv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drive 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โฟลเดอร์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WORKSPACE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ในโฟลเดอร์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Programming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F6458-E5A9-B4B3-4F09-327137EA229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3549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92AA7F-7ABC-5F24-8258-00D1044ED8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06AFC-B93A-F8EE-7DD7-15E02845B8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CBF8D52-DE0F-806B-8C47-444066D16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4C9B0D2-CB1B-8E8B-E907-DD13DC38204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2B34B-7EE9-5B13-B228-8DF82EABBFA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2CA24-AD48-172C-40DB-08499156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1209-0A03-455B-B71D-D8BB88EF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path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'/content/drive/My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Drive/dataviz_2024_data’</a:t>
            </a:r>
          </a:p>
          <a:p>
            <a:endParaRPr lang="th-TH" sz="2400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ที่ชี้ไปยังโฟลเดอร์ที่เก็บไฟล์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.csv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และเก็บ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หรือเส้นทางที่ชี้ไปยังโฟลเดอร์และไฟล์ต่างๆ ใน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window, mac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จะใช้สัญลักษณ์ใน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แตกต่างกัน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จะช่วยให้สามารถเชื่อม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โดยไม่ต้องคำนึงถึงสัญลักษณ์ เพราะ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จะใส่สัญลักษณ์เชื่อมให้เองตาม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ที่ใช้งานอยู่ 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window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ก็จะเชื่อมด้วย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\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mac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จะเชื่อมด้วย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27F44-363F-4101-24A0-825B1F0EDF6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9358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88F8-299E-6611-0A58-D3CB02A2399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70318-B27B-548F-2BA0-4FBB381A143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F3E831D-157F-1F2E-1EC5-B7EBD6A64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EB61A37-085C-0592-D115-7B58C8A21B6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52A74-4E1B-D823-5056-90686B1C1E1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8CBBD-4AEA-D795-C8B0-582C5501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os.path.join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7165-AE88-AA0F-D110-4B161BEF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38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เป็นคำสั่งที่ใช้สำหรับเชื่อม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เข้าด้วยกัน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(path,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confirmed-cases.csv’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เชื่อมตัวแปร </a:t>
            </a:r>
            <a:r>
              <a:rPr lang="en-US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path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set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ไว้ก่อนหน้านี้เข้ากับชื่อไฟล์ </a:t>
            </a:r>
            <a:r>
              <a:rPr lang="en-US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confirmed-cases.csv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เก็บไว้ในตัวแปร</a:t>
            </a:r>
            <a:r>
              <a:rPr lang="th-TH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covid_file_path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sz="20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ผลลัพธ์จะได้เส้นทางไปยังไฟล์ที่ต้องการอยู่ในตัวแปร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covid_file_path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/content/drive/My Drive/dataviz_202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_data/confirmed-cases.csv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56B29-659F-0757-8F09-2D8469FC233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65706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B93D88-7E44-3094-8CBA-63BFE14BC3A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6BA87-667C-AC67-6434-6FE8EF2223A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0C4A142-D5E9-2A52-4C82-466AA386D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BCB4F37-ABD6-632B-BB06-7607098A1DC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833AF-2B68-856E-B3CF-B2280C750D6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A0DA5-742E-50F0-64A1-1E1AD900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load data to memory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pd.read_csv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CDF8-A881-2B6D-732B-A6A6EEF2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1"/>
            <a:ext cx="6178550" cy="4351338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pd.read_csv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เป็นคำสั่งที่ใช้สำหรับโหลดข้อมูล</a:t>
            </a: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confirmed-cases.csv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ตามเส้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นทาง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covid_file_path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ผลลัพธ์จะได้หน้าไฟล์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csv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FED4-CAE8-CD00-FE04-36187467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41" y="1875756"/>
            <a:ext cx="5192355" cy="3013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333D56-2E50-CCAC-B53A-E8E3323B91E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9601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DBBB8-D17C-9644-34CF-D4CBD64981A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037D1-7B73-303E-1DE0-335E847093B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05D047A-C818-6C3D-32BA-C186B073A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4A25257-501D-23A6-928A-E3BFC71F6D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35ADE-D55C-A34E-93DB-F1A470A5668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25F8-AF7B-97BF-7C0B-50DDE4A3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BBDB-1AC6-1F48-8210-43F5F4AC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ใช้สำหรับกำหนดภาษาของไฟล์ที่จะอ่าน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enco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ding=‘utf-8’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enco</a:t>
            </a:r>
            <a:r>
              <a:rPr lang="en-US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ding=‘utf-8’</a:t>
            </a:r>
            <a:r>
              <a:rPr lang="th-TH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อาจจะอ่านภาษาไทยได้แต่จะมี </a:t>
            </a:r>
            <a:r>
              <a:rPr lang="en-US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csv</a:t>
            </a:r>
            <a:r>
              <a:rPr lang="th-TH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ภาษาไทยบางไฟล์ที่มันอ่านไม่ได้แล้วเกิด </a:t>
            </a:r>
            <a:r>
              <a:rPr lang="en-US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error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การอ่านไฟล์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csv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ที่มีข้อมูลที่เป็นภาษาไทยที่ครอบคลุมที่สุดจะใช้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enco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ding=‘iso-8859-11’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6C0DE-7BAB-7C67-FB01-9478EB52160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2564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2179</Words>
  <Application>Microsoft Office PowerPoint</Application>
  <PresentationFormat>Widescreen</PresentationFormat>
  <Paragraphs>208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6</vt:lpstr>
      <vt:lpstr>Pandas</vt:lpstr>
      <vt:lpstr>Download ข้อมูลรายงาน COVID-19 ประจำวัน ข้อมูลประจำประเทศไทย</vt:lpstr>
      <vt:lpstr>การนำข้อมูลเข้า</vt:lpstr>
      <vt:lpstr>Import os</vt:lpstr>
      <vt:lpstr>การ set path</vt:lpstr>
      <vt:lpstr>คำสั่ง os.path.join()</vt:lpstr>
      <vt:lpstr>load data to memory คำสั่ง pd.read_csv()</vt:lpstr>
      <vt:lpstr>Parameter: encoding</vt:lpstr>
      <vt:lpstr>คำสั่ง .head()</vt:lpstr>
      <vt:lpstr>คำสั่ง .shape</vt:lpstr>
      <vt:lpstr>การชี้ค่าในข้อมูลตารางแบบ basic</vt:lpstr>
      <vt:lpstr>การชี้ค่าในข้อมูลตารางแบบ basic</vt:lpstr>
      <vt:lpstr>การชี้ค่าในข้อมูลตารางแบบ .iloc[]</vt:lpstr>
      <vt:lpstr>Table slicing การเลือกข้อมูลเฉพาะคอลัมน์ที่ต้องการ</vt:lpstr>
      <vt:lpstr>Table slicing การเลือกข้อมูลเฉพาะแถวที่ต้องการแบบง่าย </vt:lpstr>
      <vt:lpstr>Table slicing การเลือกข้อมูลเฉพาะแถวที่ต้องการแบบ advanced </vt:lpstr>
      <vt:lpstr>วิธีการเลือกข้อมูลเฉพาะแถวที่ต้องการแบบ advanced</vt:lpstr>
      <vt:lpstr>การทำงานของการเลือกข้อมูลเฉพาะแถวที่ต้องการแบบ advanced</vt:lpstr>
      <vt:lpstr>การสร้าง list ของ logical expression</vt:lpstr>
      <vt:lpstr>นำ list ของ logical expression ที่สร้างมาใช้งาน</vt:lpstr>
      <vt:lpstr>Bias ในข้อมูล</vt:lpstr>
      <vt:lpstr>สำรวจ Bias ในชุดข้อมูล</vt:lpstr>
      <vt:lpstr>เทคนิคการประมวลผลข้อมูล</vt:lpstr>
      <vt:lpstr>Algorithmic Bias</vt:lpstr>
      <vt:lpstr>กรณีศึกษาและตัวอย่างจากโลกแห่งความเป็นจริง</vt:lpstr>
      <vt:lpstr>Homework class period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6</dc:title>
  <dc:creator>Tan PH</dc:creator>
  <cp:lastModifiedBy>Tan PH</cp:lastModifiedBy>
  <cp:revision>3</cp:revision>
  <dcterms:created xsi:type="dcterms:W3CDTF">2024-05-15T03:42:21Z</dcterms:created>
  <dcterms:modified xsi:type="dcterms:W3CDTF">2024-06-17T06:50:43Z</dcterms:modified>
</cp:coreProperties>
</file>