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5" r:id="rId16"/>
    <p:sldId id="304" r:id="rId17"/>
    <p:sldId id="306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2D5AB-11DB-4491-BBFF-6A61AD100E3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029E4-D94C-4317-8B08-63004C973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62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32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01F3-A514-8354-6B3F-E19145D8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747FA-9052-8B2B-9CC8-29490333E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CF58E-4A34-366E-26E2-45E1C3F8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59F7-9BE3-491D-93B3-694238E55AF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48FDE-E5E5-7020-C2B7-2FB465E5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B71DF-3DB2-094C-4926-5E6831C7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FA71-1D29-4A4C-A1B4-B3AE09EC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0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03D68-B14E-A674-8F18-8A06A648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AA025-025C-82C3-B816-13CD5D292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E4063-367E-493E-EB33-42CB996C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59F7-9BE3-491D-93B3-694238E55AF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F1DE6-5735-B34F-DF27-AFF16709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216B-8239-D627-0B76-D164DBC4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FA71-1D29-4A4C-A1B4-B3AE09EC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9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E19F3-CB76-E0BA-47AB-1F27B80FE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49F9E-943F-A704-688F-77E7A8E83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098EF-3F87-8B1A-ED33-E0C7EB70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59F7-9BE3-491D-93B3-694238E55AF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271CC-F574-9B1D-C5F2-4E077A01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6A464-6D78-7473-35D3-E1F6D89B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FA71-1D29-4A4C-A1B4-B3AE09EC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2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181A-30F5-83FE-AF9F-D9F2117C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F46BD-917A-C14A-4DAA-8D589661B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66EF2-30C0-6B14-763C-E770C713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59F7-9BE3-491D-93B3-694238E55AF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DBEEF-82F1-A501-76A4-F3B275C3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04AE6-1660-0DB4-2C91-AFDDF89B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FA71-1D29-4A4C-A1B4-B3AE09EC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4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2CA9-F576-83D7-35E3-3E96A959A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EB260-7191-21EA-E5C2-604477949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4392D-D43F-08F2-90DA-1B7520C1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59F7-9BE3-491D-93B3-694238E55AF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38F65-6CB3-C048-1277-809E4E365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2094F-63BC-63A1-9DD0-CD7E0FF2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FA71-1D29-4A4C-A1B4-B3AE09EC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5C3C-2541-61F5-A058-2C45A5BD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0920A-80FC-DF0D-5B86-8006A3CDD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62BAB-CC52-0598-1E5B-CB12246DD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785DE-7B27-AE4A-FD5D-8FC056EF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59F7-9BE3-491D-93B3-694238E55AF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DA172-2661-949D-162E-A696C978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0C5FE-83B7-AB28-4639-F55BD077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FA71-1D29-4A4C-A1B4-B3AE09EC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6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6B8C-72BA-C42B-CB96-394AFC97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2B904-0025-2B9A-E301-4E58A2D3B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DE47D-DD9D-0E88-4037-B7B00797F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E1EB2-D050-F95E-3E17-D8B8D37D3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70A9C-8A56-220B-A5CE-CA914A876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A01B9-FCA0-7680-A95A-7012C82D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59F7-9BE3-491D-93B3-694238E55AF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A2E08-B2C7-1146-65B4-009EA963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BA425-5D85-F3ED-857C-69BDC3E5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FA71-1D29-4A4C-A1B4-B3AE09EC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8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D1B4-A6E5-59D0-F421-060AA996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F0C2F-3FF5-F6C1-01CF-47430E76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59F7-9BE3-491D-93B3-694238E55AF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57E2B-E8ED-046C-8B62-51731A8B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F6886-6C4F-F02C-274D-41B86F50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FA71-1D29-4A4C-A1B4-B3AE09EC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5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7965B-44DA-7BA8-62F8-DD80D40B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59F7-9BE3-491D-93B3-694238E55AF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D9EFF-381D-65A3-B41C-B141E8C9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2EF27-08D0-D1AD-EB41-D5E2E5CB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FA71-1D29-4A4C-A1B4-B3AE09EC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1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524D-B3BE-1713-54C4-D0A9C9BF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46991-CF5D-392A-B5CD-035B8116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298EF-4E57-EF8B-0327-B7E6B8491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AA2C4-7B60-F857-1161-FBE81686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59F7-9BE3-491D-93B3-694238E55AF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CB557-99B5-4238-C15F-453FA41D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4027A-54AA-05C2-F84E-FC75314D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FA71-1D29-4A4C-A1B4-B3AE09EC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1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72C3-6DAF-AAAF-38F5-576D1433D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EFF3E-0DE9-6F0C-C332-5EBA05792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3B831-9D0A-6F75-4516-A4F323CE5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6CDD2-EB23-E670-9290-42D85D65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59F7-9BE3-491D-93B3-694238E55AF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94037-B84F-C390-DCAE-425A2A9F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6F41F-4A28-907F-13C0-53FC1B5C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FA71-1D29-4A4C-A1B4-B3AE09EC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9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B6DDC-BD99-2304-EC83-E607A0D7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A0188-FD0E-4133-317B-908CD6C1C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191B0-0842-1566-A97C-4DF83FF40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5559F7-9BE3-491D-93B3-694238E55AF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13EFB-E4FE-1B79-BD0C-600BE0169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993D6-14B0-EE1F-E13E-5A0B84D13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C9FA71-1D29-4A4C-A1B4-B3AE09EC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1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E241B-95CE-FEAC-F1FB-148DEE529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449C-DAEA-82C8-0955-16771B0DD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F324F-D2D7-F982-0318-97A945F2A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Function_Loop_Condition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5DA5A7-E060-4E25-38AA-F7724C7E94C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730022-C4C0-E0FE-5E60-9C502EEC2C4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8C4CEECC-24F5-823C-1E32-EBADFEB7A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3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58A53E-D8D7-4A0B-A9A0-D646C5A7713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BE89BB-41DD-F622-947B-DF2FE34D7BB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7B8A99C-C6D6-E06B-3A69-B96DF8F54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36B2A60-71C0-907B-F427-35BA0F90C76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6ABAB-DC2E-24F1-0DFD-6680A0B1655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F5CDA-3A7C-7C81-43BC-0571E05A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key argument start, stop, step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ABEDD-9865-303D-63DD-E01266E78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48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list(range(1,11))</a:t>
            </a:r>
            <a:r>
              <a:rPr lang="en-US" sz="1800" dirty="0"/>
              <a:t> </a:t>
            </a:r>
            <a:endParaRPr lang="th-TH" sz="1800" dirty="0"/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ใช้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range()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กำหนดให้สร้าง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ตัวเลข เริ่มจาก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ถึง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4, 5, 6, 7, 8, 9, 10]</a:t>
            </a:r>
            <a:endParaRPr lang="th-TH" sz="1800" dirty="0">
              <a:latin typeface="Courier New" panose="02070309020205020404" pitchFamily="49" charset="0"/>
            </a:endParaRPr>
          </a:p>
          <a:p>
            <a:endParaRPr lang="th-TH" sz="2400" dirty="0">
              <a:latin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list(range(-3,20,4))</a:t>
            </a:r>
            <a:endParaRPr lang="th-TH" sz="1800" dirty="0"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ใช้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range()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กำหนดให้สร้าง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ตัวเลข เริ่มจาก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-3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ถึง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19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และให้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step=4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[-3, 1, 5, 9, 13, 17]</a:t>
            </a:r>
          </a:p>
        </p:txBody>
      </p:sp>
    </p:spTree>
    <p:extLst>
      <p:ext uri="{BB962C8B-B14F-4D97-AF65-F5344CB8AC3E}">
        <p14:creationId xmlns:p14="http://schemas.microsoft.com/office/powerpoint/2010/main" val="1660518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AE2189-7D95-D640-BA7B-12809258180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760AD1-7A2A-4EC1-CDC7-C91A8FA87F31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7A6E046-002B-3C0D-2997-BB4F9CABC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D71439C-4A70-6FA1-4FDA-8B3B32EB17E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9BEF4-77FB-496D-7A35-E42D6855F8E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ADB74-1AB0-7281-0D15-BF222702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B1ACA-BA07-046A-FA2D-BA4097E86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ภายใน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ได้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โดยลำดับการทำงาน จะทำงานตาม การเว้นวรรค </a:t>
            </a:r>
            <a:r>
              <a:rPr lang="en-US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(indent) </a:t>
            </a:r>
            <a:r>
              <a:rPr lang="th-TH" sz="24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โดย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ส่วนประมวณผลใน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loop1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จะทำงานก่อน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จากนั้นเมื่อมีการเขียน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loop2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ภายใน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loop1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loop2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จะถูกนับว่าเป็นส่วนประมวณผลของ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loop1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loop2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จะทำงานวนลูปของตัวเองจนจบทุกรอบก่อน ถึงนับเป็นวนลูป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รอบของ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loop1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95165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02CFAE-BBC5-41FA-F9D3-FF9B38EDD80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5465F1-2423-AFE1-C03C-93137EF2A18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43179234-5B12-F5F0-B5E7-A97D582F0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617E745-44E6-A840-3888-6E6CC45BEBE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5DC16-6323-5386-C457-6E4D5C26277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254A8-0FCA-ECAF-DF43-A2498253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17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in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0DC3E-5DEE-D915-4E2F-A36764798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346"/>
            <a:ext cx="10515600" cy="4829175"/>
          </a:xfrm>
        </p:spPr>
        <p:txBody>
          <a:bodyPr>
            <a:normAutofit lnSpcReduction="10000"/>
          </a:bodyPr>
          <a:lstStyle/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for loop1 in  range(2,5): #(2, 3, 4)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f'now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loop1 = {loop1}')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loop2 in  range(1,13):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print(loop1,' x ', loop1,' = ', loop1 * loop2)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print('the inner loop is end’)</a:t>
            </a:r>
            <a:endParaRPr lang="th-TH" sz="1900" dirty="0">
              <a:latin typeface="Courier New" panose="02070309020205020404" pitchFamily="49" charset="0"/>
            </a:endParaRPr>
          </a:p>
          <a:p>
            <a:endParaRPr lang="th-TH" dirty="0"/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ให้วนลูปอ่านค่าสมาชิกใน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range(2,5)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ซึ่งคือ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[2, 3, 4]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ทีละตัวแทนค่าด้วยตัวแปร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loop1</a:t>
            </a:r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ภายในลูปให้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print(</a:t>
            </a:r>
            <a:r>
              <a:rPr lang="en-US" sz="2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f'now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loop1 = {loop1}’)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ต่อด้วย ลูปที่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endParaRPr lang="th-TH" sz="2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โดยลูปที่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ให้วนลูปอ่านค่าสมาชิกใน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range(1,13)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ซึ่งคือ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list 1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ถึง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ทีละตัวแทนค่าด้วยตัวแปร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loop2</a:t>
            </a:r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ภายในลูปที่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print(loop1,' x ', loop1,' = ', loop1 * loop2)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วนลูปที่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2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จนครบ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เมื่อจบลูปที่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ให้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print('the inner loop is end’)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จากนั้นก็จะกลับไปวนลูปใหม่จนกว่าจะครบตาม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range(2,5)</a:t>
            </a:r>
            <a:endParaRPr lang="th-TH" sz="2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6E2CB2-16AE-979B-C36D-C970D5ABFA7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1FA279-281E-679C-7DDE-8E4324B117C7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0E0166E2-C4B5-F549-D821-F9C3EDD4E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Flowchart: Data 2">
            <a:extLst>
              <a:ext uri="{FF2B5EF4-FFF2-40B4-BE49-F238E27FC236}">
                <a16:creationId xmlns:a16="http://schemas.microsoft.com/office/drawing/2014/main" id="{992D6759-3FD6-3D9E-643D-D8EBE0277B0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61859-F983-5344-4BEB-1E19ACD2858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9772F-A8E8-16E1-075A-5642BA45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7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in loop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ผลลัพธ์จะได้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AD24C3-4A97-BB4F-B06B-E7AF4C31249A}"/>
              </a:ext>
            </a:extLst>
          </p:cNvPr>
          <p:cNvSpPr txBox="1">
            <a:spLocks/>
          </p:cNvSpPr>
          <p:nvPr/>
        </p:nvSpPr>
        <p:spPr>
          <a:xfrm>
            <a:off x="4464050" y="1152217"/>
            <a:ext cx="3073400" cy="4879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now name1 = 3</a:t>
            </a:r>
          </a:p>
          <a:p>
            <a:r>
              <a:rPr lang="en-US" dirty="0"/>
              <a:t>3  x  1  =  3</a:t>
            </a:r>
          </a:p>
          <a:p>
            <a:r>
              <a:rPr lang="en-US" dirty="0"/>
              <a:t>3  x  2  =  6</a:t>
            </a:r>
          </a:p>
          <a:p>
            <a:r>
              <a:rPr lang="en-US" dirty="0"/>
              <a:t>3  x  3  =  9</a:t>
            </a:r>
          </a:p>
          <a:p>
            <a:r>
              <a:rPr lang="en-US" dirty="0"/>
              <a:t>3  x  4  =  12</a:t>
            </a:r>
          </a:p>
          <a:p>
            <a:r>
              <a:rPr lang="en-US" dirty="0"/>
              <a:t>3  x  5  =  15</a:t>
            </a:r>
          </a:p>
          <a:p>
            <a:r>
              <a:rPr lang="en-US" dirty="0"/>
              <a:t>3  x  6  =  18</a:t>
            </a:r>
          </a:p>
          <a:p>
            <a:r>
              <a:rPr lang="en-US" dirty="0"/>
              <a:t>3  x  7  =  21</a:t>
            </a:r>
          </a:p>
          <a:p>
            <a:r>
              <a:rPr lang="en-US" dirty="0"/>
              <a:t>3  x  8  =  24</a:t>
            </a:r>
          </a:p>
          <a:p>
            <a:r>
              <a:rPr lang="en-US" dirty="0"/>
              <a:t>3  x  9  =  27</a:t>
            </a:r>
          </a:p>
          <a:p>
            <a:r>
              <a:rPr lang="en-US" dirty="0"/>
              <a:t>3  x  10  =  30</a:t>
            </a:r>
          </a:p>
          <a:p>
            <a:r>
              <a:rPr lang="en-US" dirty="0"/>
              <a:t>3  x  11  =  33</a:t>
            </a:r>
          </a:p>
          <a:p>
            <a:r>
              <a:rPr lang="en-US" dirty="0"/>
              <a:t>3  x  12  =  36</a:t>
            </a:r>
          </a:p>
          <a:p>
            <a:r>
              <a:rPr lang="en-US" dirty="0"/>
              <a:t>the inner loop is end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DD0BFB-ED85-54FD-1006-7D7F4B90EB6A}"/>
              </a:ext>
            </a:extLst>
          </p:cNvPr>
          <p:cNvSpPr txBox="1">
            <a:spLocks/>
          </p:cNvSpPr>
          <p:nvPr/>
        </p:nvSpPr>
        <p:spPr>
          <a:xfrm>
            <a:off x="7956550" y="1172570"/>
            <a:ext cx="3073400" cy="48799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now name1 = 4</a:t>
            </a:r>
          </a:p>
          <a:p>
            <a:r>
              <a:rPr lang="en-US" dirty="0"/>
              <a:t>4  x  1  =  4</a:t>
            </a:r>
          </a:p>
          <a:p>
            <a:r>
              <a:rPr lang="en-US" dirty="0"/>
              <a:t>4  x  2  =  8</a:t>
            </a:r>
          </a:p>
          <a:p>
            <a:r>
              <a:rPr lang="en-US" dirty="0"/>
              <a:t>4  x  3  =  12</a:t>
            </a:r>
          </a:p>
          <a:p>
            <a:r>
              <a:rPr lang="en-US" dirty="0"/>
              <a:t>4  x  4  =  16</a:t>
            </a:r>
          </a:p>
          <a:p>
            <a:r>
              <a:rPr lang="en-US" dirty="0"/>
              <a:t>4  x  5  =  20</a:t>
            </a:r>
          </a:p>
          <a:p>
            <a:r>
              <a:rPr lang="en-US" dirty="0"/>
              <a:t>4  x  6  =  24</a:t>
            </a:r>
          </a:p>
          <a:p>
            <a:r>
              <a:rPr lang="en-US" dirty="0"/>
              <a:t>4  x  7  =  28</a:t>
            </a:r>
          </a:p>
          <a:p>
            <a:r>
              <a:rPr lang="en-US" dirty="0"/>
              <a:t>4  x  8  =  32</a:t>
            </a:r>
          </a:p>
          <a:p>
            <a:r>
              <a:rPr lang="en-US" dirty="0"/>
              <a:t>4  x  9  =  36</a:t>
            </a:r>
          </a:p>
          <a:p>
            <a:r>
              <a:rPr lang="en-US" dirty="0"/>
              <a:t>4  x  10  =  40</a:t>
            </a:r>
          </a:p>
          <a:p>
            <a:r>
              <a:rPr lang="en-US" dirty="0"/>
              <a:t>4  x  11  =  44</a:t>
            </a:r>
          </a:p>
          <a:p>
            <a:r>
              <a:rPr lang="en-US" dirty="0"/>
              <a:t>4  x  12  =  48</a:t>
            </a:r>
          </a:p>
          <a:p>
            <a:r>
              <a:rPr lang="en-US" dirty="0"/>
              <a:t>the inner loop is end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14D6903-CA7C-83F3-7D40-A2E1A80F33BC}"/>
              </a:ext>
            </a:extLst>
          </p:cNvPr>
          <p:cNvSpPr txBox="1">
            <a:spLocks/>
          </p:cNvSpPr>
          <p:nvPr/>
        </p:nvSpPr>
        <p:spPr>
          <a:xfrm>
            <a:off x="1050925" y="1135352"/>
            <a:ext cx="3073400" cy="4879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TH SarabunPSK" panose="020B0500040200020003" pitchFamily="34" charset="-34"/>
              </a:rPr>
              <a:t>now name1 = 2</a:t>
            </a:r>
          </a:p>
          <a:p>
            <a:r>
              <a:rPr lang="en-US" sz="2800" dirty="0">
                <a:cs typeface="TH SarabunPSK" panose="020B0500040200020003" pitchFamily="34" charset="-34"/>
              </a:rPr>
              <a:t>2  x  1  =  2</a:t>
            </a:r>
          </a:p>
          <a:p>
            <a:r>
              <a:rPr lang="en-US" sz="2800" dirty="0">
                <a:cs typeface="TH SarabunPSK" panose="020B0500040200020003" pitchFamily="34" charset="-34"/>
              </a:rPr>
              <a:t>2  x  2  =  4</a:t>
            </a:r>
          </a:p>
          <a:p>
            <a:r>
              <a:rPr lang="en-US" sz="2800" dirty="0">
                <a:cs typeface="TH SarabunPSK" panose="020B0500040200020003" pitchFamily="34" charset="-34"/>
              </a:rPr>
              <a:t>2  x  3  =  6</a:t>
            </a:r>
          </a:p>
          <a:p>
            <a:r>
              <a:rPr lang="en-US" sz="2800" dirty="0">
                <a:cs typeface="TH SarabunPSK" panose="020B0500040200020003" pitchFamily="34" charset="-34"/>
              </a:rPr>
              <a:t>2  x  4  =  8</a:t>
            </a:r>
          </a:p>
          <a:p>
            <a:r>
              <a:rPr lang="en-US" sz="2800" dirty="0">
                <a:cs typeface="TH SarabunPSK" panose="020B0500040200020003" pitchFamily="34" charset="-34"/>
              </a:rPr>
              <a:t>2  x  5  =  10</a:t>
            </a:r>
          </a:p>
          <a:p>
            <a:r>
              <a:rPr lang="en-US" sz="2800" dirty="0">
                <a:cs typeface="TH SarabunPSK" panose="020B0500040200020003" pitchFamily="34" charset="-34"/>
              </a:rPr>
              <a:t>2  x  6  =  12</a:t>
            </a:r>
          </a:p>
          <a:p>
            <a:r>
              <a:rPr lang="en-US" sz="2800" dirty="0">
                <a:cs typeface="TH SarabunPSK" panose="020B0500040200020003" pitchFamily="34" charset="-34"/>
              </a:rPr>
              <a:t>2  x  7  =  14</a:t>
            </a:r>
          </a:p>
          <a:p>
            <a:r>
              <a:rPr lang="en-US" sz="2800" dirty="0">
                <a:cs typeface="TH SarabunPSK" panose="020B0500040200020003" pitchFamily="34" charset="-34"/>
              </a:rPr>
              <a:t>2  x  8  =  16</a:t>
            </a:r>
          </a:p>
          <a:p>
            <a:r>
              <a:rPr lang="en-US" sz="2800" dirty="0">
                <a:cs typeface="TH SarabunPSK" panose="020B0500040200020003" pitchFamily="34" charset="-34"/>
              </a:rPr>
              <a:t>2  x  9  =  18</a:t>
            </a:r>
          </a:p>
          <a:p>
            <a:r>
              <a:rPr lang="en-US" sz="2800" dirty="0">
                <a:cs typeface="TH SarabunPSK" panose="020B0500040200020003" pitchFamily="34" charset="-34"/>
              </a:rPr>
              <a:t>2  x  10  =  20</a:t>
            </a:r>
          </a:p>
          <a:p>
            <a:r>
              <a:rPr lang="en-US" sz="2800" dirty="0">
                <a:cs typeface="TH SarabunPSK" panose="020B0500040200020003" pitchFamily="34" charset="-34"/>
              </a:rPr>
              <a:t>2  x  11  =  22</a:t>
            </a:r>
          </a:p>
          <a:p>
            <a:r>
              <a:rPr lang="en-US" sz="2800" dirty="0">
                <a:cs typeface="TH SarabunPSK" panose="020B0500040200020003" pitchFamily="34" charset="-34"/>
              </a:rPr>
              <a:t>2  x  12  =  24</a:t>
            </a:r>
          </a:p>
          <a:p>
            <a:r>
              <a:rPr lang="en-US" sz="2800" dirty="0">
                <a:cs typeface="TH SarabunPSK" panose="020B0500040200020003" pitchFamily="34" charset="-34"/>
              </a:rPr>
              <a:t>the inner loop is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66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8686D-574B-B9F0-E67E-4F1E7EF5115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710310-9696-CBDC-D3C0-324B9414F087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9608781-F096-46F6-4251-94F7F9687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E3E2B5B7-7F20-9C26-6D9B-E9ECA976EC0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3A122-8743-CB32-D46B-1EBCA58F983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DDE71-B4AF-F993-BEE8-F4036156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4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EB76-24EE-C9D8-4A05-739A3A961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94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สามารถวนลูปในฟังก์ชั่นได้ โดยใช้ การเว้นวรรค </a:t>
            </a:r>
            <a:r>
              <a:rPr lang="en-US" sz="26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(indent)</a:t>
            </a:r>
            <a:r>
              <a:rPr lang="th-TH" sz="2600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กำหนดลำดับการทำงาน</a:t>
            </a:r>
          </a:p>
          <a:p>
            <a:endParaRPr lang="th-TH" dirty="0">
              <a:latin typeface="system-ui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print_feelings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I,friendS,feeling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คิดถึง</a:t>
            </a:r>
            <a:r>
              <a:rPr lang="th-TH" sz="1900" dirty="0">
                <a:latin typeface="Courier New" panose="02070309020205020404" pitchFamily="49" charset="0"/>
              </a:rPr>
              <a:t>'):</a:t>
            </a:r>
          </a:p>
          <a:p>
            <a:r>
              <a:rPr lang="th-TH" sz="1900" dirty="0">
                <a:latin typeface="Courier New" panose="02070309020205020404" pitchFamily="49" charset="0"/>
              </a:rPr>
              <a:t>   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for friend in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friendS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print(f'{I} {feeling} {friend}’)</a:t>
            </a:r>
            <a:r>
              <a:rPr lang="th-TH" sz="1900" dirty="0">
                <a:latin typeface="Courier New" panose="02070309020205020404" pitchFamily="49" charset="0"/>
              </a:rPr>
              <a:t> 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กำหนดฟังก์ชั่นชื่อ </a:t>
            </a:r>
            <a:r>
              <a:rPr lang="en-US" sz="2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print_feelings</a:t>
            </a:r>
            <a:endParaRPr lang="th-TH" sz="2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อย่าง คือ </a:t>
            </a:r>
            <a:r>
              <a:rPr lang="en-US" sz="2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I,friendS,feeling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'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คิดถึง’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(default)</a:t>
            </a:r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ภายใน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ให้วนลูปอ่านค่าสมาชิกในตัวแปร </a:t>
            </a:r>
            <a:r>
              <a:rPr lang="en-US" sz="26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friendS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(list) 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ทีละตัวแทนค่าด้วยตัวแปร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friend</a:t>
            </a:r>
            <a:endParaRPr lang="th-TH" sz="2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ภายในลูป </a:t>
            </a:r>
            <a:r>
              <a:rPr 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print(f'{I} {feeling} {friend}’)</a:t>
            </a:r>
            <a:r>
              <a:rPr lang="th-TH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93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236709-4CA9-931F-137E-A90618A7928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395EA2-C753-163C-FC2C-ADD2E41FA6C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8035881-0913-EC3E-CAC3-834BA5116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9A3FCC0-ADB5-E048-8ECC-4FB32E9DF93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70BB97-D037-A059-6354-8A4D52773CB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54A14-9357-CF29-F55D-F92959E8B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D2486-5257-29BC-2AE4-346C0BE67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['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พี่บูม','ดายน์','แตงโม','ฝน','พี่เจ็ท','น้องแคมป์</a:t>
            </a:r>
            <a:r>
              <a:rPr lang="th-TH" sz="1800" dirty="0">
                <a:latin typeface="Courier New" panose="02070309020205020404" pitchFamily="49" charset="0"/>
              </a:rPr>
              <a:t>’]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print_feelings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</a:t>
            </a:r>
            <a:r>
              <a:rPr lang="th-TH" sz="1800" dirty="0">
                <a:latin typeface="Courier New" panose="02070309020205020404" pitchFamily="49" charset="0"/>
              </a:rPr>
              <a:t>',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th-TH" sz="1800" dirty="0">
              <a:latin typeface="Courier New" panose="02070309020205020404" pitchFamily="49" charset="0"/>
            </a:endParaRPr>
          </a:p>
          <a:p>
            <a:endParaRPr lang="th-TH" dirty="0"/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กำหนดตัวแปร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list_friends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เป็นข้อมูล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มีสมาชิก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['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พี่บูม','ดายน์','แตงโม','ฝน','พี่เจ็ท','น้องแคมป์’]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ใช้งานฟังก์ชั่น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print_feelings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('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เจมส์',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list_friends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ชื่อฟังก์ชั่นตามด้วยค่าที่ต้องการ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ตามลำดับตัวแปรที่กำหนดไว้ตอนสร้างฟังก์ชั่น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’ = I,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list_friends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friendS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และตัวแปร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feeling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ไม่ได้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ค่าดังนั้นจะถูกใช้ค่า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default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'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คิดถึง’ </a:t>
            </a:r>
          </a:p>
        </p:txBody>
      </p:sp>
    </p:spTree>
    <p:extLst>
      <p:ext uri="{BB962C8B-B14F-4D97-AF65-F5344CB8AC3E}">
        <p14:creationId xmlns:p14="http://schemas.microsoft.com/office/powerpoint/2010/main" val="2772292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28CCBC-CAD5-02FE-124C-0693F7C1C5C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854A95-C772-FBC4-E5CF-E462E02444E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8303353-3394-F5C0-70D5-092999024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1EAF185-736A-F8D3-F4DF-92FEFA035F9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8E4F2-56BF-9231-3053-D675EAF0275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37337-13D9-3959-9B7F-F4B81AF4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8190-3302-E905-B083-BAED27A53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ผลลัพธ์ของ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print_feelings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th-TH" sz="2400" dirty="0">
                <a:latin typeface="Courier New" panose="02070309020205020404" pitchFamily="49" charset="0"/>
                <a:cs typeface="TH SarabunPSK" panose="020B0500040200020003" pitchFamily="34" charset="-34"/>
              </a:rPr>
              <a:t>เจมส์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',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ไม่มี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ค่าตัวแปร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feeling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จะได้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 คิดถึง พี่บูม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 คิดถึง ดายน์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 คิดถึง แตงโม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 คิดถึง ฝน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 คิดถึง พี่เจ็ท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 คิดถึง น้องแคมป์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AB9A3-204D-6AF3-3544-4D63704372BD}"/>
              </a:ext>
            </a:extLst>
          </p:cNvPr>
          <p:cNvSpPr txBox="1"/>
          <p:nvPr/>
        </p:nvSpPr>
        <p:spPr>
          <a:xfrm>
            <a:off x="4225925" y="2934843"/>
            <a:ext cx="64992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 friends = ['</a:t>
            </a:r>
            <a:r>
              <a:rPr lang="th-TH" sz="2400" dirty="0">
                <a:latin typeface="Courier New" panose="02070309020205020404" pitchFamily="49" charset="0"/>
                <a:cs typeface="TH SarabunPSK" panose="020B0500040200020003" pitchFamily="34" charset="-34"/>
              </a:rPr>
              <a:t>พี่บูม','ดายน์','แตงโม','ฝน','พี่เจ็ท','น้องแคมป์</a:t>
            </a:r>
            <a:r>
              <a:rPr lang="th-TH" dirty="0">
                <a:latin typeface="Courier New" panose="02070309020205020404" pitchFamily="49" charset="0"/>
                <a:cs typeface="TH SarabunPSK" panose="020B0500040200020003" pitchFamily="34" charset="-34"/>
              </a:rPr>
              <a:t>’]</a:t>
            </a:r>
          </a:p>
          <a:p>
            <a:endParaRPr lang="th-TH" dirty="0">
              <a:latin typeface="Courier New" panose="02070309020205020404" pitchFamily="49" charset="0"/>
              <a:cs typeface="TH SarabunPSK" panose="020B0500040200020003" pitchFamily="34" charset="-34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print_feelings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I,friendS,feeling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th-TH" sz="2400" dirty="0">
                <a:latin typeface="Courier New" panose="02070309020205020404" pitchFamily="49" charset="0"/>
                <a:cs typeface="TH SarabunPSK" panose="020B0500040200020003" pitchFamily="34" charset="-34"/>
              </a:rPr>
              <a:t>คิดถึง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  <a:r>
              <a:rPr lang="th-TH" dirty="0">
                <a:latin typeface="Courier New" panose="02070309020205020404" pitchFamily="49" charset="0"/>
                <a:cs typeface="TH SarabunPSK" panose="020B0500040200020003" pitchFamily="34" charset="-34"/>
              </a:rPr>
              <a:t>:</a:t>
            </a:r>
          </a:p>
          <a:p>
            <a:r>
              <a:rPr lang="th-TH" dirty="0">
                <a:latin typeface="Courier New" panose="02070309020205020404" pitchFamily="49" charset="0"/>
                <a:cs typeface="TH SarabunPSK" panose="020B0500040200020003" pitchFamily="34" charset="-34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friend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friendS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print(f'{I} {feeling} {friend}’)</a:t>
            </a:r>
            <a:r>
              <a:rPr lang="th-TH" dirty="0">
                <a:latin typeface="Courier New" panose="02070309020205020404" pitchFamily="49" charset="0"/>
                <a:cs typeface="TH SarabunPSK" panose="020B0500040200020003" pitchFamily="34" charset="-34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550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0995D1-88F3-477D-E28B-4B4293B55A0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AB84C7-9F22-2581-38C0-2CB49D4EED6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4922060A-CA0C-308E-9F5E-E790FA0E5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5DAE1046-8B6B-854D-7D28-479A55560EC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7DC46E-5607-ABF6-7E7F-03CC0E15A82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8FB98-3C06-BFC4-F0BB-E5F0B3B0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2C598-810F-32A9-E87E-6B0D5C0E1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ผลลัพธ์ของ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print_feelings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',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,'</a:t>
            </a:r>
            <a:r>
              <a:rPr lang="th-TH" sz="2400" dirty="0">
                <a:latin typeface="Courier New" panose="02070309020205020404" pitchFamily="49" charset="0"/>
                <a:cs typeface="TH SarabunPSK" panose="020B0500040200020003" pitchFamily="34" charset="-34"/>
              </a:rPr>
              <a:t>รัก</a:t>
            </a:r>
            <a:r>
              <a:rPr lang="th-TH" sz="1800" dirty="0">
                <a:latin typeface="Courier New" panose="02070309020205020404" pitchFamily="49" charset="0"/>
                <a:cs typeface="TH SarabunPSK" panose="020B0500040200020003" pitchFamily="34" charset="-34"/>
              </a:rPr>
              <a:t>’)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จะได้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 รัก พี่บูม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 รัก ดายน์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 รัก แตงโม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 รัก ฝน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 รัก พี่เจ็ท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เจมส์ รัก น้องแคมป์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2CFD7D-6151-292F-F789-05D42331EFA0}"/>
              </a:ext>
            </a:extLst>
          </p:cNvPr>
          <p:cNvSpPr txBox="1"/>
          <p:nvPr/>
        </p:nvSpPr>
        <p:spPr>
          <a:xfrm>
            <a:off x="4492625" y="2934843"/>
            <a:ext cx="667067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['</a:t>
            </a:r>
            <a:r>
              <a:rPr lang="th-TH" sz="2400" dirty="0">
                <a:latin typeface="Courier New" panose="02070309020205020404" pitchFamily="49" charset="0"/>
                <a:cs typeface="TH SarabunPSK" panose="020B0500040200020003" pitchFamily="34" charset="-34"/>
              </a:rPr>
              <a:t>พี่บูม','ดายน์','แตงโม','ฝน','พี่เจ็ท','น้องแคมป์</a:t>
            </a:r>
            <a:r>
              <a:rPr lang="th-TH" dirty="0">
                <a:latin typeface="Courier New" panose="02070309020205020404" pitchFamily="49" charset="0"/>
                <a:cs typeface="TH SarabunPSK" panose="020B0500040200020003" pitchFamily="34" charset="-34"/>
              </a:rPr>
              <a:t>’]</a:t>
            </a:r>
          </a:p>
          <a:p>
            <a:endParaRPr lang="th-TH" dirty="0">
              <a:latin typeface="Courier New" panose="02070309020205020404" pitchFamily="49" charset="0"/>
              <a:cs typeface="TH SarabunPSK" panose="020B0500040200020003" pitchFamily="34" charset="-34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print_feelings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I,friendS,feeling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th-TH" sz="2400" dirty="0">
                <a:latin typeface="Courier New" panose="02070309020205020404" pitchFamily="49" charset="0"/>
                <a:cs typeface="TH SarabunPSK" panose="020B0500040200020003" pitchFamily="34" charset="-34"/>
              </a:rPr>
              <a:t>คิดถึง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  <a:r>
              <a:rPr lang="th-TH" dirty="0">
                <a:latin typeface="Courier New" panose="02070309020205020404" pitchFamily="49" charset="0"/>
                <a:cs typeface="TH SarabunPSK" panose="020B0500040200020003" pitchFamily="34" charset="-34"/>
              </a:rPr>
              <a:t>:</a:t>
            </a:r>
          </a:p>
          <a:p>
            <a:r>
              <a:rPr lang="th-TH" dirty="0">
                <a:latin typeface="Courier New" panose="02070309020205020404" pitchFamily="49" charset="0"/>
                <a:cs typeface="TH SarabunPSK" panose="020B0500040200020003" pitchFamily="34" charset="-34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friend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friendS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print(f'{I} {feeling} {friend}’)</a:t>
            </a:r>
            <a:r>
              <a:rPr lang="th-TH" dirty="0">
                <a:latin typeface="Courier New" panose="02070309020205020404" pitchFamily="49" charset="0"/>
                <a:cs typeface="TH SarabunPSK" panose="020B0500040200020003" pitchFamily="34" charset="-34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483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63CE52-3A4F-4AD1-5A79-31D894F7B9BF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4E0933-6E82-BEA0-3C02-4627A1D9BFD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11AB4BF-CFF9-377B-BEF4-66080F8C6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59240BA-438E-1BFD-3E84-693C4A3120D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112C23-8D3B-8F85-1655-4CE552CC8FC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C278F-C091-A099-C803-15D62D78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conditional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เงื่อนไข /ประโยคเงื่อนไข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594BA-8C05-2C34-9C62-55AEB12AE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47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if condition1 :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do something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condition2 :  #elif </a:t>
            </a:r>
            <a:r>
              <a:rPr lang="th-TH" sz="1900" dirty="0">
                <a:latin typeface="Courier New" panose="02070309020205020404" pitchFamily="49" charset="0"/>
              </a:rPr>
              <a:t>คือ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do another thing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do ...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สามารถกำหนดเงื่อนไขก่อนเข้าการทำงานของส่วนประมวณผล โดยถ้าผ่านเงื่อนไขของ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if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condition1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โค้ดประมวณผลภายใน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if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จะทำงาน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ถ้าไม่ผ่านจะไปเงื่อนไขถัดไป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elif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condition2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ตามลำดับ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elif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สามารถมีได้มากกว่า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1) 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แต่ถ้าหากไม่ผ่านเงื่อนไขใดเลย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โค้ดประมวณผลของ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else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จะทำงาน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90570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DF69A4-8BFA-669B-B693-891613BF3E2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2A88B8-2287-2646-E1F6-596FB70F948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7125056-D1BF-2086-0A9C-99DE1EEFA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FEBFE6E-FECB-C89E-8125-F85B27B44E7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CDB20-F803-4452-D7E9-94537172AE0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261EC-3658-3B35-4637-EA59640C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</a:t>
            </a:r>
            <a:r>
              <a:rPr lang="th-TH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ปกติ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6F3A4-E869-6BAA-D84B-846BC4643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 friends = ['</a:t>
            </a:r>
            <a:r>
              <a:rPr lang="th-TH" sz="2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TH SarabunPSK" panose="020B0500040200020003" pitchFamily="34" charset="-34"/>
              </a:rPr>
              <a:t>พี่บูม','ดายน์','แตงโม','ฝน','พี่เจ็ท','น้องแคมป์</a:t>
            </a:r>
            <a:r>
              <a:rPr lang="th-TH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TH SarabunPSK" panose="020B0500040200020003" pitchFamily="34" charset="-34"/>
              </a:rPr>
              <a:t>’]</a:t>
            </a:r>
            <a:endParaRPr lang="en-US" sz="1800" b="0" i="0" dirty="0">
              <a:solidFill>
                <a:srgbClr val="21212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21212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name1 in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for name2 in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print(name1,'</a:t>
            </a:r>
            <a:r>
              <a:rPr lang="th-TH" sz="2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TH SarabunPSK" panose="020B0500040200020003" pitchFamily="34" charset="-34"/>
              </a:rPr>
              <a:t>รัก',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name2)</a:t>
            </a:r>
          </a:p>
          <a:p>
            <a:endParaRPr lang="en-US" dirty="0">
              <a:solidFill>
                <a:srgbClr val="21212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วนลูป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ปกติเพื่อ 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print(name1,'</a:t>
            </a:r>
            <a:r>
              <a:rPr lang="th-TH" sz="2400" b="0" i="0" dirty="0">
                <a:solidFill>
                  <a:srgbClr val="21212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รัก',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name2)</a:t>
            </a:r>
            <a:r>
              <a:rPr lang="th-TH" sz="2400" b="0" i="0" dirty="0">
                <a:solidFill>
                  <a:srgbClr val="21212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solidFill>
                  <a:srgbClr val="21212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เมื่อได้ผลลัพธ์ออกมา สังเกตว่าจะมีชื่อซ้ำกันรักกันเอง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432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320D98-04E5-990C-305E-3AABDB22E42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E9B55A-6C9B-1504-DBC4-16D9A3BA9AA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9F8CEAB-7B61-936A-824A-3826CADCC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860ED1-639E-AC42-594B-728EDA41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การวนซ้ำ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63C5-CF14-50BA-9763-D5E00315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Thanapong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-&gt; /')</a:t>
            </a:r>
            <a:endParaRPr lang="th-TH" sz="1800" dirty="0">
              <a:latin typeface="Courier New" panose="02070309020205020404" pitchFamily="49" charset="0"/>
            </a:endParaRPr>
          </a:p>
          <a:p>
            <a:endParaRPr lang="th-TH" dirty="0"/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ให้วนลูปอ่านค่าสมาชิกใน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'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Thanapong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’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โดยแทนค่าสมาชิกที่อ่านทีละตัวด้วยตัวแปร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ภายในลูป นำตัวแปร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ใส่ใน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f' {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} -&gt; / '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48A9C40-C8EC-114B-7DA9-377FC970C26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ED25F9-F88B-0C4C-C82A-F476BA69538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03459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997326-0267-FC8E-9574-055BEB54356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733CDB-8D0B-E0DC-165C-E2D125330C0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FCBCD057-993C-2D2C-72F6-9BEBB19B8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1" name="Flowchart: Data 2">
            <a:extLst>
              <a:ext uri="{FF2B5EF4-FFF2-40B4-BE49-F238E27FC236}">
                <a16:creationId xmlns:a16="http://schemas.microsoft.com/office/drawing/2014/main" id="{5A0D174F-4E06-7B49-82B3-5DF3D883B55F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480562-99F3-C1FB-694D-8CC35F08401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8B99C-F0E7-6DF2-A796-04EE4ACFD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7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19263-AF92-8A1D-D669-22C114884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116" y="1189858"/>
            <a:ext cx="2650067" cy="5350932"/>
          </a:xfrm>
        </p:spPr>
        <p:txBody>
          <a:bodyPr>
            <a:normAutofit/>
          </a:bodyPr>
          <a:lstStyle/>
          <a:p>
            <a:r>
              <a:rPr lang="th-TH" sz="2000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พี่บูม รัก พี่บูม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พี่บูม รัก ดายน์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พี่บูม รัก แตงโม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พี่บูม รัก ฝน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พี่บูม รัก พี่เจ็ท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พี่บูม รัก น้องแคมป์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ดายน์ รัก พี่บูม</a:t>
            </a:r>
          </a:p>
          <a:p>
            <a:r>
              <a:rPr lang="th-TH" sz="2000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ดายน์ รัก ดายน์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ดายน์ รัก แตงโม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ดายน์ รัก ฝน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ดายน์ รัก พี่เจ็ท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ดายน์ รัก น้องแคมป์ 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B30075-65C8-CE36-0040-237FA2024F12}"/>
              </a:ext>
            </a:extLst>
          </p:cNvPr>
          <p:cNvSpPr txBox="1">
            <a:spLocks/>
          </p:cNvSpPr>
          <p:nvPr/>
        </p:nvSpPr>
        <p:spPr>
          <a:xfrm>
            <a:off x="4021666" y="1839383"/>
            <a:ext cx="2650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0CB1E1-F89C-F77D-8F68-FCB818F2160E}"/>
              </a:ext>
            </a:extLst>
          </p:cNvPr>
          <p:cNvSpPr txBox="1">
            <a:spLocks/>
          </p:cNvSpPr>
          <p:nvPr/>
        </p:nvSpPr>
        <p:spPr>
          <a:xfrm>
            <a:off x="6671733" y="1839383"/>
            <a:ext cx="2650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422D2C-85A2-C368-29F9-83EDECAC43DD}"/>
              </a:ext>
            </a:extLst>
          </p:cNvPr>
          <p:cNvSpPr txBox="1">
            <a:spLocks/>
          </p:cNvSpPr>
          <p:nvPr/>
        </p:nvSpPr>
        <p:spPr>
          <a:xfrm>
            <a:off x="4492624" y="1136342"/>
            <a:ext cx="2650067" cy="5350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แตงโม รัก พี่บูม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แตงโม รัก ดายน์</a:t>
            </a:r>
          </a:p>
          <a:p>
            <a:r>
              <a:rPr lang="th-TH" sz="2000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แตงโม รัก แตงโม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แตงโม รัก ฝน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แตงโม รัก พี่เจ็ท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แตงโม รัก น้องแคมป์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ฝน รัก พี่บูม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ฝน รัก ดายน์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ฝน รัก แตงโม</a:t>
            </a:r>
          </a:p>
          <a:p>
            <a:r>
              <a:rPr lang="th-TH" sz="2000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ฝน รัก ฝน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ฝน รัก พี่เจ็ท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ฝน รัก น้องแคมป์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D343BB-3C2E-202D-E2BF-1BC716FC04D9}"/>
              </a:ext>
            </a:extLst>
          </p:cNvPr>
          <p:cNvSpPr txBox="1">
            <a:spLocks/>
          </p:cNvSpPr>
          <p:nvPr/>
        </p:nvSpPr>
        <p:spPr>
          <a:xfrm>
            <a:off x="8064499" y="1136342"/>
            <a:ext cx="3149601" cy="53509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พี่เจ็ท รัก พี่บูม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พี่เจ็ท รัก ดายน์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พี่เจ็ท รัก แตงโม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พี่เจ็ท รัก ฝน</a:t>
            </a:r>
          </a:p>
          <a:p>
            <a:r>
              <a:rPr lang="th-TH" sz="2000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พี่เจ็ท รัก พี่เจ็ท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พี่เจ็ท รัก น้องแคมป์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น้องแคมป์ รัก พี่บูม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น้องแคมป์ รัก ดายน์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น้องแคมป์ รัก แตงโม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น้องแคมป์ รัก ฝน</a:t>
            </a:r>
          </a:p>
          <a:p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น้องแคมป์ รัก พี่เจ็ท</a:t>
            </a:r>
          </a:p>
          <a:p>
            <a:r>
              <a:rPr lang="th-TH" sz="2000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น้องแคมป์ รัก น้องแคมป์</a:t>
            </a:r>
            <a:endParaRPr lang="en-US" sz="2000" u="sng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6200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A7A721-9087-5359-82FD-EB070EC56FF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D90CF-4C92-DC88-D5BF-601060DF396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142422C-1F8D-E65F-D59C-03243C807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7C91B9CA-0707-7E00-F2D6-2D7DF48885A1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C6E33-7FAD-78D3-9B6D-3735B3B5D45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1031D-2411-5834-8FC8-84F7FE57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conditional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898B5-5E3B-B4D7-00C4-46FE1262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name1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name2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name1 != name2: #</a:t>
            </a:r>
            <a:r>
              <a:rPr lang="th-TH" sz="1800" dirty="0">
                <a:latin typeface="Courier New" panose="02070309020205020404" pitchFamily="49" charset="0"/>
              </a:rPr>
              <a:t>ไม่ปริ้นชื่อคนเดียวกันซ้ำ</a:t>
            </a:r>
          </a:p>
          <a:p>
            <a:r>
              <a:rPr lang="th-TH" sz="1800" dirty="0">
                <a:latin typeface="Courier New" panose="02070309020205020404" pitchFamily="49" charset="0"/>
              </a:rPr>
              <a:t>      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print(name1,'</a:t>
            </a:r>
            <a:r>
              <a:rPr lang="th-TH" sz="1800" dirty="0">
                <a:latin typeface="Courier New" panose="02070309020205020404" pitchFamily="49" charset="0"/>
              </a:rPr>
              <a:t>รัก',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name2)</a:t>
            </a:r>
            <a:endParaRPr lang="th-TH" sz="1800" dirty="0">
              <a:latin typeface="Courier New" panose="02070309020205020404" pitchFamily="49" charset="0"/>
            </a:endParaRPr>
          </a:p>
          <a:p>
            <a:endParaRPr lang="th-TH" dirty="0"/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สามารถเพิ่มเงื่อนไข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if name1 != name2: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ไปส่วนประมวณผลภายในลูป เมื่อผ่านเงื่อนไขนี้จึงจะไปทำงานส่วนประมวณผลภายใน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if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print(name1,'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รัก',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name2)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ดังนั้น ตามเงื่อนไข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name1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ไม่เท่ากับ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name2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โค้ดจะปริ้นแต่ชื่อที่ไม่ซ้ำกันเท่านั้น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73068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97191E-6F10-E0C6-3410-3B62D4929538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9E900-78CE-9610-E91E-25FE5D18CAE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BECE1D38-F5F7-9F96-2E21-3034B5CDF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Flowchart: Data 2">
            <a:extLst>
              <a:ext uri="{FF2B5EF4-FFF2-40B4-BE49-F238E27FC236}">
                <a16:creationId xmlns:a16="http://schemas.microsoft.com/office/drawing/2014/main" id="{23E0B087-50D7-BB27-6257-A121869B3D1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390427-F67B-E631-AEDF-87F2F4A9277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DB22A-8A89-48A7-D68B-3B14EC8CC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99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50248F-A01F-A1C7-C7B8-D8454D8F30B5}"/>
              </a:ext>
            </a:extLst>
          </p:cNvPr>
          <p:cNvSpPr txBox="1">
            <a:spLocks/>
          </p:cNvSpPr>
          <p:nvPr/>
        </p:nvSpPr>
        <p:spPr>
          <a:xfrm>
            <a:off x="914400" y="1301201"/>
            <a:ext cx="2650067" cy="5350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พี่บูม รัก ดายน์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พี่บูม รัก แตงโม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พี่บูม รัก ฝน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พี่บูม รัก พี่เจ็ท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พี่บูม รัก น้องแคมป์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ดายน์ รัก พี่บูม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ดายน์ รัก แตงโม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ดายน์ รัก ฝน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ดายน์ รัก พี่เจ็ท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ดายน์ รัก น้องแคมป์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CD88C8-2C62-790C-5314-84C686FCCAAC}"/>
              </a:ext>
            </a:extLst>
          </p:cNvPr>
          <p:cNvSpPr txBox="1">
            <a:spLocks/>
          </p:cNvSpPr>
          <p:nvPr/>
        </p:nvSpPr>
        <p:spPr>
          <a:xfrm>
            <a:off x="4521199" y="1288238"/>
            <a:ext cx="2650067" cy="5350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แตงโม รัก พี่บูม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แตงโม รัก ดายน์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แตงโม รัก ฝน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แตงโม รัก พี่เจ็ท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แตงโม รัก น้องแคมป์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ฝน รัก พี่บูม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ฝน รัก ดายน์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ฝน รัก แตงโม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ฝน รัก พี่เจ็ท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ฝน รัก น้องแคมป์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A35C42-EF7A-4018-45E8-0F0A993E3CF8}"/>
              </a:ext>
            </a:extLst>
          </p:cNvPr>
          <p:cNvSpPr txBox="1">
            <a:spLocks/>
          </p:cNvSpPr>
          <p:nvPr/>
        </p:nvSpPr>
        <p:spPr>
          <a:xfrm>
            <a:off x="7993589" y="1288238"/>
            <a:ext cx="2650067" cy="5350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พี่เจ็ท รัก พี่บูม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พี่เจ็ท รัก ดายน์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พี่เจ็ท รัก แตงโม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พี่เจ็ท รัก ฝน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พี่เจ็ท รัก น้องแคมป์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น้องแคมป์ รัก พี่บูม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น้องแคมป์ รัก ดายน์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น้องแคมป์ รัก แตงโม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น้องแคมป์ รัก ฝน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น้องแคมป์ รัก พี่เจ็ท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36440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0BD69D-1014-6B28-0BA8-0B2D6F8986B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6DFC5-961D-EA2F-F031-EA42748EF56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D3D43460-44DD-84D5-296B-A04135B44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1C338540-A711-148B-01E9-2817FB9946E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5DC11-113C-AE9F-2405-AF6276CCFE9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9A852-9DB2-B75D-02A0-0A389988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ข้อจำกัดของการใช้งาน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conditional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286E-675B-B2E3-9D2E-D07B32AD2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name1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name2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list_friends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name1 == name2: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'do nothing'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print(name1,'</a:t>
            </a: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รัก</a:t>
            </a:r>
            <a:r>
              <a:rPr lang="th-TH" sz="1800" dirty="0">
                <a:latin typeface="Courier New" panose="02070309020205020404" pitchFamily="49" charset="0"/>
              </a:rPr>
              <a:t>’,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name2)</a:t>
            </a:r>
          </a:p>
          <a:p>
            <a:endParaRPr lang="th-TH" dirty="0"/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ภายในเงื่อนไข จำเป็นต้องมีส่วนประมวณผล ไม่สามารถปล่อยว่างไว้ได้</a:t>
            </a:r>
          </a:p>
        </p:txBody>
      </p:sp>
    </p:spTree>
    <p:extLst>
      <p:ext uri="{BB962C8B-B14F-4D97-AF65-F5344CB8AC3E}">
        <p14:creationId xmlns:p14="http://schemas.microsoft.com/office/powerpoint/2010/main" val="209659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FAE485-AB1A-9F90-A6CB-61777C2B064D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C3BB23-2795-EB20-44FD-63430B404A5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65C49CA4-E88F-D04B-4C18-9DE3F315F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DDBFDFEC-2E1F-B426-20DA-2C9CEB6CF2A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856B1-7C93-4414-C5EE-BE36C047B0FD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E34E4-D3E8-5D14-917D-6AD3D56D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สัญลักษณ์ที่ใช้ใน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conditional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C959E-2DE6-CF83-DC6A-B4D267362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==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เท่ากับ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!=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ไม่เท่ากับ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&gt;=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 มากกว่าหรือเท่ากับ ใช้ในกรณีตรวจสอบตัวเลข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&lt;=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 น้อยกว่าหรือเท่ากับ ใช้ในกรณีตรวจสอบตัวเลข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&lt;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 น้อยกว่า ใช้ในกรณีตรวจสอบตัวเลข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&gt;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 มากกว่า ใช้ในกรณีตรวจสอบตัวเลข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94284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7B59AD-0B4A-D258-BDE4-3AE5F54E5AE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357958-8EC1-B1DD-45A3-C0549F29790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0A2BDC0-D944-A4E2-2844-A1CC4AF89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85AA9C9B-1F26-658B-E91A-C152057C233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1C4F50-C2B4-3F73-ED29-2CF92454D5B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C9943-A656-D4DA-BDED-E3CD6D7F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Ture False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conditional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5D90-6514-4454-9DF5-BF93FF5C8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8387"/>
            <a:ext cx="10515600" cy="4351338"/>
          </a:xfrm>
        </p:spPr>
        <p:txBody>
          <a:bodyPr>
            <a:no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หากหลังเงื่อนไข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(if)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True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จะทำงานส่วนประมวณผลภายใน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if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if True: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print('Yes’)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Yes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หากหลังเงื่อนไข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(if)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False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โค้ดจะไม่เข้าไปทำงานส่วนประมวณผลภายใน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if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เลย ดังนั้น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if False: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print('No’)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ไม่ปริ้นอะไรออกมาเลย เพราะโค้ดไม่เข้าไปทำงานส่วนประมวณผลภายใน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if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หรือก็คือปล่อยผ่าน</a:t>
            </a:r>
          </a:p>
        </p:txBody>
      </p:sp>
    </p:spTree>
    <p:extLst>
      <p:ext uri="{BB962C8B-B14F-4D97-AF65-F5344CB8AC3E}">
        <p14:creationId xmlns:p14="http://schemas.microsoft.com/office/powerpoint/2010/main" val="851834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8DB25B-43BF-8BC1-F24A-9525DBB3F49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7AC60C-7643-5545-810D-F1B030F2353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007833B-2A54-9A61-2EAC-4E445E9E7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5ED7C77-972F-49A1-DB28-7A2B5720ECF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CC6D6D-9CBC-24E4-09DE-DE58F3B34F4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6D00E-5C85-C6DA-3E57-60F7E7684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Ture False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conditional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CA03-C906-D027-2506-61BADD928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'พี่บูม' == 'พี่เจ็ท’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False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'พี่บูม' != 'พี่เจ็ท’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609866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17585E-EF02-09EC-F6FC-CCC61C0B7F2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46407C-60DD-8B10-2ED2-344C53D6E64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48C4C1F-775E-B2EA-8AA8-1DA1DAB03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DB1AE3A-3788-75DF-EA36-860B5EE67E3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BB612-64D7-74A2-86D7-810854DE79F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70A54-BB67-07C9-F928-072A22B3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Homework class period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EAA4E-D137-F94A-8442-5BDBDECE5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432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วนลูปตัดเกรด โดยที่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เป็นคะแนน(0-100) ,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output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เป็นเกรด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F-A)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วนลูปตัดเกรด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= [1,50,65,90,101,-5,49]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ถ้าคะแนนอยู่ระหว่างมากกว่าหรือเท่ากับ  0  แต่น้อยกว่า 50 จะได้เกรด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ถ้าคะแนนอยู่ระหว่างมากกว่าหรือเท่ากับ 50 แต่น้อยกว่า 55 จะได้เกรด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ถ้าคะแนนอยู่ระหว่างมากกว่าหรือเท่ากับ 55 แต่น้อยกว่า 60 จะได้เกรด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D+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ถ้าคะแนนอยู่ระหว่างมากกว่าหรือเท่ากับ 60 แต่น้อยกว่า 65 จะได้เกรด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ถ้าคะแนนอยู่ระหว่างมากกว่าหรือเท่ากับ 65 แต่น้อยกว่า 70 จะได้เกรด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C+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ถ้าคะแนนอยู่ระหว่างมากกว่าหรือเท่ากับ 70 แต่น้อยกว่า 75 จะได้เกรด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ถ้าคะแนนอยู่ระหว่างมากกว่าหรือเท่ากับ 75 แต่น้อยกว่า 80 จะได้เกรด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B+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ถ้าคะแนนอยู่ระหว่างมากกว่าหรือเท่ากับ 80  จะได้เกรด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แต่ว่าค่าคะแนนจะต้องไม่ต่ำกว่า 0 และมากกว่า 100 ไม่งั้นจะเกิด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53395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B27549-C268-96A1-369F-C4F092F1936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8CD91C-6188-4588-DC84-D43E2BD8783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936AF3F-DE3C-B001-DCC4-75349F656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F13AAD4-E73D-A3A4-5117-E8DC485D085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D6E06F-86A8-BFA6-7945-AB3B48B6F44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E7BA2-F10A-8728-9BCF-D4930721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การวนซ้ำ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6E7A-924B-3329-1490-E33403F82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285"/>
            <a:ext cx="10515600" cy="435133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จะเห็นว่า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ทำการ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 string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ปกติ ตามค่า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คือตัวอักษรที่อยู่ใน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ทีละตัวตามลำดับจากลำดับที่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0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ไปจนถึงลำดับสุดท้าย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 -&gt; / 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 -&gt; / 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-&gt; / 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 -&gt; / 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-&gt; / 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 -&gt; / 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 -&gt; / 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 -&gt; / 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 -&gt; /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94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246688-EFEF-9495-1DDF-759257F0BA2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BD244-6A6C-0DEA-180C-C9DDD117963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FBED541-7125-E62A-07F5-5372DAA6A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B5577C50-2B67-2D49-0299-1C2F35BC8D0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E43957-2B58-5582-6DB9-FE5234DFF84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856D4-ABFD-32AB-5B93-A8EDA7BD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566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การสั่ง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แบบไม่เว้นบรรทัด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9E0CA-981F-E081-E70F-531F78282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48"/>
            <a:ext cx="10515600" cy="4351338"/>
          </a:xfrm>
        </p:spPr>
        <p:txBody>
          <a:bodyPr>
            <a:normAutofit/>
          </a:bodyPr>
          <a:lstStyle/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โดยคำสั่ง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จะมี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key argument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และค่า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default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สำหรับตัวมันเองคือ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end='\n'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print(value, ...,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sep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=' ', end='\n', file=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sys.stdout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flush=False)</a:t>
            </a:r>
          </a:p>
          <a:p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Prints the values to a stream, or to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sys.stdout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by </a:t>
            </a: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default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Optional keyword arguments: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file:  a file-like object (stream); defaults to the current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sys.stdout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</a:p>
          <a:p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sep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  string inserted between values, default a space.</a:t>
            </a:r>
          </a:p>
          <a:p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end:   string appended after the last value, default a newline.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flush: whether to forcibly flush the stream.</a:t>
            </a:r>
          </a:p>
        </p:txBody>
      </p:sp>
    </p:spTree>
    <p:extLst>
      <p:ext uri="{BB962C8B-B14F-4D97-AF65-F5344CB8AC3E}">
        <p14:creationId xmlns:p14="http://schemas.microsoft.com/office/powerpoint/2010/main" val="168246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D67E7E-3619-0A9B-A03C-80A9CB58946A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9139E4-021A-B005-0EEF-348475232B0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14ECD2A0-D92D-9F39-8D12-8DC7ABE7C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8A5DEF14-673C-F3B6-49AA-3D5A9A0EA84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ACFC8-C4C8-5D89-CF37-AC171BDE4C0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D3BB1-9B72-880C-5BAF-CD8419DB9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4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ตัวอย่างการสั่ง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แบบไม่เว้นบรรทัด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C2D1-17D0-7EE0-B140-E48327A97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1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end='\n’ 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\n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ในภาษา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python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สำหรับการพิมพ์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string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หมายถึง การเว้นบรรทัด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ถ้าต้องการ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แบบไม่เว้นบรรทัด ให้ใส่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กำหนดค่า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end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ด้วยค่าที่เราต้องการ</a:t>
            </a:r>
          </a:p>
          <a:p>
            <a:endParaRPr lang="th-TH" dirty="0"/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Thanapong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-&gt; / ' ,end = ‘’)</a:t>
            </a:r>
            <a:endParaRPr lang="th-TH" sz="1800" dirty="0"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end = ‘’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คือไม่ใส่อะไรเลย ผลลัพธ์จะได้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 -&gt; / h -&gt; / a -&gt; / n -&gt; / a -&gt; / p -&gt; / o -&gt; / n -&gt; / g -&gt; / </a:t>
            </a:r>
            <a:endParaRPr lang="th-TH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93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543415-1FE5-A6F1-CD6B-9DD4716BA00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B6583-03D4-0DCA-D5FD-546FF596E0F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711121E-C5F3-F5FE-8034-0B9A85D61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71B342F8-B4EC-761F-70CB-07017EB8F09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7A9714-3F78-7D0C-9AD7-CB5DDCC6206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BD910-BDB3-2F1D-A83C-4029F59C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4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ตัวอย่างการสั่ง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แบบไม่เว้นบรรทัด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809DC-8B42-3B2E-CDCB-0FD3B8733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Thanapong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-&gt; / ' ,end = ',’)</a:t>
            </a:r>
            <a:endParaRPr lang="th-TH" sz="1800" dirty="0"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end = ‘,’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 ใส่สัญลักษณ์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ผลลัพธ์จะได้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 -&gt; / ,h -&gt; / ,a -&gt; / ,n -&gt; / ,a -&gt; / ,p -&gt; / ,o -&gt; / ,n -&gt; / ,g -&gt; / ,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7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9F8B1B-84FF-64D3-0898-93F1ED9DA476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BCCEE9-C63A-D5A1-40E3-84F4AB21589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C24DDAF8-283D-D061-4697-73E3A2ACB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3DF16E2C-36C8-5C0F-AEDF-2762DB133C0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20FF6C-A2FA-6A90-A96F-F3DE2E5AAE4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2322E-3BF6-467B-2A7A-BCCE2639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การสร้าง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ตัวเลขแบบอัตโนมัติ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5CFC0-0B12-31EE-251F-9364BF001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48"/>
            <a:ext cx="10515600" cy="4351338"/>
          </a:xfrm>
        </p:spPr>
        <p:txBody>
          <a:bodyPr/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range()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คือคำสั่งที่ใช้สร้าง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ของตัวเลข เช่น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range5_output = range(5)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print(list(range5_output))</a:t>
            </a:r>
            <a:endParaRPr lang="th-TH" sz="1800" dirty="0"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ให้สร้าง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ตัวเลขจำนวน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 เริ่มจาก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0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และเก็บไว้ในตัวแปร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range5_output 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ตัวแปร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range5_output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ในรูปแบบของ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</a:p>
          <a:p>
            <a:r>
              <a:rPr lang="th-TH" sz="2400" dirty="0">
                <a:latin typeface="Courier New" panose="02070309020205020404" pitchFamily="49" charset="0"/>
                <a:cs typeface="TH SarabunPSK" panose="020B0500040200020003" pitchFamily="34" charset="-34"/>
              </a:rPr>
              <a:t>[0, 1, 2, 3, 4]</a:t>
            </a:r>
          </a:p>
        </p:txBody>
      </p:sp>
    </p:spTree>
    <p:extLst>
      <p:ext uri="{BB962C8B-B14F-4D97-AF65-F5344CB8AC3E}">
        <p14:creationId xmlns:p14="http://schemas.microsoft.com/office/powerpoint/2010/main" val="1668539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6CCDFE-019F-D0B7-5687-FDE1DE5952A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C57930-91A3-157C-4FFB-2CF68DC23D4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9A9C285-0BF8-45AA-0A44-78523DB50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0A0E7BFC-6F4C-E7F3-F471-2156E6B31AB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A0D345-1596-927B-49D4-F862333987C7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3A0BA-59D4-675F-9EDD-0177F142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สร้าง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ตัวเลขในการวนลูป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5847E-03C2-4AB6-0410-70E8DA7EF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003"/>
            <a:ext cx="10515600" cy="4351338"/>
          </a:xfrm>
        </p:spPr>
        <p:txBody>
          <a:bodyPr/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range(100):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งง</a:t>
            </a:r>
            <a:r>
              <a:rPr lang="th-TH" sz="1800" dirty="0">
                <a:latin typeface="Courier New" panose="02070309020205020404" pitchFamily="49" charset="0"/>
              </a:rPr>
              <a:t>',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end=' ‘)</a:t>
            </a:r>
            <a:endParaRPr lang="th-TH" sz="1800" dirty="0">
              <a:latin typeface="Courier New" panose="02070309020205020404" pitchFamily="49" charset="0"/>
            </a:endParaRPr>
          </a:p>
          <a:p>
            <a:endParaRPr lang="th-TH" dirty="0"/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ให้วนลูป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100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รอบ โดยอ่านค่าสมาชิกใน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range(100)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ซึ่งคือ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0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ถึง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99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ภายในลูปให้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print('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งง',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end=‘ ‘)</a:t>
            </a:r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 งง</a:t>
            </a:r>
          </a:p>
        </p:txBody>
      </p:sp>
    </p:spTree>
    <p:extLst>
      <p:ext uri="{BB962C8B-B14F-4D97-AF65-F5344CB8AC3E}">
        <p14:creationId xmlns:p14="http://schemas.microsoft.com/office/powerpoint/2010/main" val="295396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7CE303-F4D7-2154-C854-8D71F0F4142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7DB44B-81F8-9BEE-C514-E6F5C64EABA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8F5E9"/>
          </a:solidFill>
          <a:ln>
            <a:solidFill>
              <a:srgbClr val="E8F5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E688018-E7FE-A787-4FD4-2CAC8B4EA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C3E90E8-C7BF-DB5D-B911-E9CC0C90317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7A956B-0C7F-4356-F99A-A3BB2B76EB4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33396-2373-9D45-7067-2E17413A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Key argument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C5972-73EF-D39B-82CB-B5796449A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874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range(stop)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-&gt; range object </a:t>
            </a:r>
          </a:p>
          <a:p>
            <a:pPr algn="l"/>
            <a:r>
              <a:rPr lang="en-US" b="1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range(start, stop[, step])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-&gt; range object</a:t>
            </a:r>
          </a:p>
          <a:p>
            <a:pPr algn="l"/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Return an object that produces a sequence of integers from start (inclusive) to stop (exclusive) by step. range(</a:t>
            </a:r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 j) produces </a:t>
            </a:r>
            <a:r>
              <a:rPr lang="en-US" b="0" i="0" dirty="0" err="1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 i+1, i+2, ..., j-1. start defaults to 0, and stop is omitted! range(4) produces 0, 1, 2, 3. These are exactly the valid indices for a list of 4 elements. When step is given, it specifies the increment (or decrement).</a:t>
            </a: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range()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สามารถกำหนดตัวเลขที่ต้องการ เริ่ม(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start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หยุด(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stop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step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ได้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8034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2745</Words>
  <Application>Microsoft Office PowerPoint</Application>
  <PresentationFormat>Widescreen</PresentationFormat>
  <Paragraphs>349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system-ui</vt:lpstr>
      <vt:lpstr>Aptos</vt:lpstr>
      <vt:lpstr>Aptos Display</vt:lpstr>
      <vt:lpstr>Arial</vt:lpstr>
      <vt:lpstr>Courier New</vt:lpstr>
      <vt:lpstr>TH SarabunPSK</vt:lpstr>
      <vt:lpstr>Office Theme</vt:lpstr>
      <vt:lpstr>Class period 3</vt:lpstr>
      <vt:lpstr>ตัวอย่าง LOOP การวนซ้ำ </vt:lpstr>
      <vt:lpstr>ตัวอย่าง LOOP การวนซ้ำ </vt:lpstr>
      <vt:lpstr>การสั่ง loop ให้ print แบบไม่เว้นบรรทัด</vt:lpstr>
      <vt:lpstr>ตัวอย่างการสั่ง loop ให้ print แบบไม่เว้นบรรทัด</vt:lpstr>
      <vt:lpstr>ตัวอย่างการสั่ง loop ให้ print แบบไม่เว้นบรรทัด</vt:lpstr>
      <vt:lpstr>range() การสร้าง list ตัวเลขแบบอัตโนมัติ</vt:lpstr>
      <vt:lpstr>ตัวอย่างการใช้งาน range() สร้าง list ตัวเลขในการวนลูป</vt:lpstr>
      <vt:lpstr>Key argument ของ range()</vt:lpstr>
      <vt:lpstr>ตัวอย่างการใช้งาน range() ด้วย key argument start, stop, step </vt:lpstr>
      <vt:lpstr>loop in loop</vt:lpstr>
      <vt:lpstr>ตัวอย่าง loop in loop</vt:lpstr>
      <vt:lpstr>ตัวอย่าง loop in loop ผลลัพธ์จะได้</vt:lpstr>
      <vt:lpstr>loop in function</vt:lpstr>
      <vt:lpstr>ตัวอย่างการใช้งาน loop in function</vt:lpstr>
      <vt:lpstr>ตัวอย่างการใช้งาน loop in function</vt:lpstr>
      <vt:lpstr>ตัวอย่างการใช้งาน loop in function</vt:lpstr>
      <vt:lpstr>conditional คือ เงื่อนไข /ประโยคเงื่อนไข</vt:lpstr>
      <vt:lpstr>ตัวอย่าง Loop แบบปกติ</vt:lpstr>
      <vt:lpstr>ผลลัพธ์จะได้</vt:lpstr>
      <vt:lpstr>ตัวอย่างการใช้งาน conditional</vt:lpstr>
      <vt:lpstr>ผลลัพธ์จะได้</vt:lpstr>
      <vt:lpstr>ข้อจำกัดของการใช้งาน conditional</vt:lpstr>
      <vt:lpstr>สัญลักษณ์ที่ใช้ใน conditional</vt:lpstr>
      <vt:lpstr>Ture False ใน conditional </vt:lpstr>
      <vt:lpstr>ตัวอย่าง Ture False ใน conditional </vt:lpstr>
      <vt:lpstr>Homework class period 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3</dc:title>
  <dc:creator>Tan PH</dc:creator>
  <cp:lastModifiedBy>Tan PH</cp:lastModifiedBy>
  <cp:revision>1</cp:revision>
  <dcterms:created xsi:type="dcterms:W3CDTF">2024-04-20T15:59:41Z</dcterms:created>
  <dcterms:modified xsi:type="dcterms:W3CDTF">2024-04-20T16:00:08Z</dcterms:modified>
</cp:coreProperties>
</file>