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72" r:id="rId2"/>
    <p:sldId id="371" r:id="rId3"/>
    <p:sldId id="378" r:id="rId4"/>
    <p:sldId id="373" r:id="rId5"/>
    <p:sldId id="374" r:id="rId6"/>
    <p:sldId id="375" r:id="rId7"/>
    <p:sldId id="376" r:id="rId8"/>
    <p:sldId id="377" r:id="rId9"/>
    <p:sldId id="468" r:id="rId10"/>
    <p:sldId id="379" r:id="rId11"/>
    <p:sldId id="380" r:id="rId12"/>
    <p:sldId id="381" r:id="rId13"/>
    <p:sldId id="382" r:id="rId14"/>
    <p:sldId id="383" r:id="rId15"/>
    <p:sldId id="384" r:id="rId16"/>
    <p:sldId id="385" r:id="rId17"/>
    <p:sldId id="386" r:id="rId18"/>
    <p:sldId id="387" r:id="rId19"/>
    <p:sldId id="388" r:id="rId20"/>
    <p:sldId id="389" r:id="rId21"/>
    <p:sldId id="390" r:id="rId22"/>
    <p:sldId id="39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922EB-3132-472C-9274-80E8C0B337D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F46FF-E13E-41E5-8D50-F4C872C3D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0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53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35BC-B5DC-59E3-5A47-9C414F69C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56096-ABC2-A172-C71E-01DE7A1AA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CDF66-948B-B7AF-ADF6-D6130108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8920-DC78-4983-BD2D-41580B36D2C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F7140-BEAA-AC0C-E767-E35694DE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44F8A-3A91-0C3E-7528-A87430657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F393-2AA2-4134-A16E-82128DC8D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0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46D1-CE64-CBB8-3687-472EA1610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48BE2-1433-91B6-2AC3-A9F3DE020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4798F-C3E1-59D5-145D-54F712C01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8920-DC78-4983-BD2D-41580B36D2C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038F4-B0E7-8568-9096-8513E9A4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F4FE9-1378-55B7-51A1-37CBBE24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F393-2AA2-4134-A16E-82128DC8D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89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085B1B-A69A-4576-4594-2562484C3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31C16-9DF4-14DA-F7E3-518A9F52A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59F7D-914D-8369-DC6A-EA2964CE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8920-DC78-4983-BD2D-41580B36D2C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980B8-0507-7D16-4940-E67947CA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16DD-9757-DB5D-D55D-029896D5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F393-2AA2-4134-A16E-82128DC8D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8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AB943-1062-79C4-E274-3689691B9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C3B13-49A8-C332-CDCC-953106381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EB3CC-D247-8D17-FD06-9C2722ED5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8920-DC78-4983-BD2D-41580B36D2C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04764-743F-B581-B304-254C351E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7FC7B-0758-49BC-C039-2951A3135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F393-2AA2-4134-A16E-82128DC8D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6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CDD8F-E3B3-0441-8A81-BED36C83D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DD9BE-75D3-ED22-A384-A2E4577A7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B60D9-188F-A5EA-3BBF-DDE33C2C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8920-DC78-4983-BD2D-41580B36D2C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DF130-9BE1-829A-E701-4CA215DC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7F733-CC40-188C-20FF-C78ED0E5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F393-2AA2-4134-A16E-82128DC8D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1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94FA-6F2B-53A2-E0EE-6AFF9321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E53F6-0621-787D-69A5-8F5501A34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93872-4EFA-D5CD-DD05-79A3FAEDB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C38D1-D623-EFAA-40F4-D94991162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8920-DC78-4983-BD2D-41580B36D2C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339A8-1942-9570-D911-3AAF7B5D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C1E4D-2B1F-00FB-FDF1-8284431E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F393-2AA2-4134-A16E-82128DC8D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0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267F-94AD-ED4D-2300-EA5ADA0CD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75707-B16E-DF27-13DC-F11FA0F84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999CC-92CE-C7B5-CE07-B104A930B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0FAF1-C09A-D3B1-C15D-6E4381F9D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DD415-F59C-01BA-3D5D-C42EB1D782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41C69B-27B2-1EB9-0087-E7562A15D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8920-DC78-4983-BD2D-41580B36D2C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ACF4-91BE-3810-B777-6E1D89765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FD203-D405-32A3-6178-57DCE9786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F393-2AA2-4134-A16E-82128DC8D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9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DC33-746B-17E5-019E-0DA7D52D2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89F4A-AB50-0BBA-CBEF-18A4B54E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8920-DC78-4983-BD2D-41580B36D2C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44281-F214-C1CD-465E-E75019F80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60E07-6426-E6D1-650D-4DBAE7B8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F393-2AA2-4134-A16E-82128DC8D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8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FAB96-38B8-10BC-B3A7-4E27024CE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8920-DC78-4983-BD2D-41580B36D2C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A793F-5EFF-2881-F051-E3943860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E532F-6193-2FC7-A4CF-C1B32554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F393-2AA2-4134-A16E-82128DC8D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1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CBEE6-D8B1-6640-F3BF-88303627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AAAE5-DADD-3934-98DF-8F034634B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97781-5BDF-CD4C-24BC-C39ADA326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C41A9-8746-043D-044C-56A96F67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8920-DC78-4983-BD2D-41580B36D2C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71BD7-31B1-BA42-FC39-FC91FBFF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96C88-35B8-FF61-9BBF-95512FBD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F393-2AA2-4134-A16E-82128DC8D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3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692F4-711E-D2B7-DEC0-896A4E869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4C23C4-9D6E-D5D7-BA9E-6590A0DD4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92AB0-FCE8-46DF-9BBD-808F5B1EB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AFAD5-1084-A4F1-C2CE-853C9C0E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8920-DC78-4983-BD2D-41580B36D2C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87301-DB10-71AC-CCEC-2420ED8F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61524-C9D4-8736-CF5C-7B941610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F393-2AA2-4134-A16E-82128DC8D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51E5D9-8926-EABF-4A0A-8E467436F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4FEB5-E6E9-F859-5E87-1862536AB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35005-ECE2-29C7-7FB3-1CB102ABE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D38920-DC78-4983-BD2D-41580B36D2C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BCAFF-4B43-09E7-F7F3-E83FA0183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1626A-791A-2FE4-28A7-3FD5555FB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4FF393-2AA2-4134-A16E-82128DC8D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7DAB-7B06-5000-0148-3EA23EA52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FD877-7305-80A8-CB57-C32E324F8A5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36FA41-5F0C-9F7E-0EAC-BE5FE2FF8D8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3EDD8822-8924-715E-0D1E-B86D7BC6B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162382-B4C8-C782-BE87-8B4EDA3C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7A60-05D2-1E27-EEB8-5C7EF63B6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 101</a:t>
            </a:r>
          </a:p>
        </p:txBody>
      </p:sp>
    </p:spTree>
    <p:extLst>
      <p:ext uri="{BB962C8B-B14F-4D97-AF65-F5344CB8AC3E}">
        <p14:creationId xmlns:p14="http://schemas.microsoft.com/office/powerpoint/2010/main" val="759339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AB97E5-C92C-E006-8BCF-B4FD4F1FEBB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941817-4A62-B7EA-B91A-6695D3EE3FB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6C4E7D21-A8A4-9A7F-2004-E68D41EE5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FE4F5C62-CB87-D0F3-9F4E-7C3659FE3BA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3EA0AD-17CD-66E6-6903-43A51D5CE98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CFEEF-7C89-BB22-5A69-5385AF8D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.head()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3CDCB-1857-5F8D-0FCF-E28162955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ชื่อตัวแปรที่เก็บข้อมูลตามด้วย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.head()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ใช้เพื่อให้แสดงชื่อคอลัมน์และข้อมูลในตารางเฉพาะ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5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แถว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แรก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int,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default=5</a:t>
            </a:r>
            <a:endParaRPr lang="th-TH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สามารถกำหนดจำนวนคอลัมน์ที่ต้องการให้แสดงได้ เช่น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data_covid.head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10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จะแสดงชื่อคอลัมน์และข้อมูลในตาราง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1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แถว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75814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0142A5-4FEB-F382-BEB9-3EC3351CEF8A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8B1175-4EE9-7A91-4765-677B15E9F49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D48319D-57F2-CCDD-33AC-963B78B23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318269D5-A420-BA9A-AB1A-8A4F2701700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8534A-F499-E73E-68F1-62D3A9D1465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0C4A2-5CC8-DC83-739D-6E31CD79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.shape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F23AA-0934-094E-7433-B25357FA1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data_covid.shape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ชื่อตัวแปรที่เก็บข้อมูลตามด้วย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.shape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ใช้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ตรวจสอบขนาดของข้อมูล ผลลัพธ์จะได้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(839771, 11)</a:t>
            </a: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มีข้อมูลทั้งหมด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839,771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แถว มีคอลัมน์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11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คอลัมน์</a:t>
            </a:r>
            <a:endParaRPr lang="en-US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647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2C4B7E-AE1E-A365-2836-ACCCF4B2CC2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253DCF-0FA4-8595-9D0F-0FE8D14548C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45A867FD-8717-2368-80E8-DF26C8B61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5C270CE9-9B33-016F-F5E4-BF89962225A9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A0E4CE-DD18-C651-27EF-24CF773A55E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9CB2A-3B15-533C-8768-C0E591251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17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การชี้ค่าในข้อมูลตารางแบบ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B9910-55CB-C6C7-F783-06DA97242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165"/>
            <a:ext cx="10515600" cy="4351338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ใช้ชื่อคอลัมน์ในการดึงข้อมูลในคอลัมน์ที่ต้องการ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F5E32-03B5-0577-6CF5-B0404CBA2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133" y="2440643"/>
            <a:ext cx="5147734" cy="32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9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2413FC-95CE-1492-AE15-6C4780303DB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2D6E5F-FE46-0688-4578-B5F2194BA9B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95463B56-E51A-36F8-1CAE-44BAB075F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D29DA966-8921-C1D5-5564-81E42DA64021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A2D5D4-3394-F70C-457C-9D88E90BC42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6F16F-3F97-920A-9DB7-832254486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การชี้ค่าในข้อมูลตารางแบบ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E888E-0A52-DBBB-988B-9CB3F1BBC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การใช้ชื่อคอลัมน์และลำดับแถวในการดึงข้อมูลในแถวและคอลัมน์ที่ต้องการ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ผลลัพธ์จะได้ข้อมูลแถวที่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4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นับจาก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ในคอลัมน์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province_of_onset</a:t>
            </a:r>
            <a:endParaRPr lang="en-US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'กรุงเทพมหานคร'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58318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178E19-435F-CABF-E9E3-6A419DA76E4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5D82D0-06B6-F717-44F2-F94C65D8083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5CB32F0-A8DB-C633-A534-7EFF02F48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C23B77F5-D043-107D-44B4-63334259A7CF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5A0A1-8252-F681-45EE-C844D5B01384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5B9088-3AE0-8CBC-9610-B1E89EB78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การชี้ค่าในข้อมูลตารางแบบ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iloc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B8055-D115-E02E-F122-BE5239F14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โดยการมองมุมมองข้อมูลตารางในรูปแบบ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จะใช้ตำแหน่งเพื่อชี้ข้อมูลที่ต้องการ เช่น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data_covid.iloc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AA5D00"/>
                </a:solidFill>
                <a:latin typeface="Courier New" panose="02070309020205020404" pitchFamily="49" charset="0"/>
              </a:rPr>
              <a:t>9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ผลลัพธ์จะได้ข้อมูลแถวที่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คอลัมน์ที่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(ใน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มุมมอง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คือหลักที่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นับจาก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คือคอลัมน์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province_of_onset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'กรุงเทพมหานคร'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84405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4D418F-DFB9-E701-5669-65C7E5969BF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6D9533-C0A5-FE51-B4AB-E9D78F5B324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EA73190C-38FC-9392-614B-D49282B2C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B33F9CFA-6E1A-3E15-0A1E-A38BA8BEBFF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DFCEF1-70BF-02E5-B045-65216C63726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14CAB-CE74-4518-FDB7-CDBFB412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Table slicing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การเ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ลือก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ข้อมูลเฉพาะคอลัมน์ที่ต้องการ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73488-D327-0709-4D1B-27D411BBE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2997"/>
            <a:ext cx="10515600" cy="4351338"/>
          </a:xfrm>
        </p:spPr>
        <p:txBody>
          <a:bodyPr/>
          <a:lstStyle/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การเ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ลือก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ข้อมูลเฉพาะคอลัมน์ที่ต้องการมาเก็บไว้ในตัวแปรเพื่อนำไปใช้งาน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smaller_table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announce_date'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'province_of_onset'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'risk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เลือกข้อมูลคอลัมน์ชื่อ</a:t>
            </a:r>
            <a:r>
              <a:rPr lang="th-TH" dirty="0">
                <a:solidFill>
                  <a:srgbClr val="008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announce_date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province_of_onset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risk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ในข้อมูลที่เก็บอยู่ในตัวแปร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data_covid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และเก็บข้อมูลเฉพาะคอลัมน์ที่เลือกไว้ในตัวแปร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smaller_table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ัพธ์จะได้</a:t>
            </a:r>
          </a:p>
          <a:p>
            <a:endParaRPr lang="th-TH" sz="2400" b="0" i="0" dirty="0">
              <a:effectLst/>
              <a:latin typeface="system-ui"/>
            </a:endParaRPr>
          </a:p>
          <a:p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5A8E8-549C-EE32-01D5-F7156E4A1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247" y="3134391"/>
            <a:ext cx="3435753" cy="248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9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D2607A-3022-A9F5-F25C-174198DEE99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37EC72-9AFD-0A59-DD2A-29566007125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33E98CA-3B93-3090-73AB-938071D5E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1BE5048F-0872-397D-DB0B-6734500D87E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9B470A-4424-946B-1B74-6F550A55C41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1C6A6-CFEF-C8D6-3FB2-B6C2B3DE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Table slicing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การเ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ลือก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ข้อมูลเฉพาะแถวที่ต้องการแบบง่าย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81710-1F11-281B-58DB-526F6EDEC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8874"/>
            <a:ext cx="10515600" cy="4351338"/>
          </a:xfrm>
        </p:spPr>
        <p:txBody>
          <a:bodyPr/>
          <a:lstStyle/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การเ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ลือก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ข้อมูลเฉพาะแถวที่ต้องการแบบง่าย คือ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การมองมุมมองข้อมูลตารางในรูปแบบ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แต่การนำไปใช้งาน ใช้งานอะไรไม่ค่อยได้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data_covid.iloc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,:]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</a:t>
            </a: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th-TH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เลือกข้อมูลที่อยู่ในแถวที่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ไปจนถึงแถวที่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,: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คือเลือกทุกคอลัมน์  ดังนั้น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data_covid.iloc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,:]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คือเลือกข้อมูลในตัวแปร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data_covid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อยู่ในแถวที่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ไปจนถึงแถวที่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และเลือกทุกคอลัมน์</a:t>
            </a:r>
            <a:endParaRPr lang="th-TH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572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A0079A-9A6A-803C-2716-FDA51FA1F53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8B0143-7349-BFF5-FDBF-67343C5DCB4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8CDE2A4E-EF95-7DD5-2FF9-64E28C78B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DD099060-AC5D-BEEF-41D6-DEC2C7C606E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A4BC9F-F300-25F5-F17F-5703B4C598A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EE470-28D0-C1D4-B169-B6FF82D4B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Table slicing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การเ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ลือก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ข้อมูลเฉพาะแถวที่ต้องการแบบ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advanced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28543-C63C-752B-A923-D67BE04DC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การเ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ลือก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ข้อมูลเฉพาะแถวที่ต้องการแบบ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advanced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คือ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ใช้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logic query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ในการเลือกข้อมูล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ขอนแก่น’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เลือกข้อมูลที่อยู่ในตัวแปร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data_covid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โดยกำหนดชื่อคอลัมน์ที่ต้องการคือ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province_of_onset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และต้องการข้อมูลทุกแถวที่มีข้อมูลในคอลัมน์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province_of_onset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เป็นจังหวัดขอนแก่น </a:t>
            </a:r>
          </a:p>
          <a:p>
            <a:endParaRPr lang="th-TH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753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CDEC96-7336-96C1-CB3F-E0CD664C8108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1DE34-8243-A4A3-71C5-0D01D01426B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1E77E078-CBA8-28A5-8071-A42555A11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BA32F7BB-F667-E254-3C4B-6902D280843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FE9A6-8A90-6A6F-50B6-F5A27753367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74C8F-874D-6DC2-F3F2-238605F82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วิธี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การเ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ลือก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ข้อมูลเฉพาะแถวที่ต้องการแบบ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advanced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36BE7-04E6-9BBE-8563-76EDBAF20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448"/>
            <a:ext cx="10515600" cy="4351338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การทำงานของ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การเ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ลือก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ข้อมูลเฉพาะแถวที่ต้องการแบบ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advanced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การใส่แถวที่ต้องการ และใส่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True/False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ที่มีขนาดเท่ากับจำนวนแถว เพื่อเปรียบเทียบข้อมูลในแถวนั้นๆ ด้วยเงื่อนไข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logical expression (True/False))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สร้างตารางใช้สำหรับยกตัวอย่าง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eight_rows_covid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data_covid.iloc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,:]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eight_rows_covid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เลือกข้อมูลในตัวแปร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data_covid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แถวที่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ถึงแถวที่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ทุกคอลัมน์เก็บไว้ในตัวแปร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eight_rows_covid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20430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CEEB10-4786-F534-8831-DAD6056C34A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144681-2C54-A67B-8879-5636A196E1D7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B523E0D1-C468-FDA1-265C-F6D2AA63E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7F715063-9B8F-7C7D-EFAD-1ACF042969A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FB014-0E94-D580-44A1-F63DEB1488C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FF675-E813-F99C-3181-B72C4D44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การทำงานของ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การเ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ลือก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ข้อมูลเฉพาะแถวที่ต้องการแบบ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advanced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FE588-256A-3E84-360B-0979E67A6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ใส่แถวที่ต้องการด้วยการกำหนดค่า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True(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แถวที่ต้องการ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)/False(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แถวที่ไม่ต้องการ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eight_rows_covid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1800" b="0" i="0" dirty="0" err="1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ัพธ์จะได้ข้อมูลตารางตามค่า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True/False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ที่เลือกใน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คือแถวที่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0,1,3,4,5,6</a:t>
            </a:r>
          </a:p>
          <a:p>
            <a:endParaRPr lang="en-US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เช่นเดียวกันกับการ</a:t>
            </a:r>
            <a:r>
              <a:rPr lang="th-TH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 </a:t>
            </a:r>
            <a:r>
              <a:rPr lang="en-US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logical expression</a:t>
            </a:r>
            <a:r>
              <a:rPr lang="th-TH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แต่แทนที่จะเลือกเองโดยการใส่ </a:t>
            </a:r>
            <a:r>
              <a:rPr lang="en-US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 True/False </a:t>
            </a:r>
            <a:r>
              <a:rPr lang="th-TH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ให้กำหนดเงื่อนไขและข้อมูลที่ต้องการ เพื่อเปรียบเทียบและเลือกข้อมูลที่ตรงตามเงื่อนไข โดยถ้าตรงตามเงื่อนไขคือ</a:t>
            </a:r>
            <a:r>
              <a:rPr lang="en-US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True </a:t>
            </a:r>
            <a:r>
              <a:rPr lang="th-TH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ไม่ตร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งตามเงื่อนไขคือ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28055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EE2F6E-16B6-C0EC-3CA5-779FEFE093D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0236B9-26B4-493E-63F3-8D560C4990C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4DFCFD5A-197D-7913-E5AB-7D17A1A58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946E48AA-09DF-D5FC-1830-03642F28934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579C0-D285-1766-A864-646F08E0AB7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FD4D1-02FA-FC19-9892-F6CE16C62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729F0-A97E-B0CE-2E65-056F4C143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เป็นหนึ่งใน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package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ที่สำคัญของ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python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ใช้สำหรับจัดการข้อมูลรูปแบบตาราง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.CSV 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sz="2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pd</a:t>
            </a:r>
            <a:endParaRPr lang="en-US" sz="2800" dirty="0">
              <a:solidFill>
                <a:srgbClr val="7928A1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987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1F987E-5125-94FA-D426-5C9D9995785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5884E3-7D1C-A5A4-2171-319BE1F0BB21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F82BBEE7-3852-9F42-5512-B00835277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BAF4E9DB-26E1-17BA-A02D-18DD249ED93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D4D97-C874-8D6B-8E7A-9B006A84D0E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5A194-351B-1903-6CD4-2E966561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logical expression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C0F3D-C8A0-DEBB-F890-875B73C03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608"/>
            <a:ext cx="10515600" cy="4351338"/>
          </a:xfrm>
        </p:spPr>
        <p:txBody>
          <a:bodyPr>
            <a:normAutofit/>
          </a:bodyPr>
          <a:lstStyle/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eight_rows_covid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กรุงเทพมหานคร’</a:t>
            </a:r>
            <a:r>
              <a:rPr lang="th-TH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  <a:endParaRPr lang="en-US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0     True</a:t>
            </a: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1     True</a:t>
            </a: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2    False</a:t>
            </a: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3     True</a:t>
            </a: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4     True</a:t>
            </a: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5     True</a:t>
            </a: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6     True</a:t>
            </a: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7    False</a:t>
            </a: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Name: 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bool</a:t>
            </a:r>
          </a:p>
        </p:txBody>
      </p:sp>
    </p:spTree>
    <p:extLst>
      <p:ext uri="{BB962C8B-B14F-4D97-AF65-F5344CB8AC3E}">
        <p14:creationId xmlns:p14="http://schemas.microsoft.com/office/powerpoint/2010/main" val="4277971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CC204A-8243-BDAD-6FFE-9E127F71A1A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9C10EA-26E4-82F1-01A5-4028567AFE9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84B34A4-6ED4-9A70-EB49-87605D7ED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2E2D4E53-BDC1-41EC-BF62-E82442C6574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7AAA39-49F7-7AFF-EE2F-48953E1B526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6B3A4-056C-0FA1-7BAF-DB4E4952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นำ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logical expression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ที่สร้างมาใช้งาน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AF25-7195-8D28-D604-56A749AC9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ซึ่งเมื่อนำมาใช้งาน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ลือก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ข้อมูลเฉพาะแถวที่ต้องการแบบ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advanced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คือ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ใช้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logic query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ในการเลือกข้อมูล นั้นเอง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eight_rows_covid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eight_rows_covid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กรุงเทพมหานคร’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ผลลัพธ์จะได้ข้อมูลทุกแถวที่มีข้อมูลในคอลัมน์ </a:t>
            </a:r>
            <a:r>
              <a:rPr lang="en-US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province_of_onset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กรุงเทพมหานคร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คือแถวที่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0,1,3,4,5,6</a:t>
            </a:r>
            <a:endParaRPr lang="th-TH" sz="1800" b="0" i="0" dirty="0">
              <a:effectLst/>
              <a:latin typeface="system-ui"/>
            </a:endParaRPr>
          </a:p>
          <a:p>
            <a:endParaRPr lang="th-TH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th-TH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663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ACF0F8-9990-F166-294B-52A386348FA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36ADFA-2D36-0441-B572-412A575A58C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F38DC238-72D7-14F7-DAFE-B58B786BB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CFCC1A26-4C23-929A-1DF3-76812DC26F8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EE0027-795B-920B-4F36-90A7876E44E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29DD4-5F86-A685-CA3B-0F528379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Homework class period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DB154-1D50-F376-FE6D-1853D8CD9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(ให้ใช้เฉพาะที่อาจารย์สอนไปแล้วในวิชานี้)</a:t>
            </a: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คำนวณ อายุเฉลี่ย ของผู้หญิง และผู้ชาย ของข้อมูลทั้งหมด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คำนวณ อายุเฉลี่ย ของผู้หญิง และผู้ชาย ของผู้ป่วยในจังหวัดขอนแก่น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หาจำนวนผู้ป่วยที่เป็นคน "คนต่างชาติเดินทางมาจากต่างประเทศ"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92552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A6BE04-5E65-95F6-0F10-F28CF550A8F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44DA7A-2833-A520-0B01-4C7471DB097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5766648E-9E3E-8B6B-2B10-245ECB205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236741E1-E0E8-C197-23BA-2CD67083BF4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3850F1-904B-9B3A-66A2-05355F15420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C9698-C0F1-4B2A-F2F5-781C6FC2D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775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Download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ข้อมูลรายงาน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COVID-19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ประจำวัน ข้อมูลประจำประเทศไทย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8683E-F44A-F6C9-3823-7C9E1610D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https://data.go.th/dataset/covid-19-daily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D1997D-DEB9-BA95-737C-6251E83EC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3985252"/>
            <a:ext cx="4612574" cy="1159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85859D-E9C1-1837-34C1-A9A68065D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18769"/>
            <a:ext cx="4612573" cy="1184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FBF721-47E9-82B6-07F7-FDDBB517D3F6}"/>
              </a:ext>
            </a:extLst>
          </p:cNvPr>
          <p:cNvSpPr txBox="1"/>
          <p:nvPr/>
        </p:nvSpPr>
        <p:spPr>
          <a:xfrm>
            <a:off x="5731275" y="4070780"/>
            <a:ext cx="5342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Meta data = Data that description data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ใช้อธิบายช้อมูล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44088B-59BE-E38F-9A42-3C4DB3429FC6}"/>
              </a:ext>
            </a:extLst>
          </p:cNvPr>
          <p:cNvSpPr txBox="1"/>
          <p:nvPr/>
        </p:nvSpPr>
        <p:spPr>
          <a:xfrm>
            <a:off x="5731276" y="2795595"/>
            <a:ext cx="5342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CSV = Comma Separated Values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ในการจะใส่ค่าแต่ละค่า จะใช้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comma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ในการแยก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50852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11C76B-A757-3B4C-696F-6415277D5FD8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BD7A14-B4C4-4239-438D-F9E930E9766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2ADEF22-9A71-FEEF-CABD-8408F17CD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Flowchart: Data 2">
            <a:extLst>
              <a:ext uri="{FF2B5EF4-FFF2-40B4-BE49-F238E27FC236}">
                <a16:creationId xmlns:a16="http://schemas.microsoft.com/office/drawing/2014/main" id="{E5ED70FA-C2E3-2371-0683-126339EC082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4499D4-1CAD-722D-F620-FB432B31401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25B02-A6E5-9D93-7B6E-4B317FBC2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การนำข้อมูลเข้า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D90E5-8D21-8855-39C5-ECB3C3050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416"/>
            <a:ext cx="10515600" cy="4351338"/>
          </a:xfrm>
        </p:spPr>
        <p:txBody>
          <a:bodyPr/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สร้าง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folder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drive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และนำข้อมูล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.csv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ที่ดาวน์โหลดเข้าไปเก็บไว้ใน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folder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ที่สร้าง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นำเข้า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package pandas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package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google.colab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ที่ชื่อ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drive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เพื่อเชื่อมต่อ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drive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กับ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colab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pd</a:t>
            </a:r>
            <a:endParaRPr lang="en-US" sz="1800" dirty="0">
              <a:solidFill>
                <a:srgbClr val="7928A1"/>
              </a:solidFill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google.colab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drive 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drive.mount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'/content/drive’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กด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Connect Google Drive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และเลือก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Account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กด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select all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และกด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continue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D2EAFB-8F30-C8F2-7DDD-51ED4B2E8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448" y="2401726"/>
            <a:ext cx="4667248" cy="17483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0AE3DE4-6DC4-97AB-D9DD-207E988C2098}"/>
              </a:ext>
            </a:extLst>
          </p:cNvPr>
          <p:cNvSpPr/>
          <p:nvPr/>
        </p:nvSpPr>
        <p:spPr>
          <a:xfrm>
            <a:off x="10333578" y="3692224"/>
            <a:ext cx="1265045" cy="37576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809738-1E95-7C4E-0C1E-A9601752C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39" y="4189709"/>
            <a:ext cx="4666357" cy="143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4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88F5E-4DC0-4659-D831-7772750DDAE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3C03D2-B7EE-2775-6FDB-44A4438B44B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3029C2B-A69F-F7C0-5170-46830AA46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210E89D9-ACE4-534D-22C6-81085AE3D00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1E2667-1A62-B313-2C99-3D111FF7D2A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51351-D06A-CB20-4425-55877A7EF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Import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os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08954-8B0E-A63D-C0AD-2042D32D7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นำเข้า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package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os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เพื่อใช้ในการทำงานต่างๆที่เกี่ยวกับไฟล์ เช่น การชี้ไฟล์ การลบไฟล์ การสร้าง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โฟลเดอร์ เป็นต้น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ดยในกรณี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drive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จะใช้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os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เพื่อชี้ไฟล์ ว่าไฟล์ที่ต้องการใช้งานอยู่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path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ไหนใน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drive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ที่เชื่อม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path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คือเส้นทาง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ที่อยู่ไฟล์ จะทำงานเหมือนกับ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path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window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E:\WORKSPACE\Basic Programming\confirmed-cases.csv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ไฟล์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confirmed-cases.csv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อยู่ใน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drive 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โฟลเดอร์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WORKSPACE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ในโฟลเดอร์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Basic Programming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3549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92AA7F-7ABC-5F24-8258-00D1044ED84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E06AFC-B93A-F8EE-7DD7-15E02845B88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CBF8D52-DE0F-806B-8C47-444066D16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14C9B0D2-CB1B-8E8B-E907-DD13DC38204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F2B34B-7EE9-5B13-B228-8DF82EABBFA4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2CA24-AD48-172C-40DB-08499156D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E1209-0A03-455B-B71D-D8BB88EF2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653"/>
            <a:ext cx="10515600" cy="4351338"/>
          </a:xfrm>
        </p:spPr>
        <p:txBody>
          <a:bodyPr/>
          <a:lstStyle/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path 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'/content/drive/My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Drive/dataviz_2024_data’</a:t>
            </a:r>
          </a:p>
          <a:p>
            <a:endParaRPr lang="th-TH" sz="2400" dirty="0"/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ที่ชี้ไปยังโฟลเดอร์ที่เก็บไฟล์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.csv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ไว้ใน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drive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และเก็บ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string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ไว้ในตัวแปร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path 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path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หรือเส้นทางที่ชี้ไปยังโฟลเดอร์และไฟล์ต่างๆ ใน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os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window, mac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linux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จะใช้สัญลักษณ์ใน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path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แตกต่างกัน 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Package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os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จะช่วยให้สามารถเชื่อม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path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โดยไม่ต้องคำนึงถึงสัญลักษณ์ เพราะ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os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จะใส่สัญลักษณ์เชื่อมให้เองตาม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platform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ที่ใช้งานอยู่ เช่น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ถ้าใช้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os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window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ก็จะเชื่อมด้วย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\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ถ้าใช้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os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mac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linux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จะเชื่อมด้วย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3581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F388F8-299E-6611-0A58-D3CB02A2399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170318-B27B-548F-2BA0-4FBB381A143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8F3E831D-157F-1F2E-1EC5-B7EBD6A64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6EB61A37-085C-0592-D115-7B58C8A21B6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D52A74-4E1B-D823-5056-90686B1C1E1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8CBBD-4AEA-D795-C8B0-582C5501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os.path.join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C7165-AE88-AA0F-D110-4B161BEF9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238"/>
            <a:ext cx="10515600" cy="4351338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เป็นคำสั่งที่ใช้สำหรับเชื่อม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path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เข้าด้วยกัน </a:t>
            </a: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os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covid_file_path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os.path.join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(path,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confirmed-cases.csv’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เชื่อมตัวแปร </a:t>
            </a:r>
            <a:r>
              <a:rPr lang="en-US" sz="20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path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 </a:t>
            </a:r>
            <a:r>
              <a:rPr lang="en-US" sz="20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set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ไว้ก่อนหน้านี้เข้ากับชื่อไฟล์ </a:t>
            </a:r>
            <a:r>
              <a:rPr lang="en-US" sz="20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confirmed-cases.csv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เก็บไว้ในตัวแปร</a:t>
            </a:r>
            <a:r>
              <a:rPr lang="th-TH" sz="20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covid_file_path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endParaRPr lang="th-TH" sz="2000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covid_file_path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ผลลัพธ์จะได้เส้นทางไปยังไฟล์ที่ต้องการอยู่ในตัวแปร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covid_file_path</a:t>
            </a:r>
            <a:endParaRPr lang="th-TH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/content/drive/My Drive/dataviz_202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4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_data/confirmed-cases.csv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06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B93D88-7E44-3094-8CBA-63BFE14BC3A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A6BA87-667C-AC67-6434-6FE8EF2223A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D0C4A142-D5E9-2A52-4C82-466AA386D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DBCB4F37-ABD6-632B-BB06-7607098A1DC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5833AF-2B68-856E-B3CF-B2280C750D6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A0DA5-742E-50F0-64A1-1E1AD900E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47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load data to memory (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pd.read_csv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ECDF8-A881-2B6D-732B-A6A6EEF21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6821"/>
            <a:ext cx="6178550" cy="4351338"/>
          </a:xfrm>
        </p:spPr>
        <p:txBody>
          <a:bodyPr/>
          <a:lstStyle/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pd.read_csv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เป็นคำสั่งที่ใช้สำหรับโหลดข้อมูล</a:t>
            </a:r>
          </a:p>
          <a:p>
            <a:r>
              <a:rPr lang="en-US" sz="1800" b="0" i="0" dirty="0" err="1"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effectLst/>
                <a:latin typeface="Courier New" panose="02070309020205020404" pitchFamily="49" charset="0"/>
              </a:rPr>
              <a:t>pd.read_csv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effectLst/>
                <a:latin typeface="Courier New" panose="02070309020205020404" pitchFamily="49" charset="0"/>
              </a:rPr>
              <a:t>covid_file_path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effectLst/>
              <a:latin typeface="Courier New" panose="02070309020205020404" pitchFamily="49" charset="0"/>
            </a:endParaRPr>
          </a:p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โหลดข้อมูลไฟล์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confirmed-cases.csv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ตามเส้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นทาง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covid_file_path</a:t>
            </a:r>
            <a:endParaRPr lang="en-US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effectLst/>
                <a:latin typeface="Courier New" panose="02070309020205020404" pitchFamily="49" charset="0"/>
              </a:rPr>
              <a:t>data_covid</a:t>
            </a:r>
            <a:endParaRPr lang="th-TH" sz="1800" b="0" i="0" dirty="0">
              <a:effectLst/>
              <a:latin typeface="Courier New" panose="02070309020205020404" pitchFamily="49" charset="0"/>
            </a:endParaRPr>
          </a:p>
          <a:p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ผลลัพธ์จะได้หน้าไฟล์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csv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4FED4-CAE8-CD00-FE04-361874675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841" y="1875756"/>
            <a:ext cx="5192355" cy="301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17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2DBBB8-D17C-9644-34CF-D4CBD64981A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E037D1-7B73-303E-1DE0-335E847093B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5FC"/>
          </a:solidFill>
          <a:ln>
            <a:solidFill>
              <a:srgbClr val="B3E5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D05D047A-C818-6C3D-32BA-C186B073A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C4A25257-501D-23A6-928A-E3BFC71F6D7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35ADE-D55C-A34E-93DB-F1A470A5668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325F8-AF7B-97BF-7C0B-50DDE4A3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BBBDB-1AC6-1F48-8210-43F5F4ACD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ใช้สำหรับกำหนดภาษาของไฟล์ที่จะอ่าน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covid_file_path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enco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ding=‘utf-8’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enco</a:t>
            </a:r>
            <a:r>
              <a:rPr lang="en-US" sz="28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ding=‘utf-8’</a:t>
            </a:r>
            <a:r>
              <a:rPr lang="th-TH" sz="28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อาจจะอ่านภาษาไทยได้แต่จะมี </a:t>
            </a:r>
            <a:r>
              <a:rPr lang="en-US" sz="28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csv</a:t>
            </a:r>
            <a:r>
              <a:rPr lang="th-TH" sz="28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ภาษาไทยบางไฟล์ที่มันอ่านไม่ได้แล้วเกิด </a:t>
            </a:r>
            <a:r>
              <a:rPr lang="en-US" sz="28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error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/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การอ่านไฟล์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csv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ที่มีข้อมูลที่เป็นภาษาไทยที่ครอบคลุมที่สุดจะใช้ 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enco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ding=‘iso-8859-11’</a:t>
            </a:r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5648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1585</Words>
  <Application>Microsoft Office PowerPoint</Application>
  <PresentationFormat>Widescreen</PresentationFormat>
  <Paragraphs>155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system-ui</vt:lpstr>
      <vt:lpstr>Aptos</vt:lpstr>
      <vt:lpstr>Aptos Display</vt:lpstr>
      <vt:lpstr>Arial</vt:lpstr>
      <vt:lpstr>Courier New</vt:lpstr>
      <vt:lpstr>TH SarabunPSK</vt:lpstr>
      <vt:lpstr>Office Theme</vt:lpstr>
      <vt:lpstr>Class period 6</vt:lpstr>
      <vt:lpstr>Pandas</vt:lpstr>
      <vt:lpstr>Download ข้อมูลรายงาน COVID-19 ประจำวัน ข้อมูลประจำประเทศไทย</vt:lpstr>
      <vt:lpstr>การนำข้อมูลเข้า</vt:lpstr>
      <vt:lpstr>Import os</vt:lpstr>
      <vt:lpstr>การ set path</vt:lpstr>
      <vt:lpstr>คำสั่ง os.path.join</vt:lpstr>
      <vt:lpstr>load data to memory (pd.read_csv )</vt:lpstr>
      <vt:lpstr>Parameter: encoding</vt:lpstr>
      <vt:lpstr>คำสั่ง .head()</vt:lpstr>
      <vt:lpstr>คำสั่ง .shape</vt:lpstr>
      <vt:lpstr>การชี้ค่าในข้อมูลตารางแบบ basic</vt:lpstr>
      <vt:lpstr>การชี้ค่าในข้อมูลตารางแบบ basic</vt:lpstr>
      <vt:lpstr>การชี้ค่าในข้อมูลตารางแบบ .iloc</vt:lpstr>
      <vt:lpstr>Table slicing การเลือกข้อมูลเฉพาะคอลัมน์ที่ต้องการ</vt:lpstr>
      <vt:lpstr>Table slicing การเลือกข้อมูลเฉพาะแถวที่ต้องการแบบง่าย </vt:lpstr>
      <vt:lpstr>Table slicing การเลือกข้อมูลเฉพาะแถวที่ต้องการแบบ advanced </vt:lpstr>
      <vt:lpstr>วิธีการเลือกข้อมูลเฉพาะแถวที่ต้องการแบบ advanced</vt:lpstr>
      <vt:lpstr>การทำงานของการเลือกข้อมูลเฉพาะแถวที่ต้องการแบบ advanced</vt:lpstr>
      <vt:lpstr>การสร้าง list ของ logical expression</vt:lpstr>
      <vt:lpstr>นำ list ของ logical expression ที่สร้างมาใช้งาน</vt:lpstr>
      <vt:lpstr>Homework class period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6</dc:title>
  <dc:creator>Tan PH</dc:creator>
  <cp:lastModifiedBy>Tan PH</cp:lastModifiedBy>
  <cp:revision>1</cp:revision>
  <dcterms:created xsi:type="dcterms:W3CDTF">2024-04-20T16:08:04Z</dcterms:created>
  <dcterms:modified xsi:type="dcterms:W3CDTF">2024-04-20T16:08:33Z</dcterms:modified>
</cp:coreProperties>
</file>