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5D52-A453-510A-5312-6661B1CD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4079-58EF-20BF-A635-6682801B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6E7A-9EE1-837E-AD81-16D7A9C5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3EC1-AD21-A7D4-B697-F07E677E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7FB4-21F3-A6F7-36BE-585187F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E24-5951-34F6-C575-B7AD9302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155F-D37A-B64B-AFB9-BC790A92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FA1A-9839-1E50-291C-1778D75D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556B-6824-3048-F990-93FF22DA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599B-3E44-9BE6-A349-CB40F392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3467-B5FF-D21F-E4D2-D3AE55C8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3692A-104A-A587-D06F-A6DBE4CDA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12C2-1A74-BE30-EEF0-8068A1AE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17EC-4D40-2935-909F-A9B39A90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7B6-5BF0-3EA9-4617-41D2AAD9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F55E-87F5-762A-49AC-DC572682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D47B-D15E-7D1D-0E32-4950DC85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CCE3-305E-F11F-6CA9-31B6BB85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711E-9443-DCEA-7F2F-4BCF288D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CF5B-037B-6A26-8BF5-6D2BF6EB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3A43-48EE-3383-8A54-0E2F2FB1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BC8D3-B589-C2D0-71CB-64930524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409F-8462-3885-B0E4-D4DAEDA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12A8-E93C-4608-7AB5-570DD311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C23A-6181-7ECB-970C-F044ED55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22E4-AAE2-31E6-D9A6-016103FE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F7AD-F077-B665-1820-EA6B148D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50B09-AF80-17C3-3963-685CD145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0672-6F86-C69B-64CE-7AEEC7A3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99DB-105B-AC9C-1B6A-79F04386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BD1E-0554-97D8-E523-C1919D00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BF6C-D97D-9338-62A2-AFF474C3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093E-2410-0663-7AF5-BBA0E105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2D987-618A-FD11-08F9-004567D6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48282-77D4-29EF-A6C4-DAD75211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F5D42-8B66-F344-7B59-C0D9202B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10DFB-58C1-B242-F3C0-E3039744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F821C-EAF5-DE93-AEAC-B7863905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45B6D-231E-FE53-950A-9D2B3920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54C-10AF-1DA7-2BB7-6F7B92AD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D0ABA-78CE-12FD-9BFB-6F3B1E4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6DE39-0C0D-D2F5-83AF-AB9B8B33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35E9-453D-F04B-746E-BCA98A25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2BF3F-A1CE-B98E-74A1-D7D75539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22EB3-334B-111C-B429-17B54754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4F303-60DA-7872-1AD2-2E0A82F5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4B14-D769-CF12-3363-A12AC7CC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CA54-0B7E-279D-68F1-46C0E487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E8CF-0428-F8BE-AFB5-72CBB52B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F2EC-1A59-CABB-61A7-379F608A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AA4D5-DBEF-0595-6CBD-83A8A5D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44A5-844E-8DF6-5E0C-8A391E8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771-6614-5965-0FA6-FDE8F27F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4C203-5A37-C3BB-2AB6-537368B41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754B-E70D-87BC-FA9C-36DC1838C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EB98-14FB-F694-F847-1E5DE702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57BF-1C6D-D2B4-F933-226AEEED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500F2-9D9D-5B2E-0456-2F6904AE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38429-D747-90D6-CE93-5DD0B338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F04E-D74B-FF27-CFD6-F2CABA4E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AB16-4995-DC1C-F22B-CF326D8C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6F463-FFCC-4F10-81C2-E9F84F18D04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68F7-1C9B-EB5C-C571-8DAB4A2AA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B102-F465-70DF-0DBC-246B141B6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48221-78A8-4605-9A3C-9E4D42D7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62B-A71C-3866-1935-F4CDDDEA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657E-20BD-923C-CE1C-016D389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python</a:t>
            </a:r>
            <a:endParaRPr lang="th-TH" dirty="0"/>
          </a:p>
          <a:p>
            <a:r>
              <a:rPr lang="en-US" dirty="0"/>
              <a:t>python101</a:t>
            </a:r>
          </a:p>
        </p:txBody>
      </p:sp>
    </p:spTree>
    <p:extLst>
      <p:ext uri="{BB962C8B-B14F-4D97-AF65-F5344CB8AC3E}">
        <p14:creationId xmlns:p14="http://schemas.microsoft.com/office/powerpoint/2010/main" val="11833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1EF-8BA5-5650-A76B-70263D9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 member of a list (</a:t>
            </a:r>
            <a:r>
              <a:rPr lang="en-US" dirty="0" err="1"/>
              <a:t>list&amp;string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7977-01B6-0673-9ADF-7CC4049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สมาชิกของ </a:t>
            </a:r>
            <a:r>
              <a:rPr lang="en-US" dirty="0"/>
              <a:t>list </a:t>
            </a:r>
            <a:r>
              <a:rPr lang="th-TH" dirty="0"/>
              <a:t>จะเริ่มนับจาก </a:t>
            </a:r>
            <a:r>
              <a:rPr lang="en-US" dirty="0"/>
              <a:t>0 , </a:t>
            </a:r>
            <a:r>
              <a:rPr lang="th-TH" dirty="0"/>
              <a:t>-1 คือสมาชิกตัวสุดท้าย</a:t>
            </a:r>
            <a:endParaRPr lang="en-US" dirty="0"/>
          </a:p>
          <a:p>
            <a:r>
              <a:rPr lang="en-US" dirty="0"/>
              <a:t>t = 'python is easy’</a:t>
            </a:r>
          </a:p>
          <a:p>
            <a:r>
              <a:rPr lang="en-US" dirty="0"/>
              <a:t>t[1] </a:t>
            </a:r>
            <a:r>
              <a:rPr lang="th-TH" dirty="0"/>
              <a:t>จะเท่ากับ </a:t>
            </a:r>
            <a:r>
              <a:rPr lang="en-US" dirty="0"/>
              <a:t>y</a:t>
            </a:r>
            <a:r>
              <a:rPr lang="th-TH" dirty="0"/>
              <a:t> คือสมาชิกตัวที่ </a:t>
            </a:r>
            <a:r>
              <a:rPr lang="en-US" dirty="0"/>
              <a:t>1 </a:t>
            </a:r>
            <a:r>
              <a:rPr lang="th-TH" dirty="0"/>
              <a:t>เริ่มนับ </a:t>
            </a:r>
            <a:r>
              <a:rPr lang="en-US" dirty="0"/>
              <a:t>p</a:t>
            </a:r>
            <a:r>
              <a:rPr lang="th-TH" dirty="0"/>
              <a:t> เท่ากับ </a:t>
            </a:r>
            <a:r>
              <a:rPr lang="en-US" dirty="0"/>
              <a:t>0</a:t>
            </a:r>
          </a:p>
          <a:p>
            <a:r>
              <a:rPr lang="en-US" dirty="0"/>
              <a:t>t[-1] </a:t>
            </a:r>
            <a:r>
              <a:rPr lang="th-TH" dirty="0"/>
              <a:t>จะเท่ากับ </a:t>
            </a:r>
            <a:r>
              <a:rPr lang="en-US" dirty="0"/>
              <a:t>y</a:t>
            </a:r>
            <a:r>
              <a:rPr lang="th-TH" dirty="0"/>
              <a:t> คือสมาชิกตัวสุดท้าย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BE72-475E-6994-E3F6-F8BE5483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9F0-FD53-AF0C-46A0-197CFF6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</a:t>
            </a:r>
            <a:r>
              <a:rPr lang="th-TH" dirty="0"/>
              <a:t>สามารถทำได้โดยใช้ </a:t>
            </a:r>
            <a:r>
              <a:rPr lang="en-US" dirty="0"/>
              <a:t>colon [</a:t>
            </a:r>
            <a:r>
              <a:rPr lang="en-US" dirty="0" err="1"/>
              <a:t>a:b</a:t>
            </a:r>
            <a:r>
              <a:rPr lang="en-US" dirty="0"/>
              <a:t>] -&gt; [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th-TH" dirty="0"/>
              <a:t>ตัวที่อยู่ข้างใน [ ] เรียกว่า </a:t>
            </a:r>
            <a:r>
              <a:rPr lang="en-US" dirty="0"/>
              <a:t>index(</a:t>
            </a:r>
            <a:r>
              <a:rPr lang="th-TH" dirty="0"/>
              <a:t>ตัวชี้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F51E-491E-3AAC-B0A3-75A65CD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04" y="2737919"/>
            <a:ext cx="7338992" cy="39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7B1A-C69A-AB11-F57D-DC8EA815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E9-3F70-3EE9-AC20-656455D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'python is easy’</a:t>
            </a:r>
          </a:p>
          <a:p>
            <a:r>
              <a:rPr lang="en-US" dirty="0"/>
              <a:t>t[7:9] </a:t>
            </a:r>
          </a:p>
          <a:p>
            <a:pPr algn="l"/>
            <a:r>
              <a:rPr lang="th-TH" b="0" i="0" dirty="0">
                <a:effectLst/>
                <a:latin typeface="system-ui"/>
              </a:rPr>
              <a:t>ถ้าเว้นว่างหน้า : หมายความว่า เริ่มตั้งแต่ตัวแรก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dirty="0">
                <a:latin typeface="system-ui"/>
              </a:rPr>
              <a:t>เช่น </a:t>
            </a:r>
            <a:r>
              <a:rPr lang="en-US" b="0" i="0" dirty="0">
                <a:effectLst/>
                <a:latin typeface="system-ui"/>
              </a:rPr>
              <a:t>t[:6] </a:t>
            </a:r>
            <a:r>
              <a:rPr lang="th-TH" b="0" i="0" dirty="0">
                <a:effectLst/>
                <a:latin typeface="system-ui"/>
              </a:rPr>
              <a:t>คือ </a:t>
            </a:r>
            <a:r>
              <a:rPr lang="en-US" dirty="0"/>
              <a:t>python</a:t>
            </a:r>
            <a:endParaRPr lang="th-TH" b="0" i="0" dirty="0">
              <a:effectLst/>
              <a:latin typeface="system-ui"/>
            </a:endParaRPr>
          </a:p>
          <a:p>
            <a:pPr algn="l"/>
            <a:r>
              <a:rPr lang="th-TH" b="0" i="0" dirty="0">
                <a:effectLst/>
                <a:latin typeface="system-ui"/>
              </a:rPr>
              <a:t>ถ้าเว้นว่างหลัง : หมายความว่า ไปจนถึงตัวสุดท้าย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dirty="0">
                <a:latin typeface="system-ui"/>
              </a:rPr>
              <a:t>เช่น </a:t>
            </a:r>
            <a:r>
              <a:rPr lang="en-US" b="0" i="0" dirty="0">
                <a:effectLst/>
                <a:latin typeface="system-ui"/>
              </a:rPr>
              <a:t>t[10:]</a:t>
            </a:r>
            <a:r>
              <a:rPr lang="th-TH" b="0" i="0" dirty="0">
                <a:effectLst/>
                <a:latin typeface="system-ui"/>
              </a:rPr>
              <a:t> คือ </a:t>
            </a:r>
            <a:r>
              <a:rPr lang="en-US" dirty="0"/>
              <a:t>easy</a:t>
            </a:r>
            <a:endParaRPr lang="en-US" b="0" i="0" dirty="0">
              <a:effectLst/>
              <a:latin typeface="system-ui"/>
            </a:endParaRPr>
          </a:p>
          <a:p>
            <a:r>
              <a:rPr lang="th-TH" dirty="0">
                <a:latin typeface="system-ui"/>
              </a:rPr>
              <a:t>ดังนั้น </a:t>
            </a:r>
            <a:r>
              <a:rPr lang="en-US" dirty="0"/>
              <a:t>t[7:9] </a:t>
            </a:r>
            <a:r>
              <a:rPr lang="th-TH" dirty="0"/>
              <a:t>จะเท่ากับตัวที่ </a:t>
            </a:r>
            <a:r>
              <a:rPr lang="en-US" dirty="0"/>
              <a:t>7 </a:t>
            </a:r>
            <a:r>
              <a:rPr lang="th-TH" dirty="0"/>
              <a:t>ใน </a:t>
            </a:r>
            <a:r>
              <a:rPr lang="en-US" dirty="0"/>
              <a:t>t</a:t>
            </a:r>
            <a:r>
              <a:rPr lang="th-TH" dirty="0"/>
              <a:t> ไปจนถึงตัวที่ </a:t>
            </a:r>
            <a:r>
              <a:rPr lang="en-US" dirty="0"/>
              <a:t>8 </a:t>
            </a:r>
            <a:r>
              <a:rPr lang="th-TH" dirty="0"/>
              <a:t>เพราะ </a:t>
            </a:r>
            <a:r>
              <a:rPr lang="en-US" dirty="0"/>
              <a:t>9 </a:t>
            </a:r>
            <a:r>
              <a:rPr lang="th-TH" dirty="0"/>
              <a:t>คือจุดจบ</a:t>
            </a:r>
            <a:r>
              <a:rPr lang="en-US" dirty="0"/>
              <a:t> </a:t>
            </a:r>
            <a:r>
              <a:rPr lang="th-TH" dirty="0"/>
              <a:t>คือ </a:t>
            </a:r>
            <a:r>
              <a:rPr lang="en-US" dirty="0"/>
              <a:t>is</a:t>
            </a:r>
          </a:p>
          <a:p>
            <a:pPr algn="l"/>
            <a:endParaRPr lang="th-TH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7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DDAC-59AE-F13A-0BE0-8781C61B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663-367E-3D07-9F2B-4A7FE037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'python is easy’</a:t>
            </a:r>
          </a:p>
          <a:p>
            <a:r>
              <a:rPr lang="en-US" dirty="0"/>
              <a:t>t[::2] </a:t>
            </a:r>
            <a:r>
              <a:rPr lang="th-TH" dirty="0"/>
              <a:t>โดยค่าหลัง </a:t>
            </a:r>
            <a:r>
              <a:rPr lang="en-US" dirty="0"/>
              <a:t>:</a:t>
            </a:r>
            <a:r>
              <a:rPr lang="th-TH" dirty="0"/>
              <a:t> ตัวที่สอง จะใช้กำหนด </a:t>
            </a:r>
            <a:r>
              <a:rPr lang="en-US" dirty="0"/>
              <a:t>step(</a:t>
            </a:r>
            <a:r>
              <a:rPr lang="th-TH" dirty="0"/>
              <a:t>การกระโดด</a:t>
            </a:r>
            <a:r>
              <a:rPr lang="en-US" dirty="0"/>
              <a:t>) </a:t>
            </a:r>
            <a:r>
              <a:rPr lang="th-TH" dirty="0"/>
              <a:t>ดังนั้น </a:t>
            </a:r>
            <a:r>
              <a:rPr lang="en-US" dirty="0"/>
              <a:t>t[::2] step=2 </a:t>
            </a:r>
          </a:p>
          <a:p>
            <a:r>
              <a:rPr lang="th-TH" dirty="0"/>
              <a:t>ผลลัพธ์จะได้ </a:t>
            </a:r>
            <a:r>
              <a:rPr lang="en-US" dirty="0" err="1"/>
              <a:t>pto</a:t>
            </a:r>
            <a:r>
              <a:rPr lang="en-US" dirty="0"/>
              <a:t> </a:t>
            </a:r>
            <a:r>
              <a:rPr lang="en-US" dirty="0" err="1"/>
              <a:t>ses</a:t>
            </a:r>
            <a:endParaRPr lang="th-TH" dirty="0"/>
          </a:p>
          <a:p>
            <a:r>
              <a:rPr lang="en-US" dirty="0" err="1"/>
              <a:t>list_a</a:t>
            </a:r>
            <a:r>
              <a:rPr lang="en-US" dirty="0"/>
              <a:t> = [0, 1, 2, 3, 4, 5, 6, 7, 8, 9 ] </a:t>
            </a:r>
          </a:p>
          <a:p>
            <a:r>
              <a:rPr lang="en-US" dirty="0" err="1"/>
              <a:t>list_a</a:t>
            </a:r>
            <a:r>
              <a:rPr lang="en-US" dirty="0"/>
              <a:t>[::2]</a:t>
            </a:r>
            <a:r>
              <a:rPr lang="th-TH" dirty="0"/>
              <a:t> </a:t>
            </a:r>
          </a:p>
          <a:p>
            <a:r>
              <a:rPr lang="th-TH" dirty="0"/>
              <a:t>ผลลัพธ์จะได้ [0, 2, 4, 6, 8]</a:t>
            </a:r>
          </a:p>
          <a:p>
            <a:r>
              <a:rPr lang="en-US" dirty="0"/>
              <a:t>t[2::2]</a:t>
            </a:r>
            <a:r>
              <a:rPr lang="th-TH" dirty="0"/>
              <a:t> เริ่มนับตัวที่ </a:t>
            </a:r>
            <a:r>
              <a:rPr lang="en-US" dirty="0"/>
              <a:t>2 </a:t>
            </a:r>
            <a:r>
              <a:rPr lang="th-TH" dirty="0"/>
              <a:t>โดยกำหนด </a:t>
            </a:r>
            <a:r>
              <a:rPr lang="en-US" dirty="0"/>
              <a:t>step</a:t>
            </a:r>
            <a:r>
              <a:rPr lang="th-TH" dirty="0"/>
              <a:t> เป็น </a:t>
            </a:r>
            <a:r>
              <a:rPr lang="en-US" dirty="0"/>
              <a:t>2 </a:t>
            </a:r>
            <a:endParaRPr lang="th-TH" dirty="0"/>
          </a:p>
          <a:p>
            <a:r>
              <a:rPr lang="th-TH" dirty="0"/>
              <a:t>ผลลัพธ์จะได้ </a:t>
            </a:r>
            <a:r>
              <a:rPr lang="en-US" dirty="0"/>
              <a:t>to </a:t>
            </a:r>
            <a:r>
              <a:rPr lang="en-US" dirty="0" err="1"/>
              <a:t>ses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73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6B5F-FBEF-2EAD-94D6-D94A9EC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 </a:t>
            </a:r>
            <a:r>
              <a:rPr lang="en-US" dirty="0"/>
              <a:t>list </a:t>
            </a:r>
            <a:r>
              <a:rPr lang="th-TH" dirty="0"/>
              <a:t>มาต่อกัน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247-CB53-9DAE-7448-B9ECFA14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สามารถนำ </a:t>
            </a:r>
            <a:r>
              <a:rPr lang="en-US" dirty="0"/>
              <a:t>list </a:t>
            </a:r>
            <a:r>
              <a:rPr lang="th-TH" dirty="0"/>
              <a:t>มาต่อกันได้ด้วยการเติม </a:t>
            </a:r>
            <a:r>
              <a:rPr lang="en-US" dirty="0"/>
              <a:t>+</a:t>
            </a:r>
            <a:r>
              <a:rPr lang="th-TH" dirty="0"/>
              <a:t> ตามด้วยค่าที่ต้องการต่อ</a:t>
            </a:r>
            <a:endParaRPr lang="en-US" dirty="0"/>
          </a:p>
          <a:p>
            <a:r>
              <a:rPr lang="en-US" dirty="0"/>
              <a:t>string </a:t>
            </a:r>
            <a:r>
              <a:rPr lang="th-TH" dirty="0"/>
              <a:t>ต่อ </a:t>
            </a:r>
            <a:r>
              <a:rPr lang="en-US" dirty="0"/>
              <a:t>string </a:t>
            </a:r>
            <a:endParaRPr lang="th-TH" dirty="0"/>
          </a:p>
          <a:p>
            <a:r>
              <a:rPr lang="en-US" dirty="0"/>
              <a:t> t = 'python is easy’</a:t>
            </a:r>
            <a:endParaRPr lang="th-TH" dirty="0"/>
          </a:p>
          <a:p>
            <a:r>
              <a:rPr lang="en-US" dirty="0"/>
              <a:t>t + '??’</a:t>
            </a:r>
            <a:r>
              <a:rPr lang="th-TH" dirty="0"/>
              <a:t> จะเท่ากับ </a:t>
            </a:r>
            <a:r>
              <a:rPr lang="en-US" dirty="0"/>
              <a:t>'python is easy??’</a:t>
            </a:r>
            <a:endParaRPr lang="th-TH" dirty="0"/>
          </a:p>
          <a:p>
            <a:r>
              <a:rPr lang="en-US" dirty="0" err="1"/>
              <a:t>list_b</a:t>
            </a:r>
            <a:r>
              <a:rPr lang="en-US" dirty="0"/>
              <a:t> = [1, 5, ‘v’]</a:t>
            </a:r>
            <a:endParaRPr lang="th-TH" dirty="0"/>
          </a:p>
          <a:p>
            <a:r>
              <a:rPr lang="th-TH" dirty="0"/>
              <a:t>ไม่สามารถนำ </a:t>
            </a:r>
            <a:r>
              <a:rPr lang="en-US" dirty="0"/>
              <a:t>list </a:t>
            </a:r>
            <a:r>
              <a:rPr lang="th-TH" dirty="0"/>
              <a:t>ปกติมาต่อกับ </a:t>
            </a:r>
            <a:r>
              <a:rPr lang="en-US" dirty="0"/>
              <a:t>string </a:t>
            </a:r>
            <a:r>
              <a:rPr lang="th-TH" dirty="0"/>
              <a:t>ได้ เช่น </a:t>
            </a:r>
            <a:r>
              <a:rPr lang="en-US" dirty="0"/>
              <a:t>t + </a:t>
            </a:r>
            <a:r>
              <a:rPr lang="en-US" dirty="0" err="1"/>
              <a:t>list_b</a:t>
            </a:r>
            <a:r>
              <a:rPr lang="th-TH" dirty="0"/>
              <a:t> ไม่สามารถทำได้</a:t>
            </a:r>
            <a:endParaRPr lang="en-US" dirty="0"/>
          </a:p>
          <a:p>
            <a:r>
              <a:rPr lang="en-US" dirty="0"/>
              <a:t>list </a:t>
            </a:r>
            <a:r>
              <a:rPr lang="th-TH" dirty="0"/>
              <a:t>ต่อ</a:t>
            </a:r>
            <a:r>
              <a:rPr lang="en-US" dirty="0"/>
              <a:t> list</a:t>
            </a:r>
          </a:p>
          <a:p>
            <a:r>
              <a:rPr lang="en-US" dirty="0" err="1"/>
              <a:t>list_b</a:t>
            </a:r>
            <a:r>
              <a:rPr lang="en-US" dirty="0"/>
              <a:t> + </a:t>
            </a:r>
            <a:r>
              <a:rPr lang="en-US" dirty="0" err="1"/>
              <a:t>list_a</a:t>
            </a:r>
            <a:r>
              <a:rPr lang="en-US" dirty="0"/>
              <a:t> </a:t>
            </a:r>
            <a:r>
              <a:rPr lang="th-TH" dirty="0"/>
              <a:t>จะเท่ากับ </a:t>
            </a:r>
            <a:r>
              <a:rPr lang="en-US" dirty="0"/>
              <a:t>[1, 5, 'v', []]</a:t>
            </a:r>
          </a:p>
        </p:txBody>
      </p:sp>
    </p:spTree>
    <p:extLst>
      <p:ext uri="{BB962C8B-B14F-4D97-AF65-F5344CB8AC3E}">
        <p14:creationId xmlns:p14="http://schemas.microsoft.com/office/powerpoint/2010/main" val="12611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680-59F8-87BB-ECD8-FC501E44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string </a:t>
            </a:r>
            <a:r>
              <a:rPr lang="th-TH" dirty="0"/>
              <a:t>การแบ่ง </a:t>
            </a:r>
            <a:r>
              <a:rPr lang="en-US" dirty="0"/>
              <a:t>string </a:t>
            </a:r>
            <a:r>
              <a:rPr lang="th-TH" dirty="0"/>
              <a:t>ตามสัญลักษณ์ที่กำหนด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4DB-7D66-D88E-91EE-48D2C6B1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สามารถแบ่งได้โดยการเติม </a:t>
            </a:r>
            <a:r>
              <a:rPr lang="en-US" dirty="0"/>
              <a:t>.split</a:t>
            </a:r>
            <a:r>
              <a:rPr lang="th-TH" dirty="0"/>
              <a:t> ตามด้วยสัญลักษณ์ที่ต้องการใน </a:t>
            </a:r>
            <a:r>
              <a:rPr lang="en-US" dirty="0"/>
              <a:t>() </a:t>
            </a:r>
            <a:r>
              <a:rPr lang="th-TH" dirty="0"/>
              <a:t>เช่น</a:t>
            </a:r>
          </a:p>
          <a:p>
            <a:r>
              <a:rPr lang="en-US" dirty="0"/>
              <a:t> t = 'python is easy’</a:t>
            </a:r>
            <a:endParaRPr lang="th-TH" dirty="0"/>
          </a:p>
          <a:p>
            <a:r>
              <a:rPr lang="en-US" dirty="0" err="1"/>
              <a:t>t.split</a:t>
            </a:r>
            <a:r>
              <a:rPr lang="en-US" dirty="0"/>
              <a:t>(' ‘)</a:t>
            </a:r>
            <a:r>
              <a:rPr lang="th-TH" dirty="0"/>
              <a:t> หมายความว่า แบ่งข้อความในตัวแปร </a:t>
            </a:r>
            <a:r>
              <a:rPr lang="en-US" dirty="0"/>
              <a:t>t </a:t>
            </a:r>
            <a:r>
              <a:rPr lang="th-TH" dirty="0"/>
              <a:t>โดยมีสัญลักษณ์ </a:t>
            </a:r>
            <a:r>
              <a:rPr lang="en-US" dirty="0"/>
              <a:t>‘ ‘ </a:t>
            </a:r>
            <a:r>
              <a:rPr lang="th-TH" dirty="0"/>
              <a:t>คือช่องว่าง ดังนั้นจะได้</a:t>
            </a:r>
          </a:p>
          <a:p>
            <a:r>
              <a:rPr lang="en-US" dirty="0"/>
              <a:t>['python', 'is', 'easy’]</a:t>
            </a:r>
            <a:r>
              <a:rPr lang="th-TH" dirty="0"/>
              <a:t> </a:t>
            </a:r>
          </a:p>
          <a:p>
            <a:endParaRPr lang="th-TH" dirty="0"/>
          </a:p>
          <a:p>
            <a:r>
              <a:rPr lang="en-US" dirty="0"/>
              <a:t>time = '12:30:15’</a:t>
            </a:r>
            <a:endParaRPr lang="th-TH" dirty="0"/>
          </a:p>
          <a:p>
            <a:r>
              <a:rPr lang="en-US" dirty="0" err="1"/>
              <a:t>time.split</a:t>
            </a:r>
            <a:r>
              <a:rPr lang="en-US" dirty="0"/>
              <a:t>(':’)</a:t>
            </a:r>
            <a:r>
              <a:rPr lang="th-TH" dirty="0"/>
              <a:t> หมายความว่า แบ่งข้อความในตัวแปร </a:t>
            </a:r>
            <a:r>
              <a:rPr lang="en-US" dirty="0"/>
              <a:t>time </a:t>
            </a:r>
            <a:r>
              <a:rPr lang="th-TH" dirty="0"/>
              <a:t> โดยมีสัญลักษณ์</a:t>
            </a:r>
            <a:r>
              <a:rPr lang="en-US" dirty="0"/>
              <a:t> ‘: ‘ </a:t>
            </a:r>
            <a:r>
              <a:rPr lang="th-TH" dirty="0"/>
              <a:t>ดังนั้นจะได้</a:t>
            </a:r>
          </a:p>
          <a:p>
            <a:r>
              <a:rPr lang="th-TH" dirty="0"/>
              <a:t>['12', '30', '15']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421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B43F-6224-E749-97F5-0839FA74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วิธีรวม </a:t>
            </a:r>
            <a:r>
              <a:rPr lang="en-US" dirty="0"/>
              <a:t>string </a:t>
            </a:r>
            <a:r>
              <a:rPr lang="th-TH" dirty="0"/>
              <a:t>กลับ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81A3-6531-3687-4C05-04E74D0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 = 'python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'</a:t>
            </a:r>
          </a:p>
          <a:p>
            <a:r>
              <a:rPr lang="fr-FR" dirty="0" err="1"/>
              <a:t>t_sp</a:t>
            </a:r>
            <a:r>
              <a:rPr lang="fr-FR" dirty="0"/>
              <a:t> = </a:t>
            </a:r>
            <a:r>
              <a:rPr lang="fr-FR" dirty="0" err="1"/>
              <a:t>t.split</a:t>
            </a:r>
            <a:r>
              <a:rPr lang="fr-FR" dirty="0"/>
              <a:t>(' 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t_sp</a:t>
            </a:r>
            <a:r>
              <a:rPr lang="fr-FR" dirty="0"/>
              <a:t>)</a:t>
            </a:r>
            <a:r>
              <a:rPr lang="th-TH" dirty="0"/>
              <a:t> </a:t>
            </a:r>
            <a:r>
              <a:rPr lang="en-US" dirty="0"/>
              <a:t>= ['python', 'is', 'easy’]</a:t>
            </a:r>
            <a:r>
              <a:rPr lang="th-TH" dirty="0"/>
              <a:t> </a:t>
            </a:r>
          </a:p>
          <a:p>
            <a:endParaRPr lang="th-TH" dirty="0"/>
          </a:p>
          <a:p>
            <a:r>
              <a:rPr lang="th-TH" dirty="0"/>
              <a:t>สามารถรวมกลับได้โดยการกำหนดสัญลักษณ์ที่ต้องการ ตามด้วย </a:t>
            </a:r>
            <a:r>
              <a:rPr lang="en-US" dirty="0"/>
              <a:t>.join </a:t>
            </a:r>
            <a:r>
              <a:rPr lang="th-TH" dirty="0"/>
              <a:t>ตามด้วยตัวแปรที่ต้องการรวมกลับใส่ใน </a:t>
            </a:r>
            <a:r>
              <a:rPr lang="en-US" dirty="0"/>
              <a:t>()</a:t>
            </a:r>
          </a:p>
          <a:p>
            <a:r>
              <a:rPr lang="fr-FR" dirty="0" err="1"/>
              <a:t>t_join</a:t>
            </a:r>
            <a:r>
              <a:rPr lang="fr-FR" dirty="0"/>
              <a:t> = ' '.</a:t>
            </a:r>
            <a:r>
              <a:rPr lang="fr-FR" dirty="0" err="1"/>
              <a:t>join</a:t>
            </a:r>
            <a:r>
              <a:rPr lang="fr-FR" dirty="0"/>
              <a:t>(</a:t>
            </a:r>
            <a:r>
              <a:rPr lang="fr-FR" dirty="0" err="1"/>
              <a:t>t_sp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t_join</a:t>
            </a:r>
            <a:r>
              <a:rPr lang="fr-FR" dirty="0"/>
              <a:t>) = python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813E-A80E-8A2A-7BCE-B3CCEA5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th-TH" dirty="0"/>
              <a:t> </a:t>
            </a:r>
            <a:r>
              <a:rPr lang="en-US" dirty="0"/>
              <a:t>class period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11D-7725-C0A6-4DF4-2E930DA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คำนวณเวลาเป็นวินาทีของเวลาต่อไปนี้โดยใช้คำสั่ง </a:t>
            </a:r>
            <a:r>
              <a:rPr lang="en-US" dirty="0"/>
              <a:t>split() </a:t>
            </a:r>
            <a:r>
              <a:rPr lang="th-TH" dirty="0"/>
              <a:t>ช่วย และ </a:t>
            </a:r>
            <a:r>
              <a:rPr lang="en-US" dirty="0"/>
              <a:t>print </a:t>
            </a:r>
            <a:r>
              <a:rPr lang="th-TH" dirty="0"/>
              <a:t>ออกมาให้สวยงาม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12:30:15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13:41:07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12:53:15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00:59:25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11:11:11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16:06:09</a:t>
            </a:r>
          </a:p>
        </p:txBody>
      </p:sp>
    </p:spTree>
    <p:extLst>
      <p:ext uri="{BB962C8B-B14F-4D97-AF65-F5344CB8AC3E}">
        <p14:creationId xmlns:p14="http://schemas.microsoft.com/office/powerpoint/2010/main" val="36376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855-4BFB-B9C6-5CAE-82E3880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43E-1647-9D5A-DF70-A5F45CC9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th-TH" dirty="0"/>
              <a:t>คือตัวแปรที่ใช้เก็บข้อมูล ยกตัวอย่างกำหนดตัวแปร </a:t>
            </a:r>
            <a:r>
              <a:rPr lang="en-US" dirty="0"/>
              <a:t>pi </a:t>
            </a:r>
            <a:r>
              <a:rPr lang="th-TH" dirty="0"/>
              <a:t>เก็บค่า </a:t>
            </a:r>
            <a:r>
              <a:rPr lang="en-US" dirty="0"/>
              <a:t>pi =   3.14159265359 </a:t>
            </a:r>
            <a:r>
              <a:rPr lang="th-TH" dirty="0"/>
              <a:t>ไม่ต้องพิมพ์ยาว ใช้ตัวแปร </a:t>
            </a:r>
            <a:r>
              <a:rPr lang="en-US" dirty="0"/>
              <a:t>pi </a:t>
            </a:r>
            <a:r>
              <a:rPr lang="th-TH" dirty="0"/>
              <a:t>ที่กำหนดไว้แล้วแทน</a:t>
            </a:r>
          </a:p>
          <a:p>
            <a:pPr algn="l"/>
            <a:r>
              <a:rPr lang="th-TH" b="0" i="0" dirty="0">
                <a:effectLst/>
                <a:latin typeface="system-ui"/>
              </a:rPr>
              <a:t>หลักการตั้งชื่อตัวแปรเบื้องต้น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system-ui"/>
              </a:rPr>
              <a:t>ตั้งให้สื่อ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system-ui"/>
              </a:rPr>
              <a:t>ภาษาอังกฤษ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system-ui"/>
              </a:rPr>
              <a:t>ใช้ตัวเลขได้แต่ห้ามขึ้นต้นด้วยตัวเลข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system-ui"/>
              </a:rPr>
              <a:t>ห้ามเว้นวรรค</a:t>
            </a:r>
          </a:p>
          <a:p>
            <a:pPr algn="l">
              <a:buFont typeface="+mj-lt"/>
              <a:buAutoNum type="arabicPeriod"/>
            </a:pPr>
            <a:r>
              <a:rPr lang="th-TH" dirty="0">
                <a:latin typeface="system-ui"/>
              </a:rPr>
              <a:t>ห้ามตั้งชื่อตัวแปรที่ซ้ำกับชื่อฟังก์ชั่นต่างๆ (</a:t>
            </a:r>
            <a:r>
              <a:rPr lang="en-US" dirty="0">
                <a:latin typeface="system-ui"/>
              </a:rPr>
              <a:t>def, for, range, etc.</a:t>
            </a:r>
            <a:r>
              <a:rPr lang="th-TH" dirty="0">
                <a:latin typeface="system-ui"/>
              </a:rPr>
              <a:t>)</a:t>
            </a:r>
            <a:endParaRPr lang="th-TH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158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372-8E09-92AD-92B3-708900FF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ชนิดของตัวแปร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88AA-AB76-D95E-9344-E5E78EC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: </a:t>
            </a:r>
            <a:r>
              <a:rPr lang="th-TH" dirty="0"/>
              <a:t>ตัวเลชจำนวนเต็ม</a:t>
            </a:r>
            <a:r>
              <a:rPr lang="en-US" dirty="0"/>
              <a:t> </a:t>
            </a:r>
            <a:r>
              <a:rPr lang="th-TH" dirty="0"/>
              <a:t>เช่น </a:t>
            </a:r>
            <a:r>
              <a:rPr lang="en-US" dirty="0"/>
              <a:t>a = 10</a:t>
            </a:r>
            <a:endParaRPr lang="th-TH" dirty="0"/>
          </a:p>
          <a:p>
            <a:r>
              <a:rPr lang="en-US" dirty="0"/>
              <a:t>float : </a:t>
            </a:r>
            <a:r>
              <a:rPr lang="th-TH" dirty="0"/>
              <a:t>จำนวนจริง (ทศนิยม) เช่น </a:t>
            </a:r>
            <a:r>
              <a:rPr lang="en-US" dirty="0"/>
              <a:t>b = 10.0</a:t>
            </a:r>
          </a:p>
          <a:p>
            <a:r>
              <a:rPr lang="th-TH" dirty="0"/>
              <a:t>ตัวอักษร (</a:t>
            </a:r>
            <a:r>
              <a:rPr lang="en-US" dirty="0"/>
              <a:t>char (character)) </a:t>
            </a:r>
            <a:r>
              <a:rPr lang="th-TH" dirty="0"/>
              <a:t>ข้อความ (</a:t>
            </a:r>
            <a:r>
              <a:rPr lang="en-US" dirty="0"/>
              <a:t>text </a:t>
            </a:r>
            <a:r>
              <a:rPr lang="th-TH" dirty="0"/>
              <a:t>หรือ </a:t>
            </a:r>
            <a:r>
              <a:rPr lang="en-US" dirty="0"/>
              <a:t>string) </a:t>
            </a:r>
            <a:r>
              <a:rPr lang="th-TH" dirty="0"/>
              <a:t>เช่น </a:t>
            </a:r>
            <a:r>
              <a:rPr lang="en-US" dirty="0"/>
              <a:t>c = '</a:t>
            </a:r>
            <a:r>
              <a:rPr lang="th-TH" dirty="0"/>
              <a:t>ธนพงศ์'</a:t>
            </a:r>
            <a:endParaRPr lang="en-US" dirty="0"/>
          </a:p>
          <a:p>
            <a:r>
              <a:rPr lang="th-TH" dirty="0"/>
              <a:t>ตัวเลขที่เป็น </a:t>
            </a:r>
            <a:r>
              <a:rPr lang="en-US" dirty="0"/>
              <a:t>string </a:t>
            </a:r>
            <a:r>
              <a:rPr lang="th-TH" dirty="0"/>
              <a:t>ไม่สามารถเอามา บวก ลบ คูณ หาร</a:t>
            </a:r>
            <a:r>
              <a:rPr lang="en-US" dirty="0"/>
              <a:t> </a:t>
            </a:r>
            <a:r>
              <a:rPr lang="th-TH" dirty="0"/>
              <a:t>กับตัวเลขได้ เช่น</a:t>
            </a:r>
            <a:r>
              <a:rPr lang="en-US" dirty="0"/>
              <a:t> d = '10'</a:t>
            </a:r>
          </a:p>
        </p:txBody>
      </p:sp>
    </p:spTree>
    <p:extLst>
      <p:ext uri="{BB962C8B-B14F-4D97-AF65-F5344CB8AC3E}">
        <p14:creationId xmlns:p14="http://schemas.microsoft.com/office/powerpoint/2010/main" val="21002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56C0-6046-5552-2202-A85D126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casting (</a:t>
            </a:r>
            <a:r>
              <a:rPr lang="th-TH" dirty="0"/>
              <a:t>การเปลี่ยนชนิดของข้อมูล)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4F1-DF60-3B8A-12AA-62D59DF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กรณีต้องใช้ข้อมูลที่นำมาจากที่อื่น เราสามารถเปลี่ยนชนิดของข้อมูลตามที่เราต้องการใช้งานได้ โดยการ</a:t>
            </a:r>
          </a:p>
          <a:p>
            <a:r>
              <a:rPr lang="th-TH" dirty="0"/>
              <a:t>กำหนดชนิดของข้อมูลที่ต้องการเปลี่ยนไว้หน้าตัวแปร</a:t>
            </a:r>
          </a:p>
          <a:p>
            <a:r>
              <a:rPr lang="en-US" dirty="0"/>
              <a:t>int(d)</a:t>
            </a:r>
            <a:endParaRPr lang="th-TH" dirty="0"/>
          </a:p>
          <a:p>
            <a:r>
              <a:rPr lang="en-US" dirty="0"/>
              <a:t>float(d)</a:t>
            </a:r>
            <a:endParaRPr lang="th-TH" dirty="0"/>
          </a:p>
          <a:p>
            <a:r>
              <a:rPr lang="en-US" dirty="0"/>
              <a:t>str(d)</a:t>
            </a:r>
          </a:p>
        </p:txBody>
      </p:sp>
    </p:spTree>
    <p:extLst>
      <p:ext uri="{BB962C8B-B14F-4D97-AF65-F5344CB8AC3E}">
        <p14:creationId xmlns:p14="http://schemas.microsoft.com/office/powerpoint/2010/main" val="1742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83E5-A738-A209-C33B-5066E355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187A-A8B8-2F91-2B3F-84EC42A0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(</a:t>
            </a:r>
            <a:r>
              <a:rPr lang="th-TH" dirty="0"/>
              <a:t>การเอาตัวแปร </a:t>
            </a:r>
            <a:r>
              <a:rPr lang="en-US" dirty="0"/>
              <a:t>2 </a:t>
            </a:r>
            <a:r>
              <a:rPr lang="th-TH" dirty="0"/>
              <a:t>ตัวมาทำอะไรกัน</a:t>
            </a:r>
            <a:r>
              <a:rPr lang="en-US" dirty="0"/>
              <a:t>) </a:t>
            </a:r>
            <a:br>
              <a:rPr lang="th-TH" dirty="0"/>
            </a:br>
            <a:r>
              <a:rPr lang="en-US" dirty="0"/>
              <a:t>(Operators +,-,*,/,%)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0D2-3AAA-7C6F-3077-579D2DB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การบวก</a:t>
            </a:r>
          </a:p>
          <a:p>
            <a:r>
              <a:rPr lang="th-TH" dirty="0"/>
              <a:t>การลบ</a:t>
            </a:r>
          </a:p>
          <a:p>
            <a:r>
              <a:rPr lang="th-TH" dirty="0"/>
              <a:t>การคูณ</a:t>
            </a:r>
          </a:p>
          <a:p>
            <a:r>
              <a:rPr lang="th-TH" dirty="0"/>
              <a:t>การหาร</a:t>
            </a:r>
          </a:p>
          <a:p>
            <a:r>
              <a:rPr lang="th-TH" dirty="0"/>
              <a:t>การหารแบบ % เครื่องหมาย </a:t>
            </a:r>
            <a:r>
              <a:rPr lang="en-US" dirty="0"/>
              <a:t>modulo </a:t>
            </a:r>
            <a:r>
              <a:rPr lang="th-TH" dirty="0"/>
              <a:t>คือการหารเอาเศษ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811A-8657-E255-F27D-55AB97D7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print </a:t>
            </a:r>
            <a:r>
              <a:rPr lang="th-TH" dirty="0"/>
              <a:t>แบบพิเศษ (การ </a:t>
            </a:r>
            <a:r>
              <a:rPr lang="en-US" dirty="0"/>
              <a:t>format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9936-1A64-07C3-496C-00CF8DE3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1 </a:t>
            </a:r>
            <a:r>
              <a:rPr lang="th-TH" dirty="0"/>
              <a:t>คำสั่ง </a:t>
            </a:r>
            <a:r>
              <a:rPr lang="en-US" dirty="0"/>
              <a:t>print</a:t>
            </a:r>
            <a:r>
              <a:rPr lang="th-TH" dirty="0"/>
              <a:t> พื้นฐาน เช่น </a:t>
            </a:r>
            <a:r>
              <a:rPr lang="en-US" dirty="0"/>
              <a:t>print('</a:t>
            </a:r>
            <a:r>
              <a:rPr lang="th-TH" dirty="0"/>
              <a:t>ตัวแปร') สิ่งที่อยู่ข้างในวงเล็บคือ ตัวแปร หรือ </a:t>
            </a:r>
            <a:r>
              <a:rPr lang="en-US" dirty="0"/>
              <a:t>string</a:t>
            </a:r>
            <a:endParaRPr lang="th-TH" dirty="0"/>
          </a:p>
          <a:p>
            <a:r>
              <a:rPr lang="th-TH" dirty="0"/>
              <a:t>แบบที่ </a:t>
            </a:r>
            <a:r>
              <a:rPr lang="en-US" dirty="0"/>
              <a:t>2 </a:t>
            </a:r>
            <a:r>
              <a:rPr lang="th-TH" dirty="0"/>
              <a:t>การเพิ่มข้อความที่ต้องการนอกจากตัวแปร</a:t>
            </a:r>
            <a:r>
              <a:rPr lang="en-US" dirty="0"/>
              <a:t> </a:t>
            </a:r>
            <a:r>
              <a:rPr lang="th-TH" dirty="0"/>
              <a:t> คือการเพิ่ม </a:t>
            </a:r>
            <a:r>
              <a:rPr lang="en-US" dirty="0"/>
              <a:t>f </a:t>
            </a:r>
            <a:r>
              <a:rPr lang="th-TH" dirty="0"/>
              <a:t>หน้า '</a:t>
            </a:r>
            <a:r>
              <a:rPr lang="en-US" dirty="0"/>
              <a:t>string' </a:t>
            </a:r>
            <a:r>
              <a:rPr lang="th-TH" dirty="0"/>
              <a:t>และใช้ { } ใส่ </a:t>
            </a:r>
            <a:r>
              <a:rPr lang="en-US" dirty="0"/>
              <a:t>code</a:t>
            </a:r>
            <a:r>
              <a:rPr lang="th-TH" dirty="0"/>
              <a:t> เช่น </a:t>
            </a:r>
            <a:r>
              <a:rPr lang="en-US" dirty="0"/>
              <a:t>print(f'% </a:t>
            </a:r>
            <a:r>
              <a:rPr lang="th-TH" dirty="0"/>
              <a:t>คือการหารเอาเศษ เช่น 7%3 = {7%3}’)</a:t>
            </a:r>
          </a:p>
          <a:p>
            <a:r>
              <a:rPr lang="en-US" dirty="0"/>
              <a:t>\n </a:t>
            </a:r>
            <a:r>
              <a:rPr lang="th-TH" dirty="0"/>
              <a:t>คือการขึ้นบรรทัดใหม่ </a:t>
            </a:r>
          </a:p>
          <a:p>
            <a:r>
              <a:rPr lang="th-TH" dirty="0"/>
              <a:t>\\ ใช้ในการตัด</a:t>
            </a:r>
            <a:r>
              <a:rPr lang="en-US" dirty="0"/>
              <a:t> text </a:t>
            </a:r>
            <a:r>
              <a:rPr lang="th-TH" dirty="0"/>
              <a:t>แยกใน </a:t>
            </a:r>
            <a:r>
              <a:rPr lang="en-US" dirty="0"/>
              <a:t>code</a:t>
            </a:r>
            <a:r>
              <a:rPr lang="th-TH" dirty="0"/>
              <a:t> และ </a:t>
            </a:r>
            <a:r>
              <a:rPr lang="en-US" dirty="0"/>
              <a:t>code</a:t>
            </a:r>
            <a:r>
              <a:rPr lang="th-TH" dirty="0"/>
              <a:t> จะถูกอ่านปกติ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0FA-325D-17D1-6156-50BFFFAD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(</a:t>
            </a:r>
            <a:r>
              <a:rPr lang="th-TH" dirty="0"/>
              <a:t>โครงสร้างข้อมูล)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0A5F-8811-8B76-8E99-9AE7D4F9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th-TH" dirty="0"/>
              <a:t>คือ การเอาตัวแปรหลายๆตัวมาเรียงกัน สามารถสร้างได้ 2 แบบ ดังนี้</a:t>
            </a:r>
          </a:p>
          <a:p>
            <a:r>
              <a:rPr lang="th-TH" dirty="0"/>
              <a:t>แบบที่ 1 </a:t>
            </a:r>
            <a:r>
              <a:rPr lang="en-US" dirty="0" err="1"/>
              <a:t>list_a</a:t>
            </a:r>
            <a:r>
              <a:rPr lang="en-US" dirty="0"/>
              <a:t> = []</a:t>
            </a:r>
            <a:r>
              <a:rPr lang="th-TH" dirty="0"/>
              <a:t> </a:t>
            </a:r>
          </a:p>
          <a:p>
            <a:r>
              <a:rPr lang="th-TH" dirty="0"/>
              <a:t>แบบที่ 2 </a:t>
            </a:r>
            <a:r>
              <a:rPr lang="en-US" dirty="0" err="1"/>
              <a:t>list_a</a:t>
            </a:r>
            <a:r>
              <a:rPr lang="en-US" dirty="0"/>
              <a:t> = list()</a:t>
            </a:r>
            <a:r>
              <a:rPr lang="th-TH" dirty="0"/>
              <a:t> </a:t>
            </a:r>
            <a:endParaRPr lang="en-US" dirty="0"/>
          </a:p>
          <a:p>
            <a:r>
              <a:rPr lang="en-US" dirty="0" err="1"/>
              <a:t>list_b</a:t>
            </a:r>
            <a:r>
              <a:rPr lang="en-US" dirty="0"/>
              <a:t> = [1,5,'v']</a:t>
            </a:r>
            <a:endParaRPr lang="th-TH" dirty="0"/>
          </a:p>
          <a:p>
            <a:r>
              <a:rPr lang="th-TH" dirty="0"/>
              <a:t>ลำดับที่อยู่ใน </a:t>
            </a:r>
            <a:r>
              <a:rPr lang="en-US" dirty="0"/>
              <a:t>list </a:t>
            </a:r>
            <a:r>
              <a:rPr lang="th-TH" dirty="0"/>
              <a:t>มีความสำคัญ ลำดับใน </a:t>
            </a:r>
            <a:r>
              <a:rPr lang="en-US" dirty="0"/>
              <a:t>list </a:t>
            </a:r>
            <a:r>
              <a:rPr lang="th-TH" dirty="0"/>
              <a:t>เริ่มจาก 0,1,2,...</a:t>
            </a:r>
          </a:p>
          <a:p>
            <a:r>
              <a:rPr lang="th-TH" dirty="0"/>
              <a:t>อยากได้สมาชิกของ </a:t>
            </a:r>
            <a:r>
              <a:rPr lang="en-US" dirty="0" err="1"/>
              <a:t>list_b</a:t>
            </a:r>
            <a:r>
              <a:rPr lang="th-TH" dirty="0"/>
              <a:t> ตัวที่ </a:t>
            </a:r>
            <a:r>
              <a:rPr lang="en-US" dirty="0"/>
              <a:t>1 </a:t>
            </a:r>
            <a:r>
              <a:rPr lang="th-TH" dirty="0"/>
              <a:t>ให้เขียน </a:t>
            </a:r>
            <a:r>
              <a:rPr lang="en-US" dirty="0" err="1"/>
              <a:t>list_b</a:t>
            </a:r>
            <a:r>
              <a:rPr lang="th-TH" dirty="0"/>
              <a:t> </a:t>
            </a:r>
            <a:r>
              <a:rPr lang="en-US" dirty="0"/>
              <a:t>[1]</a:t>
            </a:r>
            <a:r>
              <a:rPr lang="th-TH" dirty="0"/>
              <a:t> คือ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3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B8DA-EC1E-30E8-7213-2D6DA02C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</a:t>
            </a:r>
            <a:r>
              <a:rPr lang="th-TH" dirty="0"/>
              <a:t>การเพิ่มสมาชิกเข้าใน </a:t>
            </a:r>
            <a:r>
              <a:rPr lang="en-US" dirty="0"/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D253-40BF-2478-3F44-ED1F0504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.append</a:t>
            </a:r>
            <a:r>
              <a:rPr lang="th-TH" dirty="0"/>
              <a:t> ตามด้วยค่าที่ต้องการเพิ่มใน </a:t>
            </a:r>
            <a:r>
              <a:rPr lang="en-US" dirty="0"/>
              <a:t>() </a:t>
            </a:r>
            <a:r>
              <a:rPr lang="th-TH" dirty="0"/>
              <a:t>สามารถเพิ่มสมาชิกเข้าใน </a:t>
            </a:r>
            <a:r>
              <a:rPr lang="en-US" dirty="0"/>
              <a:t>list</a:t>
            </a:r>
            <a:r>
              <a:rPr lang="th-TH" dirty="0"/>
              <a:t> ที่ต้องการได้ เช่น</a:t>
            </a:r>
          </a:p>
          <a:p>
            <a:r>
              <a:rPr lang="en-US" dirty="0" err="1"/>
              <a:t>list_b.append</a:t>
            </a:r>
            <a:r>
              <a:rPr lang="en-US" dirty="0"/>
              <a:t>(‘u’)</a:t>
            </a:r>
            <a:r>
              <a:rPr lang="th-TH" dirty="0"/>
              <a:t> ต่อมาลอง </a:t>
            </a:r>
            <a:r>
              <a:rPr lang="en-US" dirty="0"/>
              <a:t>print(</a:t>
            </a:r>
            <a:r>
              <a:rPr lang="en-US" dirty="0" err="1"/>
              <a:t>list_b</a:t>
            </a:r>
            <a:r>
              <a:rPr lang="en-US" dirty="0"/>
              <a:t>)</a:t>
            </a:r>
            <a:r>
              <a:rPr lang="th-TH" dirty="0"/>
              <a:t> </a:t>
            </a:r>
          </a:p>
          <a:p>
            <a:r>
              <a:rPr lang="en-US" dirty="0"/>
              <a:t>[1, 5, 'v', 'u’]</a:t>
            </a:r>
            <a:r>
              <a:rPr lang="th-TH" dirty="0"/>
              <a:t> จะเห็นว่า </a:t>
            </a:r>
            <a:r>
              <a:rPr lang="en-US" dirty="0"/>
              <a:t>‘u’</a:t>
            </a:r>
            <a:r>
              <a:rPr lang="th-TH" dirty="0"/>
              <a:t> ถูกเพิ่มเข้ามาใน </a:t>
            </a:r>
            <a:r>
              <a:rPr lang="en-US" dirty="0" err="1"/>
              <a:t>list_b</a:t>
            </a:r>
            <a:endParaRPr lang="th-TH" dirty="0"/>
          </a:p>
          <a:p>
            <a:endParaRPr lang="th-TH" dirty="0"/>
          </a:p>
          <a:p>
            <a:r>
              <a:rPr lang="th-TH" dirty="0"/>
              <a:t>คำสั่ง </a:t>
            </a:r>
            <a:r>
              <a:rPr lang="en-US" dirty="0"/>
              <a:t>.pop()</a:t>
            </a:r>
            <a:r>
              <a:rPr lang="th-TH" dirty="0"/>
              <a:t> ใช้สำหรับดึงสมาชิกที่สุดท้ายออกจาก </a:t>
            </a:r>
            <a:r>
              <a:rPr lang="en-US" dirty="0"/>
              <a:t>list</a:t>
            </a:r>
            <a:endParaRPr lang="th-TH" dirty="0"/>
          </a:p>
          <a:p>
            <a:r>
              <a:rPr lang="en-US" dirty="0" err="1"/>
              <a:t>list_b.pop</a:t>
            </a:r>
            <a:r>
              <a:rPr lang="en-US" dirty="0"/>
              <a:t>()</a:t>
            </a:r>
            <a:r>
              <a:rPr lang="th-TH" dirty="0"/>
              <a:t> ต่อมาลอง </a:t>
            </a:r>
            <a:r>
              <a:rPr lang="en-US" dirty="0"/>
              <a:t>print(</a:t>
            </a:r>
            <a:r>
              <a:rPr lang="en-US" dirty="0" err="1"/>
              <a:t>list_b</a:t>
            </a:r>
            <a:r>
              <a:rPr lang="en-US" dirty="0"/>
              <a:t>)</a:t>
            </a:r>
            <a:r>
              <a:rPr lang="th-TH" dirty="0"/>
              <a:t> </a:t>
            </a:r>
          </a:p>
          <a:p>
            <a:r>
              <a:rPr lang="en-US" dirty="0"/>
              <a:t>[1, 5, 'v’]</a:t>
            </a:r>
            <a:r>
              <a:rPr lang="th-TH" dirty="0"/>
              <a:t> จะเห็นว่า </a:t>
            </a:r>
            <a:r>
              <a:rPr lang="en-US" dirty="0"/>
              <a:t>‘u’</a:t>
            </a:r>
            <a:r>
              <a:rPr lang="th-TH" dirty="0"/>
              <a:t> ถูกดึงออกจาก </a:t>
            </a:r>
            <a:r>
              <a:rPr lang="en-US" dirty="0" err="1"/>
              <a:t>list_b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1ECF-6C27-29CB-9A6C-8B487B6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&gt; 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5F-E3B6-E24C-300D-81A9589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 err="1"/>
              <a:t>len</a:t>
            </a:r>
            <a:r>
              <a:rPr lang="en-US" dirty="0"/>
              <a:t>() </a:t>
            </a:r>
            <a:r>
              <a:rPr lang="th-TH" dirty="0"/>
              <a:t>คือคำสั่งตรวจสอบความยาวของ </a:t>
            </a:r>
            <a:r>
              <a:rPr lang="en-US" dirty="0"/>
              <a:t>list (</a:t>
            </a:r>
            <a:r>
              <a:rPr lang="th-TH" dirty="0"/>
              <a:t>จำนวนสมาชิก)</a:t>
            </a:r>
          </a:p>
          <a:p>
            <a:r>
              <a:rPr lang="en-US" dirty="0"/>
              <a:t>String </a:t>
            </a:r>
            <a:r>
              <a:rPr lang="th-TH" dirty="0"/>
              <a:t>มีค่าเป็น </a:t>
            </a:r>
            <a:r>
              <a:rPr lang="en-US" dirty="0"/>
              <a:t>list </a:t>
            </a:r>
            <a:r>
              <a:rPr lang="th-TH" dirty="0"/>
              <a:t>เช่น</a:t>
            </a:r>
          </a:p>
          <a:p>
            <a:r>
              <a:rPr lang="en-US" dirty="0"/>
              <a:t>t = 'python is easy’</a:t>
            </a:r>
            <a:endParaRPr lang="th-TH" dirty="0"/>
          </a:p>
          <a:p>
            <a:r>
              <a:rPr lang="en-US" dirty="0" err="1"/>
              <a:t>len</a:t>
            </a:r>
            <a:r>
              <a:rPr lang="en-US" dirty="0"/>
              <a:t>(t)</a:t>
            </a:r>
            <a:r>
              <a:rPr lang="th-TH" dirty="0"/>
              <a:t> จะเท่ากับ 14 นับตามจำนวนตัวอักษรและวรรคหรือช่องว่างก็จะถูกนับ</a:t>
            </a:r>
          </a:p>
        </p:txBody>
      </p:sp>
    </p:spTree>
    <p:extLst>
      <p:ext uri="{BB962C8B-B14F-4D97-AF65-F5344CB8AC3E}">
        <p14:creationId xmlns:p14="http://schemas.microsoft.com/office/powerpoint/2010/main" val="4236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system-ui</vt:lpstr>
      <vt:lpstr>Aptos</vt:lpstr>
      <vt:lpstr>Aptos Display</vt:lpstr>
      <vt:lpstr>Arial</vt:lpstr>
      <vt:lpstr>Office Theme</vt:lpstr>
      <vt:lpstr>Class period 1</vt:lpstr>
      <vt:lpstr>Variables คืออะไร</vt:lpstr>
      <vt:lpstr>ชนิดของตัวแปร</vt:lpstr>
      <vt:lpstr>variable casting (การเปลี่ยนชนิดของข้อมูล)</vt:lpstr>
      <vt:lpstr>Operation (การเอาตัวแปร 2 ตัวมาทำอะไรกัน)  (Operators +,-,*,/,%)</vt:lpstr>
      <vt:lpstr>คำสั่ง print แบบพิเศษ (การ format string)</vt:lpstr>
      <vt:lpstr>DATA STRUCTURE (โครงสร้างข้อมูล)</vt:lpstr>
      <vt:lpstr>append() การเพิ่มสมาชิกเข้าใน list</vt:lpstr>
      <vt:lpstr>String &gt; list of characters</vt:lpstr>
      <vt:lpstr>access a member of a list (list&amp;string)</vt:lpstr>
      <vt:lpstr>List slicing</vt:lpstr>
      <vt:lpstr>ตัวอย่าง</vt:lpstr>
      <vt:lpstr>ตัวอย่าง</vt:lpstr>
      <vt:lpstr>การนำ list มาต่อกัน</vt:lpstr>
      <vt:lpstr>split string การแบ่ง string ตามสัญลักษณ์ที่กำหนด</vt:lpstr>
      <vt:lpstr>วิธีรวม string กลับ</vt:lpstr>
      <vt:lpstr>Homework class period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</dc:title>
  <dc:creator>Tan PH</dc:creator>
  <cp:lastModifiedBy>Tan PH</cp:lastModifiedBy>
  <cp:revision>1</cp:revision>
  <dcterms:created xsi:type="dcterms:W3CDTF">2024-03-01T04:54:16Z</dcterms:created>
  <dcterms:modified xsi:type="dcterms:W3CDTF">2024-03-01T04:55:42Z</dcterms:modified>
</cp:coreProperties>
</file>