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5" r:id="rId16"/>
    <p:sldId id="304" r:id="rId17"/>
    <p:sldId id="306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880D-482C-8466-C84E-30030E414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6F7F7-00C4-3F73-D335-DD2F210F4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FD74-4780-C2C5-1F62-0556929E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4916-F32B-4556-9619-74C5FC9988B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910EF-F09E-E3CE-6253-ED838073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71FE6-8F3E-0378-D241-5D5F87A6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9F-D495-4C70-B426-1B222443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C377-208E-90A5-7BEE-7C8C8A97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A7935-0E5B-7123-1562-E45E7CFC5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763B6-B4E0-64CC-5122-7D2BAB30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4916-F32B-4556-9619-74C5FC9988B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2D13-181F-A9E4-D4A6-F97D4A08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E05A6-A256-5163-4357-253A1937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9F-D495-4C70-B426-1B222443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7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CD1598-E131-7A55-F5E2-32B7732C9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26427-E82A-CB30-CC88-E37D5FD0C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6E780-00CA-83D3-0E8F-A83A7FF7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4916-F32B-4556-9619-74C5FC9988B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EF39B-D789-48F7-0954-80EA9B1E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29A87-C748-893D-DF4C-AC0F2853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9F-D495-4C70-B426-1B222443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6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4B5A-AF66-D3EF-B0EE-7E85948D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561B7-BB8C-11B7-10A4-EC7AAE2B5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644F6-3F24-8E69-E333-287C35B4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4916-F32B-4556-9619-74C5FC9988B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FDC99-7284-805A-D173-BD3B0216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9F744-9FD3-DB8E-DF16-141E93C8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9F-D495-4C70-B426-1B222443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7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3EF1-F4A7-3A6E-063B-B556051A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DD009-4A6A-16FA-2253-27FA0653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D7BA9-CBDA-48F3-8E07-A9B22E02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4916-F32B-4556-9619-74C5FC9988B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32F64-1550-8157-36C7-A9C60931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FA3EC-4977-C710-30AD-4B146032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9F-D495-4C70-B426-1B222443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0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C71E-DCE0-241C-9575-AE685359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57402-D9C1-1DC8-8D50-368A5E56E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9B7B8-5E9C-E5C9-1235-CE4A31964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A7276-6B62-8C7D-E8B5-02610AFB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4916-F32B-4556-9619-74C5FC9988B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3177C-45DF-89C8-921A-FBC24C1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68C64-DFDF-C81C-D150-6333A87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9F-D495-4C70-B426-1B222443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2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5731-8B49-6182-7498-C1E3422A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7F440-7E40-DE2A-2205-71AD22A54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411D6-28C3-41B7-D8F8-9552A1039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F73FD-E65B-6C69-0415-50F8E81B1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67A01-8F0A-BEEA-0A64-125E7B30F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2651B-F2AE-6F47-EBD4-4F1AFB1C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4916-F32B-4556-9619-74C5FC9988B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E691C1-962E-F11B-5E21-3C9D0AC6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65075-9A21-7BB0-9ABA-98D1BC41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9F-D495-4C70-B426-1B222443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0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CFB4-810D-E4D2-53DE-E5BAD156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1AA12-44AC-7457-8118-EB581F35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4916-F32B-4556-9619-74C5FC9988B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5C838-E59C-EBA2-5002-461538F8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1AF4A-B8B7-5400-139C-0193BF5C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9F-D495-4C70-B426-1B222443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3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CAB08-5F5F-0A51-8277-FB220262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4916-F32B-4556-9619-74C5FC9988B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DC37B-89E8-BD15-9F8F-EF852C5C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FC294-F154-A8FE-E661-F6630DB7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9F-D495-4C70-B426-1B222443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4EC0-CBDC-B639-DD73-57E1DF26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D71CD-4ECF-C473-9CB0-F271CD8F8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ECF39-5C20-52A9-2A97-E2628A893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57897-C37A-93D7-B4CE-2D540A9A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4916-F32B-4556-9619-74C5FC9988B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79DA0-21CA-1A8D-E1C7-1D67F7C1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36F58-AFBF-10D0-C85D-15661BC6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9F-D495-4C70-B426-1B222443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2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95BE-A0CE-058D-9D1A-8C1B356D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38858-E8EF-DD66-6575-2AB56C496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F7360-622D-1A51-EFF1-F2BFC6508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D86E0-C65A-7E6F-6A1B-73170077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4916-F32B-4556-9619-74C5FC9988B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6CABC-4503-4DB1-4922-DFCE8C38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E32D8-B8C3-09A5-2B1F-95DC0CBD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9F-D495-4C70-B426-1B222443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4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944350-EFCA-A598-3C96-21B46CCEA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40888-90CD-4494-DF92-3BF8F7192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A1596-0DFE-38BF-2D3A-410C35DA0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144916-F32B-4556-9619-74C5FC9988B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4D970-A7F6-DEAE-A2B4-93CD2B12B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ECC24-3770-2F39-0C39-CFB3C00D1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348A9F-D495-4C70-B426-1B222443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3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E241B-95CE-FEAC-F1FB-148DEE529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449C-DAEA-82C8-0955-16771B0DD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period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F324F-D2D7-F982-0318-97A945F2A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Function_Loop_Condition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51263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5CDA-3A7C-7C81-43BC-0571E05A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ตัวอย่างการใช้งาน </a:t>
            </a:r>
            <a:r>
              <a:rPr lang="en-US" dirty="0"/>
              <a:t>range() </a:t>
            </a:r>
            <a:r>
              <a:rPr lang="th-TH" dirty="0"/>
              <a:t>ด้วย </a:t>
            </a:r>
            <a:r>
              <a:rPr lang="en-US" dirty="0"/>
              <a:t>key argument start, stop, step</a:t>
            </a:r>
            <a:r>
              <a:rPr lang="th-TH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BEDD-9865-303D-63DD-E01266E78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list(range(1,11))</a:t>
            </a:r>
            <a:r>
              <a:rPr lang="en-US" dirty="0"/>
              <a:t> </a:t>
            </a:r>
            <a:endParaRPr lang="th-TH" dirty="0"/>
          </a:p>
          <a:p>
            <a:r>
              <a:rPr lang="th-TH" dirty="0"/>
              <a:t>หมายความว่า ใช้ </a:t>
            </a:r>
            <a:r>
              <a:rPr lang="en-US" dirty="0"/>
              <a:t>range() </a:t>
            </a:r>
            <a:r>
              <a:rPr lang="th-TH" dirty="0"/>
              <a:t>กำหนดให้สร้าง </a:t>
            </a:r>
            <a:r>
              <a:rPr lang="en-US" dirty="0"/>
              <a:t>list </a:t>
            </a:r>
            <a:r>
              <a:rPr lang="th-TH" dirty="0"/>
              <a:t>ตัวเลข เริ่มจาก </a:t>
            </a:r>
            <a:r>
              <a:rPr lang="en-US" dirty="0"/>
              <a:t>1 </a:t>
            </a:r>
            <a:r>
              <a:rPr lang="th-TH" dirty="0"/>
              <a:t>ถึง </a:t>
            </a:r>
            <a:r>
              <a:rPr lang="en-US" dirty="0"/>
              <a:t>10</a:t>
            </a:r>
          </a:p>
          <a:p>
            <a:r>
              <a:rPr lang="th-TH" dirty="0"/>
              <a:t>ผลลัพธ์จะได้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4, 5, 6, 7, 8, 9, 10]</a:t>
            </a:r>
            <a:endParaRPr lang="th-TH" sz="2400" dirty="0">
              <a:latin typeface="Courier New" panose="02070309020205020404" pitchFamily="49" charset="0"/>
            </a:endParaRPr>
          </a:p>
          <a:p>
            <a:endParaRPr lang="th-TH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list(range(-3,20,4))</a:t>
            </a:r>
            <a:endParaRPr lang="th-TH" sz="2400" dirty="0">
              <a:latin typeface="Courier New" panose="02070309020205020404" pitchFamily="49" charset="0"/>
            </a:endParaRPr>
          </a:p>
          <a:p>
            <a:r>
              <a:rPr lang="th-TH" dirty="0"/>
              <a:t>หมายความว่า ใช้ </a:t>
            </a:r>
            <a:r>
              <a:rPr lang="en-US" dirty="0"/>
              <a:t>range() </a:t>
            </a:r>
            <a:r>
              <a:rPr lang="th-TH" dirty="0"/>
              <a:t>กำหนดให้สร้าง </a:t>
            </a:r>
            <a:r>
              <a:rPr lang="en-US" dirty="0"/>
              <a:t>list </a:t>
            </a:r>
            <a:r>
              <a:rPr lang="th-TH" dirty="0"/>
              <a:t>ตัวเลข เริ่มจาก </a:t>
            </a:r>
            <a:r>
              <a:rPr lang="en-US" dirty="0"/>
              <a:t>-3 </a:t>
            </a:r>
            <a:r>
              <a:rPr lang="th-TH" dirty="0"/>
              <a:t>ถึง </a:t>
            </a:r>
            <a:r>
              <a:rPr lang="en-US" dirty="0"/>
              <a:t>19 </a:t>
            </a:r>
            <a:r>
              <a:rPr lang="th-TH" dirty="0"/>
              <a:t>และให้</a:t>
            </a:r>
            <a:r>
              <a:rPr lang="en-US" dirty="0"/>
              <a:t> step=4</a:t>
            </a:r>
          </a:p>
          <a:p>
            <a:r>
              <a:rPr lang="th-TH" dirty="0"/>
              <a:t>ผลลัพธ์จะได้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[-3, 1, 5, 9, 13, 17]</a:t>
            </a:r>
          </a:p>
        </p:txBody>
      </p:sp>
    </p:spTree>
    <p:extLst>
      <p:ext uri="{BB962C8B-B14F-4D97-AF65-F5344CB8AC3E}">
        <p14:creationId xmlns:p14="http://schemas.microsoft.com/office/powerpoint/2010/main" val="1660518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DB74-1AB0-7281-0D15-BF222702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1ACA-BA07-046A-FA2D-BA4097E86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สามารถสร้าง </a:t>
            </a:r>
            <a:r>
              <a:rPr lang="en-US" dirty="0"/>
              <a:t>loop</a:t>
            </a:r>
            <a:r>
              <a:rPr lang="th-TH" dirty="0"/>
              <a:t> ภายใน </a:t>
            </a:r>
            <a:r>
              <a:rPr lang="en-US" dirty="0"/>
              <a:t>loop</a:t>
            </a:r>
            <a:r>
              <a:rPr lang="th-TH" dirty="0"/>
              <a:t> ได้ </a:t>
            </a:r>
            <a:endParaRPr lang="en-US" dirty="0"/>
          </a:p>
          <a:p>
            <a:r>
              <a:rPr lang="th-TH" dirty="0"/>
              <a:t>โดยลำดับการทำงาน จะทำงานตาม </a:t>
            </a:r>
            <a:r>
              <a:rPr lang="th-TH" sz="2800" dirty="0"/>
              <a:t>การเว้นวรรค </a:t>
            </a:r>
            <a:r>
              <a:rPr lang="en-US" sz="2800" b="0" i="0" dirty="0">
                <a:effectLst/>
                <a:latin typeface="system-ui"/>
              </a:rPr>
              <a:t>(indent) </a:t>
            </a:r>
            <a:r>
              <a:rPr lang="th-TH" sz="2800" b="0" i="0" dirty="0">
                <a:effectLst/>
                <a:latin typeface="system-ui"/>
              </a:rPr>
              <a:t>โดย</a:t>
            </a:r>
            <a:r>
              <a:rPr lang="th-TH" dirty="0"/>
              <a:t>ส่วนประมวณผลใน</a:t>
            </a:r>
            <a:r>
              <a:rPr lang="en-US" dirty="0"/>
              <a:t> loop1</a:t>
            </a:r>
            <a:r>
              <a:rPr lang="th-TH" dirty="0"/>
              <a:t> จะทำงานก่อน </a:t>
            </a:r>
            <a:endParaRPr lang="en-US" dirty="0"/>
          </a:p>
          <a:p>
            <a:r>
              <a:rPr lang="th-TH" dirty="0"/>
              <a:t>จากนั้นเมื่อมีการเขียน </a:t>
            </a:r>
            <a:r>
              <a:rPr lang="en-US" dirty="0"/>
              <a:t>loop2</a:t>
            </a:r>
            <a:r>
              <a:rPr lang="th-TH" dirty="0"/>
              <a:t> ภายใน </a:t>
            </a:r>
            <a:r>
              <a:rPr lang="en-US" dirty="0"/>
              <a:t>loop1</a:t>
            </a:r>
            <a:r>
              <a:rPr lang="th-TH" dirty="0"/>
              <a:t> </a:t>
            </a:r>
            <a:r>
              <a:rPr lang="en-US" dirty="0"/>
              <a:t>loop2 </a:t>
            </a:r>
            <a:r>
              <a:rPr lang="th-TH" dirty="0"/>
              <a:t>จะถูกนับว่าเป็นส่วนประมวณผลของ </a:t>
            </a:r>
            <a:r>
              <a:rPr lang="en-US" dirty="0"/>
              <a:t>loop1 </a:t>
            </a:r>
          </a:p>
          <a:p>
            <a:r>
              <a:rPr lang="th-TH" dirty="0"/>
              <a:t>ดังนั้น </a:t>
            </a:r>
            <a:r>
              <a:rPr lang="en-US" dirty="0"/>
              <a:t>loop2 </a:t>
            </a:r>
            <a:r>
              <a:rPr lang="th-TH" dirty="0"/>
              <a:t>จะทำงานวนลูปของตัวเองจนจบทุกรอบก่อน ถึงนับเป็นวนลูป </a:t>
            </a:r>
            <a:r>
              <a:rPr lang="en-US" dirty="0"/>
              <a:t>1 </a:t>
            </a:r>
            <a:r>
              <a:rPr lang="th-TH" dirty="0"/>
              <a:t>รอบของ </a:t>
            </a:r>
            <a:r>
              <a:rPr lang="en-US" dirty="0"/>
              <a:t>loop1</a:t>
            </a:r>
            <a:r>
              <a:rPr lang="th-TH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65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54A8-0FCA-ECAF-DF43-A2498253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loop 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0DC3E-5DEE-D915-4E2F-A36764798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loop1 in  range(2,5): #(2, 3, 4)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f'now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loop1 = {loop1}')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loop2 in  range(1,13):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print(loop1,' x ', loop1,' = ', loop1 * loop2)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print('the inner loop is end’)</a:t>
            </a:r>
            <a:endParaRPr lang="th-TH" dirty="0"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th-TH" dirty="0"/>
              <a:t>หมายความว่า ให้วนลูปอ่านค่าสมาชิกใน </a:t>
            </a:r>
            <a:r>
              <a:rPr lang="en-US" dirty="0"/>
              <a:t>range(2,5)</a:t>
            </a:r>
            <a:r>
              <a:rPr lang="th-TH" dirty="0"/>
              <a:t> ซึ่งคือ </a:t>
            </a:r>
            <a:r>
              <a:rPr lang="en-US" dirty="0"/>
              <a:t>[2, 3, 4] </a:t>
            </a:r>
            <a:r>
              <a:rPr lang="th-TH" dirty="0"/>
              <a:t>ทีละตัวแทนค่าด้วยตัวแปร </a:t>
            </a:r>
            <a:r>
              <a:rPr lang="en-US" dirty="0"/>
              <a:t>loop1</a:t>
            </a:r>
          </a:p>
          <a:p>
            <a:r>
              <a:rPr lang="th-TH" dirty="0"/>
              <a:t>ภายในลูปให้ </a:t>
            </a:r>
            <a:r>
              <a:rPr lang="en-US" dirty="0"/>
              <a:t>print(</a:t>
            </a:r>
            <a:r>
              <a:rPr lang="en-US" dirty="0" err="1"/>
              <a:t>f'now</a:t>
            </a:r>
            <a:r>
              <a:rPr lang="en-US" dirty="0"/>
              <a:t> loop1 = {loop1}’) </a:t>
            </a:r>
            <a:r>
              <a:rPr lang="th-TH" dirty="0"/>
              <a:t>ต่อด้วย ลูปที่ </a:t>
            </a:r>
            <a:r>
              <a:rPr lang="en-US" dirty="0"/>
              <a:t>2 </a:t>
            </a:r>
            <a:endParaRPr lang="th-TH" dirty="0"/>
          </a:p>
          <a:p>
            <a:r>
              <a:rPr lang="th-TH" dirty="0"/>
              <a:t>โดยลูปที่ </a:t>
            </a:r>
            <a:r>
              <a:rPr lang="en-US" dirty="0"/>
              <a:t>2 </a:t>
            </a:r>
            <a:r>
              <a:rPr lang="th-TH" dirty="0"/>
              <a:t>ให้วนลูปอ่านค่าสมาชิกใน </a:t>
            </a:r>
            <a:r>
              <a:rPr lang="en-US" dirty="0"/>
              <a:t>range(1,13)</a:t>
            </a:r>
            <a:r>
              <a:rPr lang="th-TH" dirty="0"/>
              <a:t> ซึ่งคือ</a:t>
            </a:r>
            <a:r>
              <a:rPr lang="en-US" dirty="0"/>
              <a:t> list 1 </a:t>
            </a:r>
            <a:r>
              <a:rPr lang="th-TH" dirty="0"/>
              <a:t>ถึง </a:t>
            </a:r>
            <a:r>
              <a:rPr lang="en-US" dirty="0"/>
              <a:t>12 </a:t>
            </a:r>
            <a:r>
              <a:rPr lang="th-TH" dirty="0"/>
              <a:t>ทีละตัวแทนค่าด้วยตัวแปร </a:t>
            </a:r>
            <a:r>
              <a:rPr lang="en-US" dirty="0"/>
              <a:t>loop2</a:t>
            </a:r>
          </a:p>
          <a:p>
            <a:r>
              <a:rPr lang="th-TH" dirty="0"/>
              <a:t>ภายในลูปที่ </a:t>
            </a:r>
            <a:r>
              <a:rPr lang="en-US" dirty="0"/>
              <a:t>2 </a:t>
            </a:r>
            <a:r>
              <a:rPr lang="th-TH" dirty="0"/>
              <a:t>ให้ </a:t>
            </a:r>
            <a:r>
              <a:rPr lang="en-US" dirty="0"/>
              <a:t>print(loop1,' x ', loop1,' = ', loop1 * loop2)</a:t>
            </a:r>
            <a:r>
              <a:rPr lang="th-TH" dirty="0"/>
              <a:t> วนลูปที่</a:t>
            </a:r>
            <a:r>
              <a:rPr lang="en-US" dirty="0"/>
              <a:t> 2 </a:t>
            </a:r>
            <a:r>
              <a:rPr lang="th-TH" dirty="0"/>
              <a:t>จนครบ </a:t>
            </a:r>
            <a:r>
              <a:rPr lang="en-US" dirty="0"/>
              <a:t>12</a:t>
            </a:r>
          </a:p>
          <a:p>
            <a:r>
              <a:rPr lang="th-TH" dirty="0"/>
              <a:t>เมื่อจบลูปที่ </a:t>
            </a:r>
            <a:r>
              <a:rPr lang="en-US" dirty="0"/>
              <a:t>2</a:t>
            </a:r>
            <a:r>
              <a:rPr lang="th-TH" dirty="0"/>
              <a:t> ให้ </a:t>
            </a:r>
            <a:r>
              <a:rPr lang="en-US" dirty="0"/>
              <a:t>print('the inner loop is end’) </a:t>
            </a:r>
            <a:r>
              <a:rPr lang="th-TH" dirty="0"/>
              <a:t>จากนั้นก็จะกลับไปวนลูปใหม่จนกว่าจะครบตาม </a:t>
            </a:r>
            <a:r>
              <a:rPr lang="en-US" dirty="0"/>
              <a:t>range(2,5)</a:t>
            </a:r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72F-A8E8-16E1-075A-5642BA45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loop in loop</a:t>
            </a:r>
            <a:r>
              <a:rPr lang="th-TH" dirty="0"/>
              <a:t> ผลลัพธ์จะได้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A3D72-AA50-EE5E-1D99-4D6A4AAD0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3073400" cy="48799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now name1 = 2</a:t>
            </a:r>
          </a:p>
          <a:p>
            <a:r>
              <a:rPr lang="en-US" dirty="0"/>
              <a:t>2  x  1  =  2</a:t>
            </a:r>
          </a:p>
          <a:p>
            <a:r>
              <a:rPr lang="en-US" dirty="0"/>
              <a:t>2  x  2  =  4</a:t>
            </a:r>
          </a:p>
          <a:p>
            <a:r>
              <a:rPr lang="en-US" dirty="0"/>
              <a:t>2  x  3  =  6</a:t>
            </a:r>
          </a:p>
          <a:p>
            <a:r>
              <a:rPr lang="en-US" dirty="0"/>
              <a:t>2  x  4  =  8</a:t>
            </a:r>
          </a:p>
          <a:p>
            <a:r>
              <a:rPr lang="en-US" dirty="0"/>
              <a:t>2  x  5  =  10</a:t>
            </a:r>
          </a:p>
          <a:p>
            <a:r>
              <a:rPr lang="en-US" dirty="0"/>
              <a:t>2  x  6  =  12</a:t>
            </a:r>
          </a:p>
          <a:p>
            <a:r>
              <a:rPr lang="en-US" dirty="0"/>
              <a:t>2  x  7  =  14</a:t>
            </a:r>
          </a:p>
          <a:p>
            <a:r>
              <a:rPr lang="en-US" dirty="0"/>
              <a:t>2  x  8  =  16</a:t>
            </a:r>
          </a:p>
          <a:p>
            <a:r>
              <a:rPr lang="en-US" dirty="0"/>
              <a:t>2  x  9  =  18</a:t>
            </a:r>
          </a:p>
          <a:p>
            <a:r>
              <a:rPr lang="en-US" dirty="0"/>
              <a:t>2  x  10  =  20</a:t>
            </a:r>
          </a:p>
          <a:p>
            <a:r>
              <a:rPr lang="en-US" dirty="0"/>
              <a:t>2  x  11  =  22</a:t>
            </a:r>
          </a:p>
          <a:p>
            <a:r>
              <a:rPr lang="en-US" dirty="0"/>
              <a:t>2  x  12  =  24</a:t>
            </a:r>
          </a:p>
          <a:p>
            <a:r>
              <a:rPr lang="en-US" dirty="0"/>
              <a:t>the inner loop is end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AD24C3-4A97-BB4F-B06B-E7AF4C31249A}"/>
              </a:ext>
            </a:extLst>
          </p:cNvPr>
          <p:cNvSpPr txBox="1">
            <a:spLocks/>
          </p:cNvSpPr>
          <p:nvPr/>
        </p:nvSpPr>
        <p:spPr>
          <a:xfrm>
            <a:off x="4559300" y="1609725"/>
            <a:ext cx="3073400" cy="4879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 name1 = 3</a:t>
            </a:r>
          </a:p>
          <a:p>
            <a:r>
              <a:rPr lang="en-US" dirty="0"/>
              <a:t>3  x  1  =  3</a:t>
            </a:r>
          </a:p>
          <a:p>
            <a:r>
              <a:rPr lang="en-US" dirty="0"/>
              <a:t>3  x  2  =  6</a:t>
            </a:r>
          </a:p>
          <a:p>
            <a:r>
              <a:rPr lang="en-US" dirty="0"/>
              <a:t>3  x  3  =  9</a:t>
            </a:r>
          </a:p>
          <a:p>
            <a:r>
              <a:rPr lang="en-US" dirty="0"/>
              <a:t>3  x  4  =  12</a:t>
            </a:r>
          </a:p>
          <a:p>
            <a:r>
              <a:rPr lang="en-US" dirty="0"/>
              <a:t>3  x  5  =  15</a:t>
            </a:r>
          </a:p>
          <a:p>
            <a:r>
              <a:rPr lang="en-US" dirty="0"/>
              <a:t>3  x  6  =  18</a:t>
            </a:r>
          </a:p>
          <a:p>
            <a:r>
              <a:rPr lang="en-US" dirty="0"/>
              <a:t>3  x  7  =  21</a:t>
            </a:r>
          </a:p>
          <a:p>
            <a:r>
              <a:rPr lang="en-US" dirty="0"/>
              <a:t>3  x  8  =  24</a:t>
            </a:r>
          </a:p>
          <a:p>
            <a:r>
              <a:rPr lang="en-US" dirty="0"/>
              <a:t>3  x  9  =  27</a:t>
            </a:r>
          </a:p>
          <a:p>
            <a:r>
              <a:rPr lang="en-US" dirty="0"/>
              <a:t>3  x  10  =  30</a:t>
            </a:r>
          </a:p>
          <a:p>
            <a:r>
              <a:rPr lang="en-US" dirty="0"/>
              <a:t>3  x  11  =  33</a:t>
            </a:r>
          </a:p>
          <a:p>
            <a:r>
              <a:rPr lang="en-US" dirty="0"/>
              <a:t>3  x  12  =  36</a:t>
            </a:r>
          </a:p>
          <a:p>
            <a:r>
              <a:rPr lang="en-US" dirty="0"/>
              <a:t>the inner loop is end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DD0BFB-ED85-54FD-1006-7D7F4B90EB6A}"/>
              </a:ext>
            </a:extLst>
          </p:cNvPr>
          <p:cNvSpPr txBox="1">
            <a:spLocks/>
          </p:cNvSpPr>
          <p:nvPr/>
        </p:nvSpPr>
        <p:spPr>
          <a:xfrm>
            <a:off x="8280400" y="1609726"/>
            <a:ext cx="3073400" cy="48799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 name1 = 4</a:t>
            </a:r>
          </a:p>
          <a:p>
            <a:r>
              <a:rPr lang="en-US" dirty="0"/>
              <a:t>4  x  1  =  4</a:t>
            </a:r>
          </a:p>
          <a:p>
            <a:r>
              <a:rPr lang="en-US" dirty="0"/>
              <a:t>4  x  2  =  8</a:t>
            </a:r>
          </a:p>
          <a:p>
            <a:r>
              <a:rPr lang="en-US" dirty="0"/>
              <a:t>4  x  3  =  12</a:t>
            </a:r>
          </a:p>
          <a:p>
            <a:r>
              <a:rPr lang="en-US" dirty="0"/>
              <a:t>4  x  4  =  16</a:t>
            </a:r>
          </a:p>
          <a:p>
            <a:r>
              <a:rPr lang="en-US" dirty="0"/>
              <a:t>4  x  5  =  20</a:t>
            </a:r>
          </a:p>
          <a:p>
            <a:r>
              <a:rPr lang="en-US" dirty="0"/>
              <a:t>4  x  6  =  24</a:t>
            </a:r>
          </a:p>
          <a:p>
            <a:r>
              <a:rPr lang="en-US" dirty="0"/>
              <a:t>4  x  7  =  28</a:t>
            </a:r>
          </a:p>
          <a:p>
            <a:r>
              <a:rPr lang="en-US" dirty="0"/>
              <a:t>4  x  8  =  32</a:t>
            </a:r>
          </a:p>
          <a:p>
            <a:r>
              <a:rPr lang="en-US" dirty="0"/>
              <a:t>4  x  9  =  36</a:t>
            </a:r>
          </a:p>
          <a:p>
            <a:r>
              <a:rPr lang="en-US" dirty="0"/>
              <a:t>4  x  10  =  40</a:t>
            </a:r>
          </a:p>
          <a:p>
            <a:r>
              <a:rPr lang="en-US" dirty="0"/>
              <a:t>4  x  11  =  44</a:t>
            </a:r>
          </a:p>
          <a:p>
            <a:r>
              <a:rPr lang="en-US" dirty="0"/>
              <a:t>4  x  12  =  48</a:t>
            </a:r>
          </a:p>
          <a:p>
            <a:r>
              <a:rPr lang="en-US" dirty="0"/>
              <a:t>the inner loop is end</a:t>
            </a:r>
          </a:p>
        </p:txBody>
      </p:sp>
    </p:spTree>
    <p:extLst>
      <p:ext uri="{BB962C8B-B14F-4D97-AF65-F5344CB8AC3E}">
        <p14:creationId xmlns:p14="http://schemas.microsoft.com/office/powerpoint/2010/main" val="3566566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DE71-B4AF-F993-BEE8-F4036156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EB76-24EE-C9D8-4A05-739A3A961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/>
              <a:t>สามารถวนลูปในฟังก์ชั่นได้ โดยใช้ </a:t>
            </a:r>
            <a:r>
              <a:rPr lang="th-TH" sz="2800" dirty="0"/>
              <a:t>การเว้นวรรค </a:t>
            </a:r>
            <a:r>
              <a:rPr lang="en-US" sz="2800" b="0" i="0" dirty="0">
                <a:effectLst/>
                <a:latin typeface="system-ui"/>
              </a:rPr>
              <a:t>(indent)</a:t>
            </a:r>
            <a:r>
              <a:rPr lang="th-TH" sz="2800" b="0" i="0" dirty="0">
                <a:effectLst/>
                <a:latin typeface="system-ui"/>
              </a:rPr>
              <a:t> กำหนดลำดับการทำงาน</a:t>
            </a:r>
          </a:p>
          <a:p>
            <a:endParaRPr lang="th-TH" dirty="0">
              <a:latin typeface="system-ui"/>
            </a:endParaRP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print_feelings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I,friendS,feeling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th-TH" sz="2600" dirty="0">
                <a:latin typeface="Courier New" panose="02070309020205020404" pitchFamily="49" charset="0"/>
              </a:rPr>
              <a:t>คิดถึง'):</a:t>
            </a:r>
          </a:p>
          <a:p>
            <a:r>
              <a:rPr lang="th-TH" sz="2600" dirty="0">
                <a:latin typeface="Courier New" panose="02070309020205020404" pitchFamily="49" charset="0"/>
              </a:rPr>
              <a:t>   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for friend in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friendS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print(f'{I} {feeling} {friend}’)</a:t>
            </a:r>
            <a:r>
              <a:rPr lang="th-TH" sz="2600" dirty="0">
                <a:latin typeface="Courier New" panose="02070309020205020404" pitchFamily="49" charset="0"/>
              </a:rPr>
              <a:t> 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th-TH" dirty="0"/>
              <a:t>หมายความว่า กำหนดฟังก์ชั่นชื่อ </a:t>
            </a:r>
            <a:r>
              <a:rPr lang="en-US" dirty="0" err="1"/>
              <a:t>print_feelings</a:t>
            </a:r>
            <a:endParaRPr lang="th-TH" dirty="0"/>
          </a:p>
          <a:p>
            <a:r>
              <a:rPr lang="th-TH" dirty="0"/>
              <a:t>มี </a:t>
            </a:r>
            <a:r>
              <a:rPr lang="en-US" dirty="0"/>
              <a:t>input</a:t>
            </a:r>
            <a:r>
              <a:rPr lang="th-TH" dirty="0"/>
              <a:t> </a:t>
            </a:r>
            <a:r>
              <a:rPr lang="en-US" dirty="0"/>
              <a:t>3 </a:t>
            </a:r>
            <a:r>
              <a:rPr lang="th-TH" dirty="0"/>
              <a:t>อย่าง คือ </a:t>
            </a:r>
            <a:r>
              <a:rPr lang="en-US" dirty="0" err="1"/>
              <a:t>I,friendS,feeling</a:t>
            </a:r>
            <a:r>
              <a:rPr lang="en-US" dirty="0"/>
              <a:t> = '</a:t>
            </a:r>
            <a:r>
              <a:rPr lang="th-TH" dirty="0"/>
              <a:t>คิดถึง’ </a:t>
            </a:r>
            <a:r>
              <a:rPr lang="en-US" dirty="0"/>
              <a:t>(default)</a:t>
            </a:r>
          </a:p>
          <a:p>
            <a:r>
              <a:rPr lang="th-TH" dirty="0"/>
              <a:t>ภายใน </a:t>
            </a:r>
            <a:r>
              <a:rPr lang="en-US" dirty="0"/>
              <a:t>def</a:t>
            </a:r>
            <a:r>
              <a:rPr lang="th-TH" dirty="0"/>
              <a:t> ให้วนลูปอ่านค่าสมาชิกในตัวแปร </a:t>
            </a:r>
            <a:r>
              <a:rPr lang="en-US" dirty="0" err="1"/>
              <a:t>friendS</a:t>
            </a:r>
            <a:r>
              <a:rPr lang="th-TH" dirty="0"/>
              <a:t> </a:t>
            </a:r>
            <a:r>
              <a:rPr lang="en-US" dirty="0"/>
              <a:t>(list) </a:t>
            </a:r>
            <a:r>
              <a:rPr lang="th-TH" dirty="0"/>
              <a:t>ทีละตัวแทนค่าด้วยตัวแปร </a:t>
            </a:r>
            <a:r>
              <a:rPr lang="en-US" dirty="0"/>
              <a:t>friend</a:t>
            </a:r>
            <a:endParaRPr lang="th-TH" dirty="0"/>
          </a:p>
          <a:p>
            <a:r>
              <a:rPr lang="th-TH" dirty="0"/>
              <a:t>ภายในลูป </a:t>
            </a:r>
            <a:r>
              <a:rPr lang="en-US" dirty="0"/>
              <a:t>print(f'{I} {feeling} {friend}’)</a:t>
            </a:r>
            <a:r>
              <a:rPr lang="th-TH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93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4A14-9357-CF29-F55D-F92959E8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ตัวอย่างการใช้งาน </a:t>
            </a:r>
            <a:r>
              <a:rPr lang="en-US" dirty="0"/>
              <a:t>loop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D2486-5257-29BC-2AE4-346C0BE6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['</a:t>
            </a:r>
            <a:r>
              <a:rPr lang="th-TH" sz="2400" dirty="0">
                <a:latin typeface="Courier New" panose="02070309020205020404" pitchFamily="49" charset="0"/>
              </a:rPr>
              <a:t>พี่บูม','ดายน์','แตงโม','ฝน','พี่เจ็ท','น้องแคมป์’]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print_feelings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th-TH" sz="2400" dirty="0">
                <a:latin typeface="Courier New" panose="02070309020205020404" pitchFamily="49" charset="0"/>
              </a:rPr>
              <a:t>เจมส์',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th-TH" sz="2400" dirty="0"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th-TH" dirty="0"/>
              <a:t>กำหนดตัวแปร </a:t>
            </a:r>
            <a:r>
              <a:rPr lang="en-US" dirty="0" err="1"/>
              <a:t>list_friends</a:t>
            </a:r>
            <a:r>
              <a:rPr lang="en-US" dirty="0"/>
              <a:t> </a:t>
            </a:r>
            <a:r>
              <a:rPr lang="th-TH" dirty="0"/>
              <a:t>เป็นข้อมูล </a:t>
            </a:r>
            <a:r>
              <a:rPr lang="en-US" dirty="0"/>
              <a:t>list </a:t>
            </a:r>
            <a:r>
              <a:rPr lang="th-TH" dirty="0"/>
              <a:t>มีสมาชิก </a:t>
            </a:r>
            <a:r>
              <a:rPr lang="en-US" dirty="0"/>
              <a:t>['</a:t>
            </a:r>
            <a:r>
              <a:rPr lang="th-TH" dirty="0"/>
              <a:t>พี่บูม','ดายน์','แตงโม','ฝน','พี่เจ็ท','น้องแคมป์’]</a:t>
            </a:r>
          </a:p>
          <a:p>
            <a:r>
              <a:rPr lang="th-TH" dirty="0"/>
              <a:t>ใช้งานฟังก์ชั่น </a:t>
            </a:r>
            <a:r>
              <a:rPr lang="en-US" dirty="0" err="1"/>
              <a:t>print_feelings</a:t>
            </a:r>
            <a:r>
              <a:rPr lang="en-US" dirty="0"/>
              <a:t>('</a:t>
            </a:r>
            <a:r>
              <a:rPr lang="th-TH" dirty="0"/>
              <a:t>เจมส์',</a:t>
            </a:r>
            <a:r>
              <a:rPr lang="en-US" dirty="0" err="1"/>
              <a:t>list_friends</a:t>
            </a:r>
            <a:r>
              <a:rPr lang="en-US" dirty="0"/>
              <a:t>)</a:t>
            </a:r>
            <a:endParaRPr lang="th-TH" dirty="0"/>
          </a:p>
          <a:p>
            <a:r>
              <a:rPr lang="th-TH" dirty="0"/>
              <a:t>ชื่อฟังก์ชั่นตามด้วยค่าที่ต้องการ </a:t>
            </a:r>
            <a:r>
              <a:rPr lang="en-US" dirty="0"/>
              <a:t>Input </a:t>
            </a:r>
            <a:r>
              <a:rPr lang="th-TH" dirty="0"/>
              <a:t>ตามลำดับตัวแปรที่กำหนดไว้ตอนสร้างฟังก์ชั่น </a:t>
            </a:r>
            <a:r>
              <a:rPr lang="en-US" dirty="0"/>
              <a:t>‘</a:t>
            </a:r>
            <a:r>
              <a:rPr lang="th-TH" dirty="0"/>
              <a:t>เจมส์</a:t>
            </a:r>
            <a:r>
              <a:rPr lang="en-US" dirty="0"/>
              <a:t>’ = I, </a:t>
            </a:r>
            <a:r>
              <a:rPr lang="en-US" dirty="0" err="1"/>
              <a:t>list_friends</a:t>
            </a:r>
            <a:r>
              <a:rPr lang="en-US" dirty="0"/>
              <a:t> = </a:t>
            </a:r>
            <a:r>
              <a:rPr lang="en-US" dirty="0" err="1"/>
              <a:t>friendS</a:t>
            </a:r>
            <a:r>
              <a:rPr lang="en-US" dirty="0"/>
              <a:t> </a:t>
            </a:r>
            <a:r>
              <a:rPr lang="th-TH" dirty="0"/>
              <a:t>และตัวแปร </a:t>
            </a:r>
            <a:r>
              <a:rPr lang="en-US" dirty="0"/>
              <a:t>feeling</a:t>
            </a:r>
            <a:r>
              <a:rPr lang="th-TH" dirty="0"/>
              <a:t> ไม่ได้ </a:t>
            </a:r>
            <a:r>
              <a:rPr lang="en-US" dirty="0"/>
              <a:t>Input</a:t>
            </a:r>
            <a:r>
              <a:rPr lang="th-TH" dirty="0"/>
              <a:t> ค่าดังนั้นจะถูกใช้ค่า </a:t>
            </a:r>
            <a:r>
              <a:rPr lang="en-US" dirty="0"/>
              <a:t>default</a:t>
            </a:r>
            <a:r>
              <a:rPr lang="th-TH" dirty="0"/>
              <a:t> คือ </a:t>
            </a:r>
            <a:r>
              <a:rPr lang="en-US" dirty="0"/>
              <a:t>'</a:t>
            </a:r>
            <a:r>
              <a:rPr lang="th-TH" dirty="0"/>
              <a:t>คิดถึง’ </a:t>
            </a:r>
          </a:p>
        </p:txBody>
      </p:sp>
    </p:spTree>
    <p:extLst>
      <p:ext uri="{BB962C8B-B14F-4D97-AF65-F5344CB8AC3E}">
        <p14:creationId xmlns:p14="http://schemas.microsoft.com/office/powerpoint/2010/main" val="2772292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7337-13D9-3959-9B7F-F4B81AF4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ตัวอย่างการใช้งาน </a:t>
            </a:r>
            <a:r>
              <a:rPr lang="en-US" dirty="0"/>
              <a:t>loop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8190-3302-E905-B083-BAED27A53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ผลลัพธ์ของ </a:t>
            </a:r>
            <a:r>
              <a:rPr lang="en-US" dirty="0" err="1"/>
              <a:t>print_feelings</a:t>
            </a:r>
            <a:r>
              <a:rPr lang="en-US" dirty="0"/>
              <a:t>('</a:t>
            </a:r>
            <a:r>
              <a:rPr lang="th-TH" dirty="0"/>
              <a:t>เจมส์',</a:t>
            </a:r>
            <a:r>
              <a:rPr lang="en-US" dirty="0" err="1"/>
              <a:t>list_friends</a:t>
            </a:r>
            <a:r>
              <a:rPr lang="en-US" dirty="0"/>
              <a:t>)</a:t>
            </a:r>
            <a:r>
              <a:rPr lang="th-TH" dirty="0"/>
              <a:t> ไม่มี </a:t>
            </a:r>
            <a:r>
              <a:rPr lang="en-US" dirty="0"/>
              <a:t>input </a:t>
            </a:r>
            <a:r>
              <a:rPr lang="th-TH" dirty="0"/>
              <a:t>ค่าตัวแปร</a:t>
            </a:r>
            <a:r>
              <a:rPr lang="en-US" sz="2800" dirty="0"/>
              <a:t> feeling</a:t>
            </a:r>
            <a:r>
              <a:rPr lang="th-TH" dirty="0"/>
              <a:t> จะได้</a:t>
            </a:r>
          </a:p>
          <a:p>
            <a:r>
              <a:rPr lang="th-TH" dirty="0"/>
              <a:t>เจมส์ คิดถึง พี่บูม</a:t>
            </a:r>
          </a:p>
          <a:p>
            <a:r>
              <a:rPr lang="th-TH" dirty="0"/>
              <a:t>เจมส์ คิดถึง ดายน์</a:t>
            </a:r>
          </a:p>
          <a:p>
            <a:r>
              <a:rPr lang="th-TH" dirty="0"/>
              <a:t>เจมส์ คิดถึง แตงโม</a:t>
            </a:r>
          </a:p>
          <a:p>
            <a:r>
              <a:rPr lang="th-TH" dirty="0"/>
              <a:t>เจมส์ คิดถึง ฝน</a:t>
            </a:r>
          </a:p>
          <a:p>
            <a:r>
              <a:rPr lang="th-TH" dirty="0"/>
              <a:t>เจมส์ คิดถึง พี่เจ็ท</a:t>
            </a:r>
          </a:p>
          <a:p>
            <a:r>
              <a:rPr lang="th-TH" dirty="0"/>
              <a:t>เจมส์ คิดถึง น้องแคมป์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AB9A3-204D-6AF3-3544-4D63704372BD}"/>
              </a:ext>
            </a:extLst>
          </p:cNvPr>
          <p:cNvSpPr txBox="1"/>
          <p:nvPr/>
        </p:nvSpPr>
        <p:spPr>
          <a:xfrm>
            <a:off x="3759200" y="2970242"/>
            <a:ext cx="84328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 friends = ['</a:t>
            </a:r>
            <a:r>
              <a:rPr lang="th-TH" sz="2400" dirty="0">
                <a:latin typeface="Courier New" panose="02070309020205020404" pitchFamily="49" charset="0"/>
              </a:rPr>
              <a:t>พี่บูม','ดายน์','แตงโม','ฝน','พี่เจ็ท','น้องแคมป์’]</a:t>
            </a:r>
          </a:p>
          <a:p>
            <a:endParaRPr lang="th-TH" sz="2800" dirty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print_feelings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I,friendS,feeling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th-TH" sz="2400" dirty="0">
                <a:latin typeface="Courier New" panose="02070309020205020404" pitchFamily="49" charset="0"/>
              </a:rPr>
              <a:t>คิดถึง</a:t>
            </a:r>
            <a:r>
              <a:rPr lang="en-US" sz="2400" dirty="0">
                <a:latin typeface="Courier New" panose="02070309020205020404" pitchFamily="49" charset="0"/>
              </a:rPr>
              <a:t>’)</a:t>
            </a:r>
            <a:r>
              <a:rPr lang="th-TH" sz="2400" dirty="0">
                <a:latin typeface="Courier New" panose="02070309020205020404" pitchFamily="49" charset="0"/>
              </a:rPr>
              <a:t>:</a:t>
            </a:r>
          </a:p>
          <a:p>
            <a:r>
              <a:rPr lang="th-TH" sz="2400" dirty="0">
                <a:latin typeface="Courier New" panose="02070309020205020404" pitchFamily="49" charset="0"/>
              </a:rPr>
              <a:t>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friend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friendS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print(f'{I} {feeling} {friend}’)</a:t>
            </a:r>
            <a:r>
              <a:rPr lang="th-TH" sz="2400" dirty="0">
                <a:latin typeface="Courier New" panose="02070309020205020404" pitchFamily="49" charset="0"/>
              </a:rPr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550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FB98-3C06-BFC4-F0BB-E5F0B3B0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ตัวอย่างการใช้งาน </a:t>
            </a:r>
            <a:r>
              <a:rPr lang="en-US" dirty="0"/>
              <a:t>loop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2C598-810F-32A9-E87E-6B0D5C0E1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ผลลัพธ์ของ </a:t>
            </a:r>
            <a:r>
              <a:rPr lang="en-US" dirty="0" err="1"/>
              <a:t>print_feelings</a:t>
            </a:r>
            <a:r>
              <a:rPr lang="en-US" dirty="0"/>
              <a:t>('</a:t>
            </a:r>
            <a:r>
              <a:rPr lang="th-TH" dirty="0"/>
              <a:t>เจมส์',</a:t>
            </a:r>
            <a:r>
              <a:rPr lang="en-US" dirty="0" err="1"/>
              <a:t>list_friends</a:t>
            </a:r>
            <a:r>
              <a:rPr lang="en-US" dirty="0"/>
              <a:t>,'</a:t>
            </a:r>
            <a:r>
              <a:rPr lang="th-TH" dirty="0"/>
              <a:t>รัก’) จะได้</a:t>
            </a:r>
          </a:p>
          <a:p>
            <a:r>
              <a:rPr lang="th-TH" dirty="0"/>
              <a:t>เจมส์ รัก พี่บูม</a:t>
            </a:r>
          </a:p>
          <a:p>
            <a:r>
              <a:rPr lang="th-TH" dirty="0"/>
              <a:t>เจมส์ รัก ดายน์</a:t>
            </a:r>
          </a:p>
          <a:p>
            <a:r>
              <a:rPr lang="th-TH" dirty="0"/>
              <a:t>เจมส์ รัก แตงโม</a:t>
            </a:r>
          </a:p>
          <a:p>
            <a:r>
              <a:rPr lang="th-TH" dirty="0"/>
              <a:t>เจมส์ รัก ฝน</a:t>
            </a:r>
          </a:p>
          <a:p>
            <a:r>
              <a:rPr lang="th-TH" dirty="0"/>
              <a:t>เจมส์ รัก พี่เจ็ท</a:t>
            </a:r>
          </a:p>
          <a:p>
            <a:r>
              <a:rPr lang="th-TH" dirty="0"/>
              <a:t>เจมส์ รัก น้องแคมป์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2CFD7D-6151-292F-F789-05D42331EFA0}"/>
              </a:ext>
            </a:extLst>
          </p:cNvPr>
          <p:cNvSpPr txBox="1"/>
          <p:nvPr/>
        </p:nvSpPr>
        <p:spPr>
          <a:xfrm>
            <a:off x="3759200" y="2970242"/>
            <a:ext cx="84328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['</a:t>
            </a:r>
            <a:r>
              <a:rPr lang="th-TH" sz="2400" dirty="0">
                <a:latin typeface="Courier New" panose="02070309020205020404" pitchFamily="49" charset="0"/>
              </a:rPr>
              <a:t>พี่บูม','ดายน์','แตงโม','ฝน','พี่เจ็ท','น้องแคมป์’]</a:t>
            </a:r>
          </a:p>
          <a:p>
            <a:endParaRPr lang="th-TH" sz="2800" dirty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print_feelings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I,friendS,feeling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th-TH" sz="2400" dirty="0">
                <a:latin typeface="Courier New" panose="02070309020205020404" pitchFamily="49" charset="0"/>
              </a:rPr>
              <a:t>คิดถึง</a:t>
            </a:r>
            <a:r>
              <a:rPr lang="en-US" sz="2400" dirty="0">
                <a:latin typeface="Courier New" panose="02070309020205020404" pitchFamily="49" charset="0"/>
              </a:rPr>
              <a:t>’)</a:t>
            </a:r>
            <a:r>
              <a:rPr lang="th-TH" sz="2400" dirty="0">
                <a:latin typeface="Courier New" panose="02070309020205020404" pitchFamily="49" charset="0"/>
              </a:rPr>
              <a:t>:</a:t>
            </a:r>
          </a:p>
          <a:p>
            <a:r>
              <a:rPr lang="th-TH" sz="2400" dirty="0">
                <a:latin typeface="Courier New" panose="02070309020205020404" pitchFamily="49" charset="0"/>
              </a:rPr>
              <a:t>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friend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friendS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print(f'{I} {feeling} {friend}’)</a:t>
            </a:r>
            <a:r>
              <a:rPr lang="th-TH" sz="2400" dirty="0">
                <a:latin typeface="Courier New" panose="02070309020205020404" pitchFamily="49" charset="0"/>
              </a:rPr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48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278F-C091-A099-C803-15D62D78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th-TH" dirty="0"/>
              <a:t>คือ เงื่อนไข /ประโยคเงื่อนไข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94BA-8C05-2C34-9C62-55AEB12AE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condition1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 something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condition2 :  #elif </a:t>
            </a:r>
            <a:r>
              <a:rPr lang="th-TH" dirty="0">
                <a:latin typeface="Courier New" panose="02070309020205020404" pitchFamily="49" charset="0"/>
              </a:rPr>
              <a:t>คือ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 another thing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 ...</a:t>
            </a:r>
          </a:p>
          <a:p>
            <a:endParaRPr lang="en-US" dirty="0"/>
          </a:p>
          <a:p>
            <a:r>
              <a:rPr lang="th-TH" dirty="0"/>
              <a:t>สามารถกำหนดเงื่อนไขก่อนเข้าการทำงานของส่วนประมวณผล โดยถ้าผ่านเงื่อนไขของ </a:t>
            </a:r>
            <a:r>
              <a:rPr lang="en-US" dirty="0"/>
              <a:t>if</a:t>
            </a:r>
            <a:r>
              <a:rPr lang="th-TH" dirty="0"/>
              <a:t> </a:t>
            </a:r>
            <a:r>
              <a:rPr lang="en-US" dirty="0"/>
              <a:t>condition1</a:t>
            </a:r>
            <a:r>
              <a:rPr lang="th-TH" dirty="0"/>
              <a:t> โค้ดประมวณผลภายใน </a:t>
            </a:r>
            <a:r>
              <a:rPr lang="en-US" dirty="0"/>
              <a:t>if </a:t>
            </a:r>
            <a:r>
              <a:rPr lang="th-TH" dirty="0"/>
              <a:t>จะทำงาน </a:t>
            </a:r>
          </a:p>
          <a:p>
            <a:r>
              <a:rPr lang="th-TH" dirty="0"/>
              <a:t>ถ้าไม่ผ่านจะไปเงื่อนไขถัดไป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th-TH" dirty="0"/>
              <a:t> </a:t>
            </a:r>
            <a:r>
              <a:rPr lang="en-US" dirty="0"/>
              <a:t>condition2 </a:t>
            </a:r>
            <a:r>
              <a:rPr lang="th-TH" dirty="0"/>
              <a:t>ตามลำดับ </a:t>
            </a:r>
            <a:r>
              <a:rPr lang="en-US" dirty="0"/>
              <a:t>(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th-TH" dirty="0"/>
              <a:t>สามารถมีได้มากกว่า </a:t>
            </a:r>
            <a:r>
              <a:rPr lang="en-US" dirty="0"/>
              <a:t>1) </a:t>
            </a:r>
            <a:endParaRPr lang="th-TH" dirty="0"/>
          </a:p>
          <a:p>
            <a:r>
              <a:rPr lang="th-TH" dirty="0"/>
              <a:t>แต่ถ้าหากไม่ผ่านเงื่อนไขใดเลย</a:t>
            </a:r>
            <a:r>
              <a:rPr lang="en-US" dirty="0"/>
              <a:t> </a:t>
            </a:r>
            <a:r>
              <a:rPr lang="th-TH" dirty="0"/>
              <a:t>โค้ดประมวณผลของ</a:t>
            </a:r>
            <a:r>
              <a:rPr lang="en-US" dirty="0"/>
              <a:t> else</a:t>
            </a:r>
            <a:r>
              <a:rPr lang="th-TH" dirty="0"/>
              <a:t> จะทำงาน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70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61EC-3658-3B35-4637-EA59640C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Loop </a:t>
            </a:r>
            <a:r>
              <a:rPr lang="th-TH" dirty="0"/>
              <a:t>แบบ</a:t>
            </a:r>
            <a:r>
              <a:rPr lang="th-TH" sz="4400" dirty="0"/>
              <a:t>ปกติ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6F3A4-E869-6BAA-D84B-846BC4643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 friends = ['</a:t>
            </a:r>
            <a:r>
              <a:rPr lang="th-TH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พี่บูม','ดายน์','แตงโม','ฝน','พี่เจ็ท','น้องแคมป์’]</a:t>
            </a:r>
            <a:endParaRPr lang="en-US" sz="2400" b="0" i="0" dirty="0">
              <a:solidFill>
                <a:srgbClr val="21212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rgbClr val="21212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name1 in </a:t>
            </a:r>
            <a:r>
              <a:rPr lang="en-US" sz="2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en-US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for name2 in </a:t>
            </a:r>
            <a:r>
              <a:rPr lang="en-US" sz="2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en-US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print(name1,'</a:t>
            </a:r>
            <a:r>
              <a:rPr lang="th-TH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รัก',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name2)</a:t>
            </a:r>
          </a:p>
          <a:p>
            <a:endParaRPr lang="en-US" dirty="0">
              <a:solidFill>
                <a:srgbClr val="21212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dirty="0">
                <a:latin typeface="+mj-lt"/>
              </a:rPr>
              <a:t>วนลูป </a:t>
            </a:r>
            <a:r>
              <a:rPr lang="en-US" dirty="0">
                <a:latin typeface="+mj-lt"/>
              </a:rPr>
              <a:t>for </a:t>
            </a:r>
            <a:r>
              <a:rPr lang="th-TH" dirty="0">
                <a:latin typeface="+mj-lt"/>
              </a:rPr>
              <a:t>ปกติเพื่อ </a:t>
            </a:r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print(name1,'</a:t>
            </a:r>
            <a:r>
              <a:rPr lang="th-TH" b="0" i="0" dirty="0">
                <a:solidFill>
                  <a:srgbClr val="212121"/>
                </a:solidFill>
                <a:effectLst/>
                <a:latin typeface="+mj-lt"/>
              </a:rPr>
              <a:t>รัก',</a:t>
            </a:r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name2)</a:t>
            </a:r>
            <a:r>
              <a:rPr lang="th-TH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th-TH" dirty="0">
                <a:solidFill>
                  <a:srgbClr val="212121"/>
                </a:solidFill>
                <a:latin typeface="+mj-lt"/>
              </a:rPr>
              <a:t>เมื่อได้ผลลัพธ์ออกมา สังเกตว่าจะมีชื่อซ้ำกันรักกันเอง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32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0ED1-639E-AC42-594B-728EDA41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LOOP </a:t>
            </a:r>
            <a:r>
              <a:rPr lang="th-TH" dirty="0"/>
              <a:t>การวนซ้ำ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63C5-CF14-50BA-9763-D5E00315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Thanapong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-&gt; / ‘ )</a:t>
            </a:r>
            <a:endParaRPr lang="th-TH" sz="2400" dirty="0"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th-TH" dirty="0"/>
              <a:t>หมายความว่า ให้วนลูปอ่านค่าสมาชิกใน </a:t>
            </a:r>
            <a:r>
              <a:rPr lang="en-US" dirty="0"/>
              <a:t>string '</a:t>
            </a:r>
            <a:r>
              <a:rPr lang="en-US" dirty="0" err="1"/>
              <a:t>Thanapong</a:t>
            </a:r>
            <a:r>
              <a:rPr lang="en-US" dirty="0"/>
              <a:t>’ </a:t>
            </a:r>
            <a:r>
              <a:rPr lang="th-TH" dirty="0"/>
              <a:t>โดยแทนค่าสมาชิกที่อ่านทีละตัวด้วยตัวแปร </a:t>
            </a:r>
            <a:r>
              <a:rPr lang="en-US" dirty="0" err="1"/>
              <a:t>i</a:t>
            </a:r>
            <a:r>
              <a:rPr lang="th-TH" dirty="0"/>
              <a:t> </a:t>
            </a:r>
          </a:p>
          <a:p>
            <a:r>
              <a:rPr lang="th-TH" dirty="0"/>
              <a:t>ภายในลูป นำตัวแปร </a:t>
            </a:r>
            <a:r>
              <a:rPr lang="en-US" dirty="0" err="1"/>
              <a:t>i</a:t>
            </a:r>
            <a:r>
              <a:rPr lang="th-TH" dirty="0"/>
              <a:t> ใส่ใน </a:t>
            </a:r>
            <a:r>
              <a:rPr lang="en-US" dirty="0"/>
              <a:t>f'{</a:t>
            </a:r>
            <a:r>
              <a:rPr lang="en-US" dirty="0" err="1"/>
              <a:t>i</a:t>
            </a:r>
            <a:r>
              <a:rPr lang="en-US" dirty="0"/>
              <a:t>} -&gt; / ‘</a:t>
            </a:r>
            <a:r>
              <a:rPr lang="th-TH" dirty="0"/>
              <a:t> และ </a:t>
            </a:r>
            <a:r>
              <a:rPr lang="en-US" dirty="0"/>
              <a:t>print</a:t>
            </a:r>
            <a:r>
              <a:rPr lang="th-TH" dirty="0"/>
              <a:t> </a:t>
            </a:r>
            <a:r>
              <a:rPr lang="en-US" dirty="0"/>
              <a:t>string</a:t>
            </a:r>
            <a:r>
              <a:rPr lang="th-T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3459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B99C-F0E7-6DF2-A796-04EE4ACF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ผลลัพธ์จะได้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19263-AF92-8A1D-D669-22C114884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91987"/>
            <a:ext cx="2650067" cy="5350932"/>
          </a:xfrm>
        </p:spPr>
        <p:txBody>
          <a:bodyPr>
            <a:normAutofit fontScale="92500" lnSpcReduction="10000"/>
          </a:bodyPr>
          <a:lstStyle/>
          <a:p>
            <a:r>
              <a:rPr lang="th-TH" b="1" dirty="0"/>
              <a:t>พี่บูม รัก พี่บูม</a:t>
            </a:r>
          </a:p>
          <a:p>
            <a:r>
              <a:rPr lang="th-TH" dirty="0"/>
              <a:t>พี่บูม รัก ดายน์</a:t>
            </a:r>
          </a:p>
          <a:p>
            <a:r>
              <a:rPr lang="th-TH" dirty="0"/>
              <a:t>พี่บูม รัก แตงโม</a:t>
            </a:r>
          </a:p>
          <a:p>
            <a:r>
              <a:rPr lang="th-TH" dirty="0"/>
              <a:t>พี่บูม รัก ฝน</a:t>
            </a:r>
          </a:p>
          <a:p>
            <a:r>
              <a:rPr lang="th-TH" dirty="0"/>
              <a:t>พี่บูม รัก พี่เจ็ท</a:t>
            </a:r>
          </a:p>
          <a:p>
            <a:r>
              <a:rPr lang="th-TH" dirty="0"/>
              <a:t>พี่บูม รัก น้องแคมป์</a:t>
            </a:r>
          </a:p>
          <a:p>
            <a:r>
              <a:rPr lang="th-TH" dirty="0"/>
              <a:t>ดายน์ รัก พี่บูม</a:t>
            </a:r>
          </a:p>
          <a:p>
            <a:r>
              <a:rPr lang="th-TH" b="1" dirty="0"/>
              <a:t>ดายน์ รัก ดายน์</a:t>
            </a:r>
          </a:p>
          <a:p>
            <a:r>
              <a:rPr lang="th-TH" dirty="0"/>
              <a:t>ดายน์ รัก แตงโม</a:t>
            </a:r>
          </a:p>
          <a:p>
            <a:r>
              <a:rPr lang="th-TH" dirty="0"/>
              <a:t>ดายน์ รัก ฝน</a:t>
            </a:r>
          </a:p>
          <a:p>
            <a:r>
              <a:rPr lang="th-TH" dirty="0"/>
              <a:t>ดายน์ รัก พี่เจ็ท</a:t>
            </a:r>
          </a:p>
          <a:p>
            <a:r>
              <a:rPr lang="th-TH" dirty="0"/>
              <a:t>ดายน์ รัก น้องแคมป์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B30075-65C8-CE36-0040-237FA2024F12}"/>
              </a:ext>
            </a:extLst>
          </p:cNvPr>
          <p:cNvSpPr txBox="1">
            <a:spLocks/>
          </p:cNvSpPr>
          <p:nvPr/>
        </p:nvSpPr>
        <p:spPr>
          <a:xfrm>
            <a:off x="4021666" y="1839383"/>
            <a:ext cx="2650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0CB1E1-F89C-F77D-8F68-FCB818F2160E}"/>
              </a:ext>
            </a:extLst>
          </p:cNvPr>
          <p:cNvSpPr txBox="1">
            <a:spLocks/>
          </p:cNvSpPr>
          <p:nvPr/>
        </p:nvSpPr>
        <p:spPr>
          <a:xfrm>
            <a:off x="6671733" y="1839383"/>
            <a:ext cx="2650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422D2C-85A2-C368-29F9-83EDECAC43DD}"/>
              </a:ext>
            </a:extLst>
          </p:cNvPr>
          <p:cNvSpPr txBox="1">
            <a:spLocks/>
          </p:cNvSpPr>
          <p:nvPr/>
        </p:nvSpPr>
        <p:spPr>
          <a:xfrm>
            <a:off x="4525433" y="1491987"/>
            <a:ext cx="2650067" cy="53509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แตงโม รัก พี่บูม</a:t>
            </a:r>
          </a:p>
          <a:p>
            <a:r>
              <a:rPr lang="th-TH" dirty="0"/>
              <a:t>แตงโม รัก ดายน์</a:t>
            </a:r>
          </a:p>
          <a:p>
            <a:r>
              <a:rPr lang="th-TH" b="1" dirty="0"/>
              <a:t>แตงโม รัก แตงโม</a:t>
            </a:r>
          </a:p>
          <a:p>
            <a:r>
              <a:rPr lang="th-TH" dirty="0"/>
              <a:t>แตงโม รัก ฝน</a:t>
            </a:r>
          </a:p>
          <a:p>
            <a:r>
              <a:rPr lang="th-TH" dirty="0"/>
              <a:t>แตงโม รัก พี่เจ็ท</a:t>
            </a:r>
          </a:p>
          <a:p>
            <a:r>
              <a:rPr lang="th-TH" dirty="0"/>
              <a:t>แตงโม รัก น้องแคมป์</a:t>
            </a:r>
          </a:p>
          <a:p>
            <a:r>
              <a:rPr lang="th-TH" dirty="0"/>
              <a:t>ฝน รัก พี่บูม</a:t>
            </a:r>
          </a:p>
          <a:p>
            <a:r>
              <a:rPr lang="th-TH" dirty="0"/>
              <a:t>ฝน รัก ดายน์</a:t>
            </a:r>
          </a:p>
          <a:p>
            <a:r>
              <a:rPr lang="th-TH" dirty="0"/>
              <a:t>ฝน รัก แตงโม</a:t>
            </a:r>
          </a:p>
          <a:p>
            <a:r>
              <a:rPr lang="th-TH" b="1" dirty="0"/>
              <a:t>ฝน รัก ฝน</a:t>
            </a:r>
          </a:p>
          <a:p>
            <a:r>
              <a:rPr lang="th-TH" dirty="0"/>
              <a:t>ฝน รัก พี่เจ็ท</a:t>
            </a:r>
          </a:p>
          <a:p>
            <a:r>
              <a:rPr lang="th-TH" dirty="0"/>
              <a:t>ฝน รัก น้องแคมป์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D343BB-3C2E-202D-E2BF-1BC716FC04D9}"/>
              </a:ext>
            </a:extLst>
          </p:cNvPr>
          <p:cNvSpPr txBox="1">
            <a:spLocks/>
          </p:cNvSpPr>
          <p:nvPr/>
        </p:nvSpPr>
        <p:spPr>
          <a:xfrm>
            <a:off x="8136466" y="1491987"/>
            <a:ext cx="3149601" cy="53509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พี่เจ็ท รัก พี่บูม</a:t>
            </a:r>
          </a:p>
          <a:p>
            <a:r>
              <a:rPr lang="th-TH" dirty="0"/>
              <a:t>พี่เจ็ท รัก ดายน์</a:t>
            </a:r>
          </a:p>
          <a:p>
            <a:r>
              <a:rPr lang="th-TH" dirty="0"/>
              <a:t>พี่เจ็ท รัก แตงโม</a:t>
            </a:r>
          </a:p>
          <a:p>
            <a:r>
              <a:rPr lang="th-TH" dirty="0"/>
              <a:t>พี่เจ็ท รัก ฝน</a:t>
            </a:r>
          </a:p>
          <a:p>
            <a:r>
              <a:rPr lang="th-TH" b="1" dirty="0"/>
              <a:t>พี่เจ็ท รัก พี่เจ็ท</a:t>
            </a:r>
          </a:p>
          <a:p>
            <a:r>
              <a:rPr lang="th-TH" dirty="0"/>
              <a:t>พี่เจ็ท รัก น้องแคมป์</a:t>
            </a:r>
          </a:p>
          <a:p>
            <a:r>
              <a:rPr lang="th-TH" dirty="0"/>
              <a:t>น้องแคมป์ รัก พี่บูม</a:t>
            </a:r>
          </a:p>
          <a:p>
            <a:r>
              <a:rPr lang="th-TH" dirty="0"/>
              <a:t>น้องแคมป์ รัก ดายน์</a:t>
            </a:r>
          </a:p>
          <a:p>
            <a:r>
              <a:rPr lang="th-TH" dirty="0"/>
              <a:t>น้องแคมป์ รัก แตงโม</a:t>
            </a:r>
          </a:p>
          <a:p>
            <a:r>
              <a:rPr lang="th-TH" dirty="0"/>
              <a:t>น้องแคมป์ รัก ฝน</a:t>
            </a:r>
          </a:p>
          <a:p>
            <a:r>
              <a:rPr lang="th-TH" dirty="0"/>
              <a:t>น้องแคมป์ รัก พี่เจ็ท</a:t>
            </a:r>
          </a:p>
          <a:p>
            <a:r>
              <a:rPr lang="th-TH" b="1" dirty="0"/>
              <a:t>น้องแคมป์ รัก น้องแคมป์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200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031D-2411-5834-8FC8-84F7FE57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ตัวอย่างการใช้งาน </a:t>
            </a:r>
            <a:r>
              <a:rPr lang="en-US" dirty="0"/>
              <a:t>conditional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898B5-5E3B-B4D7-00C4-46FE1262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name1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name2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name1 != name2: #</a:t>
            </a:r>
            <a:r>
              <a:rPr lang="th-TH" dirty="0">
                <a:latin typeface="Courier New" panose="02070309020205020404" pitchFamily="49" charset="0"/>
              </a:rPr>
              <a:t>ไม่ปริ้นชื่อคนเดียวกันซ้ำ</a:t>
            </a:r>
          </a:p>
          <a:p>
            <a:r>
              <a:rPr lang="th-TH" dirty="0">
                <a:latin typeface="Courier New" panose="02070309020205020404" pitchFamily="49" charset="0"/>
              </a:rPr>
              <a:t>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print(name1,'</a:t>
            </a:r>
            <a:r>
              <a:rPr lang="th-TH" dirty="0">
                <a:latin typeface="Courier New" panose="02070309020205020404" pitchFamily="49" charset="0"/>
              </a:rPr>
              <a:t>รัก',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name2)</a:t>
            </a:r>
            <a:endParaRPr lang="th-TH" dirty="0"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th-TH" dirty="0"/>
              <a:t>สามารถเพิ่มเงื่อนไข </a:t>
            </a:r>
            <a:r>
              <a:rPr lang="en-US" dirty="0"/>
              <a:t>if name1 != name2: </a:t>
            </a:r>
            <a:r>
              <a:rPr lang="th-TH" dirty="0"/>
              <a:t>ไปส่วนประมวณผลภายในลูป เมื่อผ่านเงื่อนไขนี้จึงจะไปทำงานส่วนประมวณผลภายใน </a:t>
            </a:r>
            <a:r>
              <a:rPr lang="en-US" dirty="0"/>
              <a:t>if </a:t>
            </a:r>
            <a:r>
              <a:rPr lang="th-TH" dirty="0"/>
              <a:t>คือ </a:t>
            </a:r>
            <a:r>
              <a:rPr lang="en-US" dirty="0"/>
              <a:t>print(name1,'</a:t>
            </a:r>
            <a:r>
              <a:rPr lang="th-TH" dirty="0"/>
              <a:t>รัก',</a:t>
            </a:r>
            <a:r>
              <a:rPr lang="en-US" dirty="0"/>
              <a:t>name2)</a:t>
            </a:r>
            <a:endParaRPr lang="th-TH" dirty="0"/>
          </a:p>
          <a:p>
            <a:r>
              <a:rPr lang="th-TH" dirty="0"/>
              <a:t> ดังนั้น ตามเงื่อนไข </a:t>
            </a:r>
            <a:r>
              <a:rPr lang="en-US" dirty="0"/>
              <a:t>name1 </a:t>
            </a:r>
            <a:r>
              <a:rPr lang="th-TH" dirty="0"/>
              <a:t>ไม่เท่ากับ</a:t>
            </a:r>
            <a:r>
              <a:rPr lang="en-US" dirty="0"/>
              <a:t> name2 </a:t>
            </a:r>
            <a:r>
              <a:rPr lang="th-TH" dirty="0"/>
              <a:t>โค้ดจะปริ้นแต่ชื่อที่ไม่ซ้ำกันเท่านั้น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68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B22A-8A89-48A7-D68B-3B14EC8C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ผลลัพธ์จะได้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50248F-A01F-A1C7-C7B8-D8454D8F30B5}"/>
              </a:ext>
            </a:extLst>
          </p:cNvPr>
          <p:cNvSpPr txBox="1">
            <a:spLocks/>
          </p:cNvSpPr>
          <p:nvPr/>
        </p:nvSpPr>
        <p:spPr>
          <a:xfrm>
            <a:off x="914400" y="1491987"/>
            <a:ext cx="2650067" cy="5350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พี่บูม รัก ดายน์</a:t>
            </a:r>
          </a:p>
          <a:p>
            <a:r>
              <a:rPr lang="th-TH" dirty="0"/>
              <a:t>พี่บูม รัก แตงโม</a:t>
            </a:r>
          </a:p>
          <a:p>
            <a:r>
              <a:rPr lang="th-TH" dirty="0"/>
              <a:t>พี่บูม รัก ฝน</a:t>
            </a:r>
          </a:p>
          <a:p>
            <a:r>
              <a:rPr lang="th-TH" dirty="0"/>
              <a:t>พี่บูม รัก พี่เจ็ท</a:t>
            </a:r>
          </a:p>
          <a:p>
            <a:r>
              <a:rPr lang="th-TH" dirty="0"/>
              <a:t>พี่บูม รัก น้องแคมป์</a:t>
            </a:r>
          </a:p>
          <a:p>
            <a:r>
              <a:rPr lang="th-TH" dirty="0"/>
              <a:t>ดายน์ รัก พี่บูม</a:t>
            </a:r>
          </a:p>
          <a:p>
            <a:r>
              <a:rPr lang="th-TH" dirty="0"/>
              <a:t>ดายน์ รัก แตงโม</a:t>
            </a:r>
          </a:p>
          <a:p>
            <a:r>
              <a:rPr lang="th-TH" dirty="0"/>
              <a:t>ดายน์ รัก ฝน</a:t>
            </a:r>
          </a:p>
          <a:p>
            <a:r>
              <a:rPr lang="th-TH" dirty="0"/>
              <a:t>ดายน์ รัก พี่เจ็ท</a:t>
            </a:r>
          </a:p>
          <a:p>
            <a:r>
              <a:rPr lang="th-TH" dirty="0"/>
              <a:t>ดายน์ รัก น้องแคมป์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CD88C8-2C62-790C-5314-84C686FCCAAC}"/>
              </a:ext>
            </a:extLst>
          </p:cNvPr>
          <p:cNvSpPr txBox="1">
            <a:spLocks/>
          </p:cNvSpPr>
          <p:nvPr/>
        </p:nvSpPr>
        <p:spPr>
          <a:xfrm>
            <a:off x="4521199" y="1491987"/>
            <a:ext cx="2650067" cy="5350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แตงโม รัก พี่บูม</a:t>
            </a:r>
          </a:p>
          <a:p>
            <a:r>
              <a:rPr lang="th-TH" dirty="0"/>
              <a:t>แตงโม รัก ดายน์</a:t>
            </a:r>
          </a:p>
          <a:p>
            <a:r>
              <a:rPr lang="th-TH" dirty="0"/>
              <a:t>แตงโม รัก ฝน</a:t>
            </a:r>
          </a:p>
          <a:p>
            <a:r>
              <a:rPr lang="th-TH" dirty="0"/>
              <a:t>แตงโม รัก พี่เจ็ท</a:t>
            </a:r>
          </a:p>
          <a:p>
            <a:r>
              <a:rPr lang="th-TH" dirty="0"/>
              <a:t>แตงโม รัก น้องแคมป์</a:t>
            </a:r>
          </a:p>
          <a:p>
            <a:r>
              <a:rPr lang="th-TH" dirty="0"/>
              <a:t>ฝน รัก พี่บูม</a:t>
            </a:r>
          </a:p>
          <a:p>
            <a:r>
              <a:rPr lang="th-TH" dirty="0"/>
              <a:t>ฝน รัก ดายน์</a:t>
            </a:r>
          </a:p>
          <a:p>
            <a:r>
              <a:rPr lang="th-TH" dirty="0"/>
              <a:t>ฝน รัก แตงโม</a:t>
            </a:r>
          </a:p>
          <a:p>
            <a:r>
              <a:rPr lang="th-TH" dirty="0"/>
              <a:t>ฝน รัก พี่เจ็ท</a:t>
            </a:r>
          </a:p>
          <a:p>
            <a:r>
              <a:rPr lang="th-TH" dirty="0"/>
              <a:t>ฝน รัก น้องแคมป์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A35C42-EF7A-4018-45E8-0F0A993E3CF8}"/>
              </a:ext>
            </a:extLst>
          </p:cNvPr>
          <p:cNvSpPr txBox="1">
            <a:spLocks/>
          </p:cNvSpPr>
          <p:nvPr/>
        </p:nvSpPr>
        <p:spPr>
          <a:xfrm>
            <a:off x="8127998" y="1491987"/>
            <a:ext cx="2650067" cy="5350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พี่เจ็ท รัก พี่บูม</a:t>
            </a:r>
          </a:p>
          <a:p>
            <a:r>
              <a:rPr lang="th-TH" dirty="0"/>
              <a:t>พี่เจ็ท รัก ดายน์</a:t>
            </a:r>
          </a:p>
          <a:p>
            <a:r>
              <a:rPr lang="th-TH" dirty="0"/>
              <a:t>พี่เจ็ท รัก แตงโม</a:t>
            </a:r>
          </a:p>
          <a:p>
            <a:r>
              <a:rPr lang="th-TH" dirty="0"/>
              <a:t>พี่เจ็ท รัก ฝน</a:t>
            </a:r>
          </a:p>
          <a:p>
            <a:r>
              <a:rPr lang="th-TH" dirty="0"/>
              <a:t>พี่เจ็ท รัก น้องแคมป์</a:t>
            </a:r>
          </a:p>
          <a:p>
            <a:r>
              <a:rPr lang="th-TH" dirty="0"/>
              <a:t>น้องแคมป์ รัก พี่บูม</a:t>
            </a:r>
          </a:p>
          <a:p>
            <a:r>
              <a:rPr lang="th-TH" dirty="0"/>
              <a:t>น้องแคมป์ รัก ดายน์</a:t>
            </a:r>
          </a:p>
          <a:p>
            <a:r>
              <a:rPr lang="th-TH" dirty="0"/>
              <a:t>น้องแคมป์ รัก แตงโม</a:t>
            </a:r>
          </a:p>
          <a:p>
            <a:r>
              <a:rPr lang="th-TH" dirty="0"/>
              <a:t>น้องแคมป์ รัก ฝน</a:t>
            </a:r>
          </a:p>
          <a:p>
            <a:r>
              <a:rPr lang="th-TH" dirty="0"/>
              <a:t>น้องแคมป์ รัก พี่เจ็ท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40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A852-9DB2-B75D-02A0-0A389988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ข้อจำกัดของการใช้งาน </a:t>
            </a:r>
            <a:r>
              <a:rPr lang="en-US" dirty="0"/>
              <a:t>conditional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286E-675B-B2E3-9D2E-D07B32AD2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name1 in </a:t>
            </a:r>
            <a:r>
              <a:rPr lang="en-US" dirty="0" err="1"/>
              <a:t>list_friends</a:t>
            </a:r>
            <a:r>
              <a:rPr lang="en-US" dirty="0"/>
              <a:t>:</a:t>
            </a:r>
          </a:p>
          <a:p>
            <a:r>
              <a:rPr lang="en-US" dirty="0"/>
              <a:t>    for name2 in </a:t>
            </a:r>
            <a:r>
              <a:rPr lang="en-US" dirty="0" err="1"/>
              <a:t>list_friends</a:t>
            </a:r>
            <a:r>
              <a:rPr lang="en-US" dirty="0"/>
              <a:t>:</a:t>
            </a:r>
          </a:p>
          <a:p>
            <a:r>
              <a:rPr lang="en-US" dirty="0"/>
              <a:t>        if name1 == name2: </a:t>
            </a:r>
          </a:p>
          <a:p>
            <a:r>
              <a:rPr lang="en-US" dirty="0"/>
              <a:t>            </a:t>
            </a:r>
            <a:r>
              <a:rPr lang="en-US" b="1" dirty="0"/>
              <a:t>'do nothing'</a:t>
            </a:r>
          </a:p>
          <a:p>
            <a:r>
              <a:rPr lang="en-US" dirty="0"/>
              <a:t>        else:</a:t>
            </a:r>
          </a:p>
          <a:p>
            <a:r>
              <a:rPr lang="en-US" dirty="0"/>
              <a:t>            print(name1,'</a:t>
            </a:r>
            <a:r>
              <a:rPr lang="th-TH" dirty="0"/>
              <a:t>รัก',</a:t>
            </a:r>
            <a:r>
              <a:rPr lang="en-US" dirty="0"/>
              <a:t>name2)</a:t>
            </a:r>
          </a:p>
          <a:p>
            <a:endParaRPr lang="th-TH" dirty="0"/>
          </a:p>
          <a:p>
            <a:r>
              <a:rPr lang="th-TH" dirty="0"/>
              <a:t>ภายในเงื่อนไข จำเป็นต้องมีส่วนประมวณผล ไม่สามารถปล่อยว่างไว้ได้</a:t>
            </a:r>
          </a:p>
        </p:txBody>
      </p:sp>
    </p:spTree>
    <p:extLst>
      <p:ext uri="{BB962C8B-B14F-4D97-AF65-F5344CB8AC3E}">
        <p14:creationId xmlns:p14="http://schemas.microsoft.com/office/powerpoint/2010/main" val="209659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34E4-D3E8-5D14-917D-6AD3D56D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สัญลักษณ์ที่ใช้ใน </a:t>
            </a:r>
            <a:r>
              <a:rPr lang="en-US" dirty="0"/>
              <a:t>conditional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C959E-2DE6-CF83-DC6A-B4D267362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== </a:t>
            </a:r>
            <a:r>
              <a:rPr lang="th-TH" dirty="0"/>
              <a:t>คือ เท่ากับ</a:t>
            </a:r>
          </a:p>
          <a:p>
            <a:r>
              <a:rPr lang="en-US" dirty="0"/>
              <a:t>!= </a:t>
            </a:r>
            <a:r>
              <a:rPr lang="th-TH" dirty="0"/>
              <a:t>คือ</a:t>
            </a:r>
            <a:r>
              <a:rPr lang="en-US" dirty="0"/>
              <a:t> </a:t>
            </a:r>
            <a:r>
              <a:rPr lang="th-TH" dirty="0"/>
              <a:t>ไม่เท่ากับ</a:t>
            </a:r>
            <a:endParaRPr lang="en-US" dirty="0"/>
          </a:p>
          <a:p>
            <a:r>
              <a:rPr lang="en-US" dirty="0"/>
              <a:t>&gt;=</a:t>
            </a:r>
            <a:r>
              <a:rPr lang="th-TH" dirty="0"/>
              <a:t> คือ มากกว่าหรือเท่ากับ ใช้ในกรณีตรวจสอบตัวเลข</a:t>
            </a:r>
            <a:endParaRPr lang="en-US" dirty="0"/>
          </a:p>
          <a:p>
            <a:r>
              <a:rPr lang="en-US" dirty="0"/>
              <a:t>&lt;=</a:t>
            </a:r>
            <a:r>
              <a:rPr lang="th-TH" dirty="0"/>
              <a:t> คือ น้อยกว่าหรือเท่ากับ ใช้ในกรณีตรวจสอบตัวเลข</a:t>
            </a:r>
            <a:endParaRPr lang="en-US" dirty="0"/>
          </a:p>
          <a:p>
            <a:r>
              <a:rPr lang="en-US" dirty="0"/>
              <a:t>&lt;</a:t>
            </a:r>
            <a:r>
              <a:rPr lang="th-TH" dirty="0"/>
              <a:t> คือ น้อยกว่า ใช้ในกรณีตรวจสอบตัวเลข</a:t>
            </a:r>
            <a:endParaRPr lang="en-US" dirty="0"/>
          </a:p>
          <a:p>
            <a:r>
              <a:rPr lang="en-US" dirty="0"/>
              <a:t>&gt;</a:t>
            </a:r>
            <a:r>
              <a:rPr lang="th-TH" dirty="0"/>
              <a:t> คือ มากกว่า ใช้ในกรณีตรวจสอบตัวเลข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84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9943-A656-D4DA-BDED-E3CD6D7F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Ture False </a:t>
            </a:r>
            <a:r>
              <a:rPr lang="th-TH" dirty="0"/>
              <a:t>ใน </a:t>
            </a:r>
            <a:r>
              <a:rPr lang="en-US" dirty="0"/>
              <a:t>conditional</a:t>
            </a:r>
            <a:r>
              <a:rPr lang="th-TH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5D90-6514-4454-9DF5-BF93FF5C8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/>
              <a:t>หากหลังเงื่อนไข</a:t>
            </a:r>
            <a:r>
              <a:rPr lang="en-US" dirty="0"/>
              <a:t>(if)</a:t>
            </a:r>
            <a:r>
              <a:rPr lang="th-TH" dirty="0"/>
              <a:t> เป็น </a:t>
            </a:r>
            <a:r>
              <a:rPr lang="en-US" dirty="0"/>
              <a:t>True </a:t>
            </a:r>
            <a:r>
              <a:rPr lang="th-TH" dirty="0"/>
              <a:t>จะทำงานส่วนประมวณผลภายใน </a:t>
            </a:r>
            <a:r>
              <a:rPr lang="en-US" dirty="0"/>
              <a:t>if</a:t>
            </a:r>
            <a:endParaRPr lang="th-TH" dirty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True: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print('Yes’)</a:t>
            </a:r>
            <a:endParaRPr lang="th-TH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dirty="0"/>
              <a:t>ผลลัพธ์จะได้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th-TH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dirty="0">
                <a:latin typeface="Courier New" panose="02070309020205020404" pitchFamily="49" charset="0"/>
              </a:rPr>
              <a:t>หากหลังเงื่อนไข</a:t>
            </a:r>
            <a:r>
              <a:rPr lang="en-US" dirty="0"/>
              <a:t>(if)</a:t>
            </a:r>
            <a:r>
              <a:rPr lang="th-TH" dirty="0"/>
              <a:t> เป็น</a:t>
            </a:r>
            <a:r>
              <a:rPr lang="th-TH" dirty="0">
                <a:latin typeface="Courier New" panose="02070309020205020404" pitchFamily="49" charset="0"/>
              </a:rPr>
              <a:t> </a:t>
            </a:r>
            <a:r>
              <a:rPr lang="en-US" dirty="0"/>
              <a:t>False </a:t>
            </a:r>
            <a:r>
              <a:rPr lang="th-TH" dirty="0"/>
              <a:t>โค้ดจะไม่เข้าไปทำงานส่วนประมวณผลภายใน </a:t>
            </a:r>
            <a:r>
              <a:rPr lang="en-US" dirty="0"/>
              <a:t>if</a:t>
            </a:r>
            <a:r>
              <a:rPr lang="th-TH" dirty="0">
                <a:latin typeface="Courier New" panose="02070309020205020404" pitchFamily="49" charset="0"/>
              </a:rPr>
              <a:t> เลย ดังนั้น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print('No’)</a:t>
            </a:r>
            <a:endParaRPr lang="th-TH" dirty="0">
              <a:latin typeface="Courier New" panose="02070309020205020404" pitchFamily="49" charset="0"/>
            </a:endParaRPr>
          </a:p>
          <a:p>
            <a:r>
              <a:rPr lang="th-TH" dirty="0"/>
              <a:t>ผลลัพธ์จะได้ </a:t>
            </a:r>
          </a:p>
          <a:p>
            <a:r>
              <a:rPr lang="th-TH" dirty="0"/>
              <a:t>ไม่ปริ้นอะไรออกมาเลย เพราะโค้ดไม่เข้าไปทำงานส่วนประมวณผลภายใน </a:t>
            </a:r>
            <a:r>
              <a:rPr lang="en-US" dirty="0"/>
              <a:t>if</a:t>
            </a:r>
            <a:r>
              <a:rPr lang="th-TH" dirty="0">
                <a:latin typeface="Courier New" panose="02070309020205020404" pitchFamily="49" charset="0"/>
              </a:rPr>
              <a:t> หรือก็คือปล่อยผ่าน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51834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D00E-5C85-C6DA-3E57-60F7E768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Ture False </a:t>
            </a:r>
            <a:r>
              <a:rPr lang="th-TH" dirty="0"/>
              <a:t>ใน </a:t>
            </a:r>
            <a:r>
              <a:rPr lang="en-US" dirty="0"/>
              <a:t>conditional</a:t>
            </a:r>
            <a:r>
              <a:rPr lang="th-TH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CA03-C906-D027-2506-61BADD928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Courier New" panose="02070309020205020404" pitchFamily="49" charset="0"/>
              </a:rPr>
              <a:t>'พี่บูม' == 'พี่เจ็ท’</a:t>
            </a:r>
          </a:p>
          <a:p>
            <a:r>
              <a:rPr lang="th-TH" dirty="0">
                <a:latin typeface="Courier New" panose="02070309020205020404" pitchFamily="49" charset="0"/>
                <a:cs typeface="Courier New" panose="02070309020205020404" pitchFamily="49" charset="0"/>
              </a:rPr>
              <a:t>ผลลัพธ์จะได้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th-T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th-T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dirty="0">
                <a:latin typeface="Courier New" panose="02070309020205020404" pitchFamily="49" charset="0"/>
                <a:cs typeface="Courier New" panose="02070309020205020404" pitchFamily="49" charset="0"/>
              </a:rPr>
              <a:t>'พี่บูม' != 'พี่เจ็ท’</a:t>
            </a:r>
          </a:p>
          <a:p>
            <a:r>
              <a:rPr lang="th-TH" dirty="0">
                <a:latin typeface="Courier New" panose="02070309020205020404" pitchFamily="49" charset="0"/>
                <a:cs typeface="Courier New" panose="02070309020205020404" pitchFamily="49" charset="0"/>
              </a:rPr>
              <a:t>ผลลัพธ์จะได้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609866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0A54-BB67-07C9-F928-072A22B3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class period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EAA4E-D137-F94A-8442-5BDBDECE5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h-TH" dirty="0"/>
              <a:t>เขียน </a:t>
            </a:r>
            <a:r>
              <a:rPr lang="en-US" dirty="0"/>
              <a:t>function </a:t>
            </a:r>
            <a:r>
              <a:rPr lang="th-TH" dirty="0"/>
              <a:t>ตัดเกรด โดยที่ </a:t>
            </a:r>
            <a:r>
              <a:rPr lang="en-US" dirty="0"/>
              <a:t>input </a:t>
            </a:r>
            <a:r>
              <a:rPr lang="th-TH" dirty="0"/>
              <a:t>เป็นคะแนน(0-100) , </a:t>
            </a:r>
            <a:r>
              <a:rPr lang="en-US" dirty="0"/>
              <a:t>output </a:t>
            </a:r>
            <a:r>
              <a:rPr lang="th-TH" dirty="0"/>
              <a:t>เป็นเกรด (</a:t>
            </a:r>
            <a:r>
              <a:rPr lang="en-US" dirty="0"/>
              <a:t>F-A)</a:t>
            </a:r>
          </a:p>
          <a:p>
            <a:r>
              <a:rPr lang="th-TH" dirty="0"/>
              <a:t>วนลูปตัดเกรด </a:t>
            </a:r>
            <a:r>
              <a:rPr lang="en-US" dirty="0"/>
              <a:t>input = [1,50,65,90,101,-5,49]</a:t>
            </a:r>
          </a:p>
          <a:p>
            <a:r>
              <a:rPr lang="th-TH" dirty="0"/>
              <a:t>กำหนด</a:t>
            </a:r>
          </a:p>
          <a:p>
            <a:r>
              <a:rPr lang="th-TH" dirty="0"/>
              <a:t>  ถ้าคะแนนอยู่ระหว่างมากกว่าหรือเท่ากับ  0  แต่น้อยกว่า 50 จะได้เกรด </a:t>
            </a:r>
            <a:r>
              <a:rPr lang="en-US" dirty="0"/>
              <a:t>F</a:t>
            </a:r>
          </a:p>
          <a:p>
            <a:r>
              <a:rPr lang="en-US" dirty="0"/>
              <a:t>  </a:t>
            </a:r>
            <a:r>
              <a:rPr lang="th-TH" dirty="0"/>
              <a:t>ถ้าคะแนนอยู่ระหว่างมากกว่าหรือเท่ากับ 50 แต่น้อยกว่า 55 จะได้เกรด </a:t>
            </a:r>
            <a:r>
              <a:rPr lang="en-US" dirty="0"/>
              <a:t>D</a:t>
            </a:r>
          </a:p>
          <a:p>
            <a:r>
              <a:rPr lang="en-US" dirty="0"/>
              <a:t>  </a:t>
            </a:r>
            <a:r>
              <a:rPr lang="th-TH" dirty="0"/>
              <a:t>ถ้าคะแนนอยู่ระหว่างมากกว่าหรือเท่ากับ 55 แต่น้อยกว่า 60 จะได้เกรด </a:t>
            </a:r>
            <a:r>
              <a:rPr lang="en-US" dirty="0"/>
              <a:t>D+</a:t>
            </a:r>
          </a:p>
          <a:p>
            <a:r>
              <a:rPr lang="en-US" dirty="0"/>
              <a:t>  </a:t>
            </a:r>
            <a:r>
              <a:rPr lang="th-TH" dirty="0"/>
              <a:t>ถ้าคะแนนอยู่ระหว่างมากกว่าหรือเท่ากับ 60 แต่น้อยกว่า 65 จะได้เกรด </a:t>
            </a:r>
            <a:r>
              <a:rPr lang="en-US" dirty="0"/>
              <a:t>C</a:t>
            </a:r>
          </a:p>
          <a:p>
            <a:r>
              <a:rPr lang="en-US" dirty="0"/>
              <a:t>  </a:t>
            </a:r>
            <a:r>
              <a:rPr lang="th-TH" dirty="0"/>
              <a:t>ถ้าคะแนนอยู่ระหว่างมากกว่าหรือเท่ากับ 65 แต่น้อยกว่า 70 จะได้เกรด </a:t>
            </a:r>
            <a:r>
              <a:rPr lang="en-US" dirty="0"/>
              <a:t>C+</a:t>
            </a:r>
          </a:p>
          <a:p>
            <a:r>
              <a:rPr lang="en-US" dirty="0"/>
              <a:t>  </a:t>
            </a:r>
            <a:r>
              <a:rPr lang="th-TH" dirty="0"/>
              <a:t>ถ้าคะแนนอยู่ระหว่างมากกว่าหรือเท่ากับ 70 แต่น้อยกว่า 75 จะได้เกรด </a:t>
            </a:r>
            <a:r>
              <a:rPr lang="en-US" dirty="0"/>
              <a:t>B</a:t>
            </a:r>
          </a:p>
          <a:p>
            <a:r>
              <a:rPr lang="en-US" dirty="0"/>
              <a:t>  </a:t>
            </a:r>
            <a:r>
              <a:rPr lang="th-TH" dirty="0"/>
              <a:t>ถ้าคะแนนอยู่ระหว่างมากกว่าหรือเท่ากับ 75 แต่น้อยกว่า 80 จะได้เกรด </a:t>
            </a:r>
            <a:r>
              <a:rPr lang="en-US" dirty="0"/>
              <a:t>B+</a:t>
            </a:r>
          </a:p>
          <a:p>
            <a:r>
              <a:rPr lang="en-US" dirty="0"/>
              <a:t>  </a:t>
            </a:r>
            <a:r>
              <a:rPr lang="th-TH" dirty="0"/>
              <a:t>ถ้าคะแนนอยู่ระหว่างมากกว่าหรือเท่ากับ 80  จะได้เกรด </a:t>
            </a:r>
            <a:r>
              <a:rPr lang="en-US" dirty="0"/>
              <a:t>A</a:t>
            </a:r>
          </a:p>
          <a:p>
            <a:r>
              <a:rPr lang="en-US" dirty="0"/>
              <a:t>  </a:t>
            </a:r>
            <a:r>
              <a:rPr lang="th-TH" dirty="0"/>
              <a:t>แต่ว่าค่าคะแนนจะต้องไม่ต่ำกว่า 0 และมากกว่า 100 ไม่งั้นจะเกิด </a:t>
            </a:r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53395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7BA2-F10A-8728-9BCF-D4930721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LOOP </a:t>
            </a:r>
            <a:r>
              <a:rPr lang="th-TH" dirty="0"/>
              <a:t>การวนซ้ำ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6E7A-924B-3329-1490-E33403F82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dirty="0"/>
              <a:t>ผลลัพธ์จะได้</a:t>
            </a:r>
            <a:r>
              <a:rPr lang="en-US" dirty="0"/>
              <a:t> </a:t>
            </a:r>
            <a:r>
              <a:rPr lang="th-TH" dirty="0"/>
              <a:t>จะเห็นว่า </a:t>
            </a:r>
            <a:r>
              <a:rPr lang="en-US" dirty="0"/>
              <a:t>loop </a:t>
            </a:r>
            <a:r>
              <a:rPr lang="th-TH" dirty="0"/>
              <a:t>ทำการ </a:t>
            </a:r>
            <a:r>
              <a:rPr lang="en-US" dirty="0"/>
              <a:t>print string </a:t>
            </a:r>
            <a:r>
              <a:rPr lang="th-TH" dirty="0"/>
              <a:t>ปกติ ตามค่า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th-TH" dirty="0"/>
              <a:t>คือตัวอักษรที่อยู่ใน </a:t>
            </a:r>
            <a:r>
              <a:rPr lang="en-US" dirty="0"/>
              <a:t>string</a:t>
            </a:r>
            <a:r>
              <a:rPr lang="th-TH" dirty="0"/>
              <a:t> ทีละตัวตามลำดับจากลำดับที่ </a:t>
            </a:r>
            <a:r>
              <a:rPr lang="en-US" dirty="0"/>
              <a:t>0 </a:t>
            </a:r>
            <a:r>
              <a:rPr lang="th-TH" dirty="0"/>
              <a:t>ไปจนถึงลำดับสุดท้าย</a:t>
            </a:r>
          </a:p>
          <a:p>
            <a:r>
              <a:rPr lang="pt-BR" dirty="0"/>
              <a:t>T -&gt; / </a:t>
            </a:r>
          </a:p>
          <a:p>
            <a:r>
              <a:rPr lang="pt-BR" dirty="0"/>
              <a:t>h -&gt; / </a:t>
            </a:r>
          </a:p>
          <a:p>
            <a:r>
              <a:rPr lang="pt-BR" dirty="0"/>
              <a:t>a -&gt; / </a:t>
            </a:r>
          </a:p>
          <a:p>
            <a:r>
              <a:rPr lang="pt-BR" dirty="0"/>
              <a:t>n -&gt; / </a:t>
            </a:r>
          </a:p>
          <a:p>
            <a:r>
              <a:rPr lang="pt-BR" dirty="0"/>
              <a:t>a -&gt; / </a:t>
            </a:r>
          </a:p>
          <a:p>
            <a:r>
              <a:rPr lang="pt-BR" dirty="0"/>
              <a:t>p -&gt; / </a:t>
            </a:r>
          </a:p>
          <a:p>
            <a:r>
              <a:rPr lang="pt-BR" dirty="0"/>
              <a:t>o -&gt; / </a:t>
            </a:r>
          </a:p>
          <a:p>
            <a:r>
              <a:rPr lang="pt-BR" dirty="0"/>
              <a:t>n -&gt; / </a:t>
            </a:r>
          </a:p>
          <a:p>
            <a:r>
              <a:rPr lang="pt-BR" dirty="0"/>
              <a:t>g -&gt; 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4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6D4-ABFD-32AB-5B93-A8EDA7BD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การสั่ง </a:t>
            </a:r>
            <a:r>
              <a:rPr lang="en-US" dirty="0"/>
              <a:t>loop </a:t>
            </a:r>
            <a:r>
              <a:rPr lang="th-TH" dirty="0"/>
              <a:t>ให้ </a:t>
            </a:r>
            <a:r>
              <a:rPr lang="en-US" dirty="0"/>
              <a:t>print </a:t>
            </a:r>
            <a:r>
              <a:rPr lang="th-TH" dirty="0"/>
              <a:t>แบบไม่เว้นบรรทัด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9E0CA-981F-E081-E70F-531F7828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/>
              <a:t>โดยคำสั่ง </a:t>
            </a:r>
            <a:r>
              <a:rPr lang="en-US" dirty="0"/>
              <a:t>print</a:t>
            </a:r>
            <a:r>
              <a:rPr lang="th-TH" dirty="0"/>
              <a:t> จะมี </a:t>
            </a:r>
            <a:r>
              <a:rPr lang="en-US" dirty="0"/>
              <a:t>key argument </a:t>
            </a:r>
            <a:r>
              <a:rPr lang="th-TH" dirty="0"/>
              <a:t>และค่า </a:t>
            </a:r>
            <a:r>
              <a:rPr lang="en-US" dirty="0"/>
              <a:t>default </a:t>
            </a:r>
            <a:r>
              <a:rPr lang="th-TH" dirty="0"/>
              <a:t>สำหรับตัวมันเองคือ</a:t>
            </a:r>
            <a:r>
              <a:rPr lang="en-US" dirty="0"/>
              <a:t> end='\n'</a:t>
            </a:r>
          </a:p>
          <a:p>
            <a:r>
              <a:rPr lang="en-US" dirty="0"/>
              <a:t>print(value, ..., </a:t>
            </a:r>
            <a:r>
              <a:rPr lang="en-US" dirty="0" err="1"/>
              <a:t>sep</a:t>
            </a:r>
            <a:r>
              <a:rPr lang="en-US" dirty="0"/>
              <a:t>=' ', end='\n', file=</a:t>
            </a:r>
            <a:r>
              <a:rPr lang="en-US" dirty="0" err="1"/>
              <a:t>sys.stdout</a:t>
            </a:r>
            <a:r>
              <a:rPr lang="en-US" dirty="0"/>
              <a:t>, flush=False)</a:t>
            </a:r>
          </a:p>
          <a:p>
            <a:endParaRPr lang="en-US" dirty="0"/>
          </a:p>
          <a:p>
            <a:r>
              <a:rPr lang="en-US" dirty="0"/>
              <a:t>Prints the values to a stream, or to </a:t>
            </a:r>
            <a:r>
              <a:rPr lang="en-US" dirty="0" err="1"/>
              <a:t>sys.stdout</a:t>
            </a:r>
            <a:r>
              <a:rPr lang="en-US" dirty="0"/>
              <a:t> by </a:t>
            </a:r>
            <a:r>
              <a:rPr lang="en-US" b="1" dirty="0"/>
              <a:t>default</a:t>
            </a:r>
            <a:r>
              <a:rPr lang="en-US" dirty="0"/>
              <a:t>.</a:t>
            </a:r>
          </a:p>
          <a:p>
            <a:r>
              <a:rPr lang="en-US" dirty="0"/>
              <a:t>Optional keyword arguments:</a:t>
            </a:r>
          </a:p>
          <a:p>
            <a:r>
              <a:rPr lang="en-US" dirty="0"/>
              <a:t>file:  a file-like object (stream); defaults to the current </a:t>
            </a:r>
            <a:r>
              <a:rPr lang="en-US" dirty="0" err="1"/>
              <a:t>sys.stdout</a:t>
            </a:r>
            <a:r>
              <a:rPr lang="en-US" dirty="0"/>
              <a:t>.</a:t>
            </a:r>
          </a:p>
          <a:p>
            <a:r>
              <a:rPr lang="en-US" dirty="0" err="1"/>
              <a:t>sep</a:t>
            </a:r>
            <a:r>
              <a:rPr lang="en-US" dirty="0"/>
              <a:t>:   string inserted between values, default a space.</a:t>
            </a:r>
          </a:p>
          <a:p>
            <a:r>
              <a:rPr lang="en-US" b="1" dirty="0"/>
              <a:t>end:   string appended after the last value, default a newline.</a:t>
            </a:r>
          </a:p>
          <a:p>
            <a:r>
              <a:rPr lang="en-US" dirty="0"/>
              <a:t>flush: whether to forcibly flush the stream.</a:t>
            </a:r>
          </a:p>
        </p:txBody>
      </p:sp>
    </p:spTree>
    <p:extLst>
      <p:ext uri="{BB962C8B-B14F-4D97-AF65-F5344CB8AC3E}">
        <p14:creationId xmlns:p14="http://schemas.microsoft.com/office/powerpoint/2010/main" val="168246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3BB1-9B72-880C-5BAF-CD8419DB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ตัวอย่างการสั่ง </a:t>
            </a:r>
            <a:r>
              <a:rPr lang="en-US" dirty="0"/>
              <a:t>loop </a:t>
            </a:r>
            <a:r>
              <a:rPr lang="th-TH" dirty="0"/>
              <a:t>ให้ </a:t>
            </a:r>
            <a:r>
              <a:rPr lang="en-US" dirty="0"/>
              <a:t>print </a:t>
            </a:r>
            <a:r>
              <a:rPr lang="th-TH" dirty="0"/>
              <a:t>แบบไม่เว้นบรรทัด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C2D1-17D0-7EE0-B140-E48327A97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end='\n’ </a:t>
            </a:r>
          </a:p>
          <a:p>
            <a:r>
              <a:rPr lang="en-US" dirty="0"/>
              <a:t>\n </a:t>
            </a:r>
            <a:r>
              <a:rPr lang="th-TH" dirty="0"/>
              <a:t>ในภาษา </a:t>
            </a:r>
            <a:r>
              <a:rPr lang="en-US" dirty="0"/>
              <a:t>python </a:t>
            </a:r>
            <a:r>
              <a:rPr lang="th-TH" dirty="0"/>
              <a:t>สำหรับการพิมพ์</a:t>
            </a:r>
            <a:r>
              <a:rPr lang="en-US" dirty="0"/>
              <a:t> string </a:t>
            </a:r>
            <a:r>
              <a:rPr lang="th-TH" dirty="0"/>
              <a:t>หมายถึง การเว้นบรรทัด </a:t>
            </a:r>
          </a:p>
          <a:p>
            <a:r>
              <a:rPr lang="th-TH" dirty="0"/>
              <a:t>ถ้าต้องการ </a:t>
            </a:r>
            <a:r>
              <a:rPr lang="en-US" dirty="0"/>
              <a:t>print </a:t>
            </a:r>
            <a:r>
              <a:rPr lang="th-TH" dirty="0"/>
              <a:t>แบบไม่เว้นบรรทัด ให้ใส่ </a:t>
            </a:r>
            <a:r>
              <a:rPr lang="en-US" dirty="0"/>
              <a:t>input </a:t>
            </a:r>
            <a:r>
              <a:rPr lang="th-TH" dirty="0"/>
              <a:t>กำหนดค่า</a:t>
            </a:r>
            <a:r>
              <a:rPr lang="en-US" dirty="0"/>
              <a:t> end</a:t>
            </a:r>
            <a:r>
              <a:rPr lang="th-TH" dirty="0"/>
              <a:t> ด้วยค่าที่เราต้องการ</a:t>
            </a:r>
          </a:p>
          <a:p>
            <a:endParaRPr lang="th-TH" dirty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Thanapong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-&gt; / ' ,end = ‘’)</a:t>
            </a:r>
            <a:endParaRPr lang="th-TH" sz="2400" dirty="0">
              <a:latin typeface="Courier New" panose="02070309020205020404" pitchFamily="49" charset="0"/>
            </a:endParaRPr>
          </a:p>
          <a:p>
            <a:r>
              <a:rPr lang="th-TH" dirty="0"/>
              <a:t>กำหนด </a:t>
            </a:r>
            <a:r>
              <a:rPr lang="en-US" dirty="0"/>
              <a:t>end = ‘’ </a:t>
            </a:r>
            <a:r>
              <a:rPr lang="th-TH" dirty="0"/>
              <a:t> คือไม่ใส่อะไรเลย ผลลัพธ์จะได้</a:t>
            </a:r>
          </a:p>
          <a:p>
            <a:r>
              <a:rPr lang="pt-BR" dirty="0"/>
              <a:t>T -&gt; / h -&gt; / a -&gt; / n -&gt; / a -&gt; / p -&gt; / o -&gt; / n -&gt; / g -&gt; /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9893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D910-BDB3-2F1D-A83C-4029F59C9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ตัวอย่างการสั่ง </a:t>
            </a:r>
            <a:r>
              <a:rPr lang="en-US" dirty="0"/>
              <a:t>loop </a:t>
            </a:r>
            <a:r>
              <a:rPr lang="th-TH" dirty="0"/>
              <a:t>ให้ </a:t>
            </a:r>
            <a:r>
              <a:rPr lang="en-US" dirty="0"/>
              <a:t>print </a:t>
            </a:r>
            <a:r>
              <a:rPr lang="th-TH" dirty="0"/>
              <a:t>แบบไม่เว้นบรรทัด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809DC-8B42-3B2E-CDCB-0FD3B8733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Thanapong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-&gt; / ' ,end = ',’)</a:t>
            </a:r>
            <a:endParaRPr lang="th-TH" sz="2400" dirty="0">
              <a:latin typeface="Courier New" panose="02070309020205020404" pitchFamily="49" charset="0"/>
            </a:endParaRPr>
          </a:p>
          <a:p>
            <a:r>
              <a:rPr lang="th-TH" dirty="0"/>
              <a:t>กำหนด </a:t>
            </a:r>
            <a:r>
              <a:rPr lang="en-US" dirty="0"/>
              <a:t>end = ‘,’</a:t>
            </a:r>
            <a:r>
              <a:rPr lang="th-TH" dirty="0"/>
              <a:t> คือ ใส่สัญลักษณ์ </a:t>
            </a:r>
            <a:r>
              <a:rPr lang="en-US" dirty="0"/>
              <a:t>,</a:t>
            </a:r>
            <a:r>
              <a:rPr lang="th-TH" dirty="0"/>
              <a:t> ผลลัพธ์จะได้</a:t>
            </a:r>
          </a:p>
          <a:p>
            <a:r>
              <a:rPr lang="pt-BR" dirty="0"/>
              <a:t>T -&gt; / ,h -&gt; / ,a -&gt; / ,n -&gt; / ,a -&gt; / ,p -&gt; / ,o -&gt; / ,n -&gt; / ,g -&gt; / ,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7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322E-3BF6-467B-2A7A-BCCE2639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range()</a:t>
            </a:r>
            <a:r>
              <a:rPr lang="th-TH" dirty="0"/>
              <a:t> การสร้าง </a:t>
            </a:r>
            <a:r>
              <a:rPr lang="en-US" dirty="0"/>
              <a:t>list </a:t>
            </a:r>
            <a:r>
              <a:rPr lang="th-TH" dirty="0"/>
              <a:t>ตัวเลขแบบอัตโนมัติ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5CFC0-0B12-31EE-251F-9364BF001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range()</a:t>
            </a:r>
            <a:r>
              <a:rPr lang="th-TH" dirty="0"/>
              <a:t> คือคำสั่งที่ใช้สร้าง</a:t>
            </a:r>
            <a:r>
              <a:rPr lang="en-US" dirty="0"/>
              <a:t> list </a:t>
            </a:r>
            <a:r>
              <a:rPr lang="th-TH" dirty="0"/>
              <a:t>ของตัวเลข เช่น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range5_output = range(5)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print(list(range5_output))</a:t>
            </a:r>
            <a:endParaRPr lang="th-TH" sz="2400" dirty="0">
              <a:latin typeface="Courier New" panose="02070309020205020404" pitchFamily="49" charset="0"/>
            </a:endParaRPr>
          </a:p>
          <a:p>
            <a:r>
              <a:rPr lang="th-TH" dirty="0"/>
              <a:t>หมายความว่า ให้สร้าง </a:t>
            </a:r>
            <a:r>
              <a:rPr lang="en-US" dirty="0"/>
              <a:t>list </a:t>
            </a:r>
            <a:r>
              <a:rPr lang="th-TH" dirty="0"/>
              <a:t>ตัวเลขจำนวน </a:t>
            </a:r>
            <a:r>
              <a:rPr lang="en-US" dirty="0"/>
              <a:t>5 </a:t>
            </a:r>
            <a:r>
              <a:rPr lang="th-TH" dirty="0"/>
              <a:t>ตัว เริ่มจาก </a:t>
            </a:r>
            <a:r>
              <a:rPr lang="en-US" dirty="0"/>
              <a:t>0 </a:t>
            </a:r>
            <a:r>
              <a:rPr lang="th-TH" dirty="0"/>
              <a:t>และเก็บไว้ในตัวแปร </a:t>
            </a:r>
            <a:r>
              <a:rPr lang="en-US" dirty="0"/>
              <a:t>range5_output </a:t>
            </a:r>
            <a:endParaRPr lang="th-TH" dirty="0"/>
          </a:p>
          <a:p>
            <a:r>
              <a:rPr lang="th-TH" dirty="0"/>
              <a:t>จากนั้น </a:t>
            </a:r>
            <a:r>
              <a:rPr lang="en-US" dirty="0"/>
              <a:t>print</a:t>
            </a:r>
            <a:r>
              <a:rPr lang="th-TH" dirty="0"/>
              <a:t> ตัวแปร </a:t>
            </a:r>
            <a:r>
              <a:rPr lang="en-US" dirty="0"/>
              <a:t>range5_output </a:t>
            </a:r>
            <a:r>
              <a:rPr lang="th-TH" dirty="0"/>
              <a:t>ในรูปแบบของ </a:t>
            </a:r>
            <a:r>
              <a:rPr lang="en-US" dirty="0"/>
              <a:t>list </a:t>
            </a:r>
          </a:p>
          <a:p>
            <a:r>
              <a:rPr lang="th-TH" dirty="0"/>
              <a:t>ผลลัพธ์จะได้</a:t>
            </a:r>
          </a:p>
          <a:p>
            <a:r>
              <a:rPr lang="th-TH" dirty="0"/>
              <a:t>[0, 1, 2, 3, 4]</a:t>
            </a:r>
          </a:p>
        </p:txBody>
      </p:sp>
    </p:spTree>
    <p:extLst>
      <p:ext uri="{BB962C8B-B14F-4D97-AF65-F5344CB8AC3E}">
        <p14:creationId xmlns:p14="http://schemas.microsoft.com/office/powerpoint/2010/main" val="166853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A0BA-59D4-675F-9EDD-0177F142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ตัวอย่างการใช้งาน </a:t>
            </a:r>
            <a:r>
              <a:rPr lang="en-US" dirty="0"/>
              <a:t>range()</a:t>
            </a:r>
            <a:r>
              <a:rPr lang="th-TH" dirty="0"/>
              <a:t> สร้าง </a:t>
            </a:r>
            <a:r>
              <a:rPr lang="en-US" dirty="0"/>
              <a:t>list </a:t>
            </a:r>
            <a:r>
              <a:rPr lang="th-TH" dirty="0"/>
              <a:t>ตัวเลขในการวนลูป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5847E-03C2-4AB6-0410-70E8DA7EF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</a:t>
            </a:r>
            <a:r>
              <a:rPr lang="th-TH" sz="2400" dirty="0">
                <a:latin typeface="Courier New" panose="02070309020205020404" pitchFamily="49" charset="0"/>
              </a:rPr>
              <a:t>งง',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end=' ‘)</a:t>
            </a:r>
            <a:endParaRPr lang="th-TH" sz="2400" dirty="0"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th-TH" dirty="0"/>
              <a:t>หมายความว่า ให้วนลูป </a:t>
            </a:r>
            <a:r>
              <a:rPr lang="en-US" dirty="0"/>
              <a:t>100 </a:t>
            </a:r>
            <a:r>
              <a:rPr lang="th-TH" dirty="0"/>
              <a:t>รอบ โดยอ่านค่าสมาชิกใน </a:t>
            </a:r>
            <a:r>
              <a:rPr lang="en-US" dirty="0"/>
              <a:t>range(100)</a:t>
            </a:r>
            <a:r>
              <a:rPr lang="th-TH" dirty="0"/>
              <a:t> ซึ่งคือ </a:t>
            </a:r>
            <a:r>
              <a:rPr lang="en-US" dirty="0"/>
              <a:t>list 0 </a:t>
            </a:r>
            <a:r>
              <a:rPr lang="th-TH" dirty="0"/>
              <a:t>ถึง </a:t>
            </a:r>
            <a:r>
              <a:rPr lang="en-US" dirty="0"/>
              <a:t>99</a:t>
            </a:r>
            <a:r>
              <a:rPr lang="th-TH" dirty="0"/>
              <a:t> </a:t>
            </a:r>
          </a:p>
          <a:p>
            <a:r>
              <a:rPr lang="th-TH" dirty="0"/>
              <a:t>ภายในลูปให้ </a:t>
            </a:r>
            <a:r>
              <a:rPr lang="en-US" dirty="0"/>
              <a:t> print('</a:t>
            </a:r>
            <a:r>
              <a:rPr lang="th-TH" dirty="0"/>
              <a:t>งง',</a:t>
            </a:r>
            <a:r>
              <a:rPr lang="en-US" dirty="0"/>
              <a:t>end=‘ ‘)</a:t>
            </a:r>
            <a:endParaRPr lang="th-TH" dirty="0"/>
          </a:p>
          <a:p>
            <a:r>
              <a:rPr lang="th-TH" dirty="0"/>
              <a:t>ผลลัพธ์จะได้</a:t>
            </a:r>
          </a:p>
          <a:p>
            <a:r>
              <a:rPr lang="th-TH" dirty="0"/>
              <a:t>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</a:t>
            </a:r>
          </a:p>
        </p:txBody>
      </p:sp>
    </p:spTree>
    <p:extLst>
      <p:ext uri="{BB962C8B-B14F-4D97-AF65-F5344CB8AC3E}">
        <p14:creationId xmlns:p14="http://schemas.microsoft.com/office/powerpoint/2010/main" val="295396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3396-2373-9D45-7067-2E17413A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argument </a:t>
            </a:r>
            <a:r>
              <a:rPr lang="th-TH" dirty="0"/>
              <a:t>ของ </a:t>
            </a:r>
            <a:r>
              <a:rPr lang="en-US" dirty="0"/>
              <a:t>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C5972-73EF-D39B-82CB-B5796449A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-apple-system"/>
              </a:rPr>
              <a:t>range(stop) </a:t>
            </a:r>
            <a:r>
              <a:rPr lang="en-US" b="0" i="0" dirty="0">
                <a:effectLst/>
                <a:latin typeface="-apple-system"/>
              </a:rPr>
              <a:t>-&gt; range object </a:t>
            </a:r>
          </a:p>
          <a:p>
            <a:pPr algn="l"/>
            <a:r>
              <a:rPr lang="en-US" b="1" i="0" dirty="0">
                <a:effectLst/>
                <a:latin typeface="-apple-system"/>
              </a:rPr>
              <a:t>range(start, stop[, step]) </a:t>
            </a:r>
            <a:r>
              <a:rPr lang="en-US" b="0" i="0" dirty="0">
                <a:effectLst/>
                <a:latin typeface="-apple-system"/>
              </a:rPr>
              <a:t>-&gt; range object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Return an object that produces a sequence of integers from start (inclusive) to stop (exclusive) by step. range(</a:t>
            </a:r>
            <a:r>
              <a:rPr lang="en-US" b="0" i="0" dirty="0" err="1">
                <a:effectLst/>
                <a:latin typeface="-apple-system"/>
              </a:rPr>
              <a:t>i</a:t>
            </a:r>
            <a:r>
              <a:rPr lang="en-US" b="0" i="0" dirty="0">
                <a:effectLst/>
                <a:latin typeface="-apple-system"/>
              </a:rPr>
              <a:t>, j) produces </a:t>
            </a:r>
            <a:r>
              <a:rPr lang="en-US" b="0" i="0" dirty="0" err="1">
                <a:effectLst/>
                <a:latin typeface="-apple-system"/>
              </a:rPr>
              <a:t>i</a:t>
            </a:r>
            <a:r>
              <a:rPr lang="en-US" b="0" i="0" dirty="0">
                <a:effectLst/>
                <a:latin typeface="-apple-system"/>
              </a:rPr>
              <a:t>, i+1, i+2, ..., j-1. start defaults to 0, and stop is omitted! range(4) produces 0, 1, 2, 3. These are exactly the valid indices for a list of 4 elements. When step is given, it specifies the increment (or decrement).</a:t>
            </a:r>
          </a:p>
          <a:p>
            <a:endParaRPr lang="en-US" dirty="0"/>
          </a:p>
          <a:p>
            <a:r>
              <a:rPr lang="en-US" dirty="0"/>
              <a:t>range() </a:t>
            </a:r>
            <a:r>
              <a:rPr lang="th-TH" dirty="0"/>
              <a:t>สามารถกำหนดตัวเลขที่ต้องการ เริ่ม(</a:t>
            </a:r>
            <a:r>
              <a:rPr lang="en-US" dirty="0"/>
              <a:t>start</a:t>
            </a:r>
            <a:r>
              <a:rPr lang="th-TH" dirty="0"/>
              <a:t>)</a:t>
            </a:r>
            <a:r>
              <a:rPr lang="en-US" dirty="0"/>
              <a:t>, </a:t>
            </a:r>
            <a:r>
              <a:rPr lang="th-TH" dirty="0"/>
              <a:t>หยุด(</a:t>
            </a:r>
            <a:r>
              <a:rPr lang="en-US" dirty="0"/>
              <a:t>stop</a:t>
            </a:r>
            <a:r>
              <a:rPr lang="th-TH" dirty="0"/>
              <a:t>)</a:t>
            </a:r>
            <a:r>
              <a:rPr lang="en-US" dirty="0"/>
              <a:t> </a:t>
            </a:r>
            <a:r>
              <a:rPr lang="th-TH" dirty="0"/>
              <a:t>และ </a:t>
            </a:r>
            <a:r>
              <a:rPr lang="en-US" dirty="0"/>
              <a:t>step</a:t>
            </a:r>
            <a:r>
              <a:rPr lang="th-TH" dirty="0"/>
              <a:t> ได้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4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2717</Words>
  <Application>Microsoft Office PowerPoint</Application>
  <PresentationFormat>Widescreen</PresentationFormat>
  <Paragraphs>322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-apple-system</vt:lpstr>
      <vt:lpstr>system-ui</vt:lpstr>
      <vt:lpstr>Aptos</vt:lpstr>
      <vt:lpstr>Aptos Display</vt:lpstr>
      <vt:lpstr>Arial</vt:lpstr>
      <vt:lpstr>Courier New</vt:lpstr>
      <vt:lpstr>Office Theme</vt:lpstr>
      <vt:lpstr>Class period 3</vt:lpstr>
      <vt:lpstr>ตัวอย่าง LOOP การวนซ้ำ </vt:lpstr>
      <vt:lpstr>ตัวอย่าง LOOP การวนซ้ำ </vt:lpstr>
      <vt:lpstr>การสั่ง loop ให้ print แบบไม่เว้นบรรทัด</vt:lpstr>
      <vt:lpstr>ตัวอย่างการสั่ง loop ให้ print แบบไม่เว้นบรรทัด</vt:lpstr>
      <vt:lpstr>ตัวอย่างการสั่ง loop ให้ print แบบไม่เว้นบรรทัด</vt:lpstr>
      <vt:lpstr>range() การสร้าง list ตัวเลขแบบอัตโนมัติ</vt:lpstr>
      <vt:lpstr>ตัวอย่างการใช้งาน range() สร้าง list ตัวเลขในการวนลูป</vt:lpstr>
      <vt:lpstr>Key argument ของ range()</vt:lpstr>
      <vt:lpstr>ตัวอย่างการใช้งาน range() ด้วย key argument start, stop, step </vt:lpstr>
      <vt:lpstr>loop in loop</vt:lpstr>
      <vt:lpstr>ตัวอย่าง loop in loop</vt:lpstr>
      <vt:lpstr>ตัวอย่าง loop in loop ผลลัพธ์จะได้</vt:lpstr>
      <vt:lpstr>loop in function</vt:lpstr>
      <vt:lpstr>ตัวอย่างการใช้งาน loop in function</vt:lpstr>
      <vt:lpstr>ตัวอย่างการใช้งาน loop in function</vt:lpstr>
      <vt:lpstr>ตัวอย่างการใช้งาน loop in function</vt:lpstr>
      <vt:lpstr>conditional คือ เงื่อนไข /ประโยคเงื่อนไข</vt:lpstr>
      <vt:lpstr>ตัวอย่าง Loop แบบปกติ</vt:lpstr>
      <vt:lpstr>ผลลัพธ์จะได้</vt:lpstr>
      <vt:lpstr>ตัวอย่างการใช้งาน conditional</vt:lpstr>
      <vt:lpstr>ผลลัพธ์จะได้</vt:lpstr>
      <vt:lpstr>ข้อจำกัดของการใช้งาน conditional</vt:lpstr>
      <vt:lpstr>สัญลักษณ์ที่ใช้ใน conditional</vt:lpstr>
      <vt:lpstr>Ture False ใน conditional </vt:lpstr>
      <vt:lpstr>ตัวอย่าง Ture False ใน conditional </vt:lpstr>
      <vt:lpstr>Homework class period 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3</dc:title>
  <dc:creator>Tan PH</dc:creator>
  <cp:lastModifiedBy>Tan PH</cp:lastModifiedBy>
  <cp:revision>1</cp:revision>
  <dcterms:created xsi:type="dcterms:W3CDTF">2024-03-01T10:34:10Z</dcterms:created>
  <dcterms:modified xsi:type="dcterms:W3CDTF">2024-03-01T10:34:55Z</dcterms:modified>
</cp:coreProperties>
</file>