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494" r:id="rId2"/>
    <p:sldId id="496" r:id="rId3"/>
    <p:sldId id="497" r:id="rId4"/>
    <p:sldId id="498" r:id="rId5"/>
    <p:sldId id="499" r:id="rId6"/>
    <p:sldId id="500" r:id="rId7"/>
    <p:sldId id="495" r:id="rId8"/>
    <p:sldId id="501" r:id="rId9"/>
    <p:sldId id="502" r:id="rId10"/>
    <p:sldId id="504" r:id="rId11"/>
    <p:sldId id="510" r:id="rId12"/>
    <p:sldId id="505" r:id="rId13"/>
    <p:sldId id="506" r:id="rId14"/>
    <p:sldId id="507" r:id="rId15"/>
    <p:sldId id="508" r:id="rId16"/>
    <p:sldId id="50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48" autoAdjust="0"/>
    <p:restoredTop sz="94660"/>
  </p:normalViewPr>
  <p:slideViewPr>
    <p:cSldViewPr snapToGrid="0">
      <p:cViewPr varScale="1">
        <p:scale>
          <a:sx n="60" d="100"/>
          <a:sy n="60" d="100"/>
        </p:scale>
        <p:origin x="102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65A82A-EF7A-4A2B-B2CA-A6130049BD96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5860D2-7DA3-4282-A69B-C0E4A9C3A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716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043617-07BC-4931-8887-3A55C4774CA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864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B12F1-8B8C-65F5-EBD6-9EFC1C8127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D8CA22-30E6-C4EE-A87D-3B09C365A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F8B18-C388-E882-47C5-B309CDCE9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343BC-7847-4250-8093-6069225FFE36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50323-7A95-C681-2E3B-43FF09B6B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FB17F2-DFDC-44F6-EA31-A20ED1FF5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916AE-C297-4303-A7F0-7DD49DC7E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330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56DDE-858E-A7E3-EA69-1839FBAF1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CEF089-E714-BFD6-9A58-F1D6F93CFA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E8B649-ECF4-49E7-3766-3DFFEE3F9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343BC-7847-4250-8093-6069225FFE36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F197D-D594-523E-C356-579516338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10EE8-1958-5DFB-9645-2B2E19D4D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916AE-C297-4303-A7F0-7DD49DC7E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556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624270-5142-65A4-E869-9AFF9FFD1A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D356FF-7DC9-2CEB-F4F6-3D263AF1B7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8F06B4-A9AD-3083-9187-2C5F3B672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343BC-7847-4250-8093-6069225FFE36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3AC9F-2688-1112-34BE-CE8A8A10E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623D52-763A-4C6F-9DA3-7B59FE997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916AE-C297-4303-A7F0-7DD49DC7E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423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664C4-EFD4-F339-14CF-CF0DA19C2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59D06-BBC1-18C3-8134-8FDB7C1ED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D8BB1-04FC-0B22-8A34-8E4FE7996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343BC-7847-4250-8093-6069225FFE36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568C1-ADE9-4DF2-4AFA-B0F2CEB12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5E1FD6-5071-66F6-B19B-D9057929C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916AE-C297-4303-A7F0-7DD49DC7E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575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BF685-7E00-EB0C-87D9-09770A9FB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D9560-4209-D432-A019-05132B66C3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AF18B-4CC6-4EAA-8361-759A43F42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343BC-7847-4250-8093-6069225FFE36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025D4-4A95-17B7-958F-37831B25E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68D7F2-71B1-DECD-B5D2-8F553A3D6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916AE-C297-4303-A7F0-7DD49DC7E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75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D17F9-7270-28CD-9FAB-FD772618A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85F74-897B-E952-297D-F2B9B3EF90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9678C9-1239-3806-1F1A-A62E8B50F2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50DCE5-23D0-2B30-F024-3EF68A84C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343BC-7847-4250-8093-6069225FFE36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41B3DF-8559-3F65-0F7C-377EBF879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251EDE-621A-B2D4-CE4D-892CD7952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916AE-C297-4303-A7F0-7DD49DC7E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180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F2F4-E8D8-B844-BAC6-1F3C77188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CF9BEF-5DB8-FC6F-3A2E-B1F4087FEB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12BC15-433E-9E29-455C-0EDC94CB59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DA238B-909F-4DFD-88C4-5D8D9E92FA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56878-C4FA-96E9-E60B-9AEA2B31F4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9BCE18-AD03-77F2-9B01-2E8CE8012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343BC-7847-4250-8093-6069225FFE36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2DA880-7E43-7F4C-468E-1EAFB070E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EB1ADA-0D69-1A26-0B99-BB4490E19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916AE-C297-4303-A7F0-7DD49DC7E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32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DD5EF-554C-67B0-D3EA-4E2EEDBCC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1ACEF2-51F7-7462-52D7-0E18910E6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343BC-7847-4250-8093-6069225FFE36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91A8A9-A601-2AC5-6E8E-51221D376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DCE0B5-09BA-E538-A7E1-7972353B1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916AE-C297-4303-A7F0-7DD49DC7E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190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F1062F-C139-F1D4-BD03-522C7A666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343BC-7847-4250-8093-6069225FFE36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6EC822-2C30-E210-ECA8-6FCF3EED2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67608A-3006-7F76-57FC-34DAE4084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916AE-C297-4303-A7F0-7DD49DC7E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91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62901-F592-B5E1-9601-265C13A70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54D8E-A0D5-FBD2-CDA1-145A077CD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83935E-F7AD-0E53-5341-9D68B169B0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FCF86F-8697-391A-C221-AB4A452FE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343BC-7847-4250-8093-6069225FFE36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1619D1-FA18-F7D3-D455-8FDBEE018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2282B8-90CD-0B3C-63CA-8CC97D0EE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916AE-C297-4303-A7F0-7DD49DC7E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566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D9487-4920-641C-14A0-0A6F59DD6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F3F58E-87DB-3A4D-E7AD-2E818FABB1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31E2CE-7BE9-1971-EC64-BA149B077A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546579-7C56-832D-EF2B-E79474705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343BC-7847-4250-8093-6069225FFE36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7B5A05-9BEC-EC02-9CB4-54FD37D55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1C97FB-F79A-617C-A81E-82B14A8EB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916AE-C297-4303-A7F0-7DD49DC7E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228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456381-3DF8-D0FF-00FB-B30D0EC4A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118756-E8A4-5CFA-C374-5EE408DB7F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1A7C20-B300-F390-F2FD-5B6A2F8E8B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E0343BC-7847-4250-8093-6069225FFE36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1383C6-5529-F0B3-B250-E822C6FAA1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96E7C-3751-82BC-222F-15E5EEA884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0916AE-C297-4303-A7F0-7DD49DC7E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594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gov.mot.go.th/dataset/9b9970e9-edd8-4518-99ae-2b81115068c2/resource/ad077d2d-5378-4e8a-b524-4814348df439/download/passenger-2019.xlsx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gov.mot.go.th/dataset/9b9970e9-edd8-4518-99ae-2b81115068c2/resource/71a552d0-0fea-4e05-b78c-42d58aa88db6/download/passengers.xlsx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757DAB-7B06-5000-0148-3EA23EA52D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62382-B4C8-C782-BE87-8B4EDA3CB9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Class period 14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267A60-05D2-1E27-EEB8-5C7EF63B65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Visualize_Data_Distribution</a:t>
            </a:r>
            <a:r>
              <a:rPr lang="en-US" dirty="0"/>
              <a:t> part3</a:t>
            </a:r>
          </a:p>
        </p:txBody>
      </p:sp>
    </p:spTree>
    <p:extLst>
      <p:ext uri="{BB962C8B-B14F-4D97-AF65-F5344CB8AC3E}">
        <p14:creationId xmlns:p14="http://schemas.microsoft.com/office/powerpoint/2010/main" val="2005258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ED455-722C-5DBC-01B6-5567FC39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ตัวอย่างการนำข้อมูลตารางมาสร้าง </a:t>
            </a:r>
            <a:r>
              <a:rPr lang="en-US" dirty="0"/>
              <a:t>Bubble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C47D7-9AB9-B4E3-C370-5483DCD31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dirty="0"/>
              <a:t>โหลดข้อมูล ข้อมูลสถิติการเดินทางบนโครงข่ายคมนาคม ปี 2562 จาก</a:t>
            </a:r>
          </a:p>
          <a:p>
            <a:r>
              <a:rPr lang="en-US" dirty="0">
                <a:hlinkClick r:id="rId2"/>
              </a:rPr>
              <a:t>https://datagov.mot.go.th/dataset/9b9970e9-edd8-4518-99ae-2b81115068c2/resource/ad077d2d-5378-4e8a-b524-4814348df439/download/passenger-2019.xlsx</a:t>
            </a:r>
            <a:endParaRPr lang="th-TH" dirty="0"/>
          </a:p>
          <a:p>
            <a:r>
              <a:rPr lang="th-TH" dirty="0"/>
              <a:t>โหลดข้อมูลลง </a:t>
            </a:r>
            <a:r>
              <a:rPr lang="en-US" dirty="0"/>
              <a:t>google </a:t>
            </a:r>
            <a:r>
              <a:rPr lang="en-US" dirty="0" err="1"/>
              <a:t>colab</a:t>
            </a:r>
            <a:r>
              <a:rPr lang="en-US" dirty="0"/>
              <a:t> </a:t>
            </a:r>
          </a:p>
          <a:p>
            <a:r>
              <a:rPr lang="en-US" sz="20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pandas </a:t>
            </a:r>
            <a:r>
              <a:rPr lang="en-US" sz="20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pd </a:t>
            </a:r>
            <a:endParaRPr lang="th-TH" sz="20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 = </a:t>
            </a:r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pd.read_excel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'/content/passenger-19.xlsx’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 </a:t>
            </a:r>
          </a:p>
          <a:p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71412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FCB22-0CCD-E31C-CD3D-E3D621616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ตาราง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F34B5E-93E7-A873-8CB4-5801E505B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2087" y="1293032"/>
            <a:ext cx="5807826" cy="5402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528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9E3BF-066F-016F-F526-F2A9099C8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ขั้นตอนการ </a:t>
            </a:r>
            <a:r>
              <a:rPr lang="en-US" dirty="0"/>
              <a:t>clean </a:t>
            </a:r>
            <a:r>
              <a:rPr lang="th-TH" dirty="0"/>
              <a:t>และเลือกข้อมูล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0F451-7780-5E27-89A1-2653838D0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เช็คและ </a:t>
            </a:r>
            <a:r>
              <a:rPr lang="en-US" dirty="0"/>
              <a:t>drop </a:t>
            </a:r>
            <a:r>
              <a:rPr lang="th-TH" dirty="0"/>
              <a:t>ข้อมูลที่ </a:t>
            </a:r>
            <a:r>
              <a:rPr lang="en-US" dirty="0"/>
              <a:t>missing</a:t>
            </a:r>
            <a:endParaRPr lang="th-TH" dirty="0"/>
          </a:p>
          <a:p>
            <a:r>
              <a:rPr lang="it-IT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data_drop = data.dropna() </a:t>
            </a:r>
            <a:endParaRPr lang="th-TH" sz="20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it-IT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data_drop</a:t>
            </a:r>
            <a:endParaRPr lang="th-TH" sz="20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dirty="0"/>
              <a:t>ต้องการสร้าง </a:t>
            </a:r>
            <a:r>
              <a:rPr lang="en-US" dirty="0"/>
              <a:t>Bubble Chart </a:t>
            </a:r>
            <a:r>
              <a:rPr lang="th-TH" dirty="0"/>
              <a:t>ดู</a:t>
            </a:r>
            <a:r>
              <a:rPr lang="th-TH" b="0" i="0" dirty="0">
                <a:effectLst/>
                <a:latin typeface="system-ui"/>
              </a:rPr>
              <a:t>ปริมาณของข้อมูลเดือนมกราคม เทียบระหว่าง </a:t>
            </a:r>
            <a:r>
              <a:rPr lang="en-US" b="0" i="0" dirty="0">
                <a:effectLst/>
                <a:latin typeface="system-ui"/>
              </a:rPr>
              <a:t>‘</a:t>
            </a:r>
            <a:r>
              <a:rPr lang="th-TH" b="0" i="0" dirty="0">
                <a:effectLst/>
                <a:latin typeface="system-ui"/>
              </a:rPr>
              <a:t>รถ ขบส. และ รถร่วม</a:t>
            </a:r>
            <a:r>
              <a:rPr lang="en-US" b="0" i="0" dirty="0">
                <a:effectLst/>
                <a:latin typeface="system-ui"/>
              </a:rPr>
              <a:t>’, ‘</a:t>
            </a:r>
            <a:r>
              <a:rPr lang="th-TH" b="0" i="0" dirty="0">
                <a:effectLst/>
                <a:latin typeface="system-ui"/>
              </a:rPr>
              <a:t>รถหมวด 3</a:t>
            </a:r>
            <a:r>
              <a:rPr lang="en-US" b="0" i="0" dirty="0">
                <a:effectLst/>
                <a:latin typeface="system-ui"/>
              </a:rPr>
              <a:t>’ </a:t>
            </a:r>
            <a:r>
              <a:rPr lang="th-TH" b="0" i="0" dirty="0">
                <a:effectLst/>
                <a:latin typeface="system-ui"/>
              </a:rPr>
              <a:t>และ </a:t>
            </a:r>
            <a:r>
              <a:rPr lang="en-US" b="0" i="0" dirty="0">
                <a:effectLst/>
                <a:latin typeface="system-ui"/>
              </a:rPr>
              <a:t>‘</a:t>
            </a:r>
            <a:r>
              <a:rPr lang="th-TH" b="0" i="0" dirty="0">
                <a:effectLst/>
                <a:latin typeface="system-ui"/>
              </a:rPr>
              <a:t>รถยนต์เฉพาะ 4 ล้อ (10 จุดสำรวจ)</a:t>
            </a:r>
            <a:r>
              <a:rPr lang="en-US" b="0" i="0" dirty="0">
                <a:effectLst/>
                <a:latin typeface="system-ui"/>
              </a:rPr>
              <a:t>’</a:t>
            </a:r>
          </a:p>
          <a:p>
            <a:r>
              <a:rPr lang="th-TH" dirty="0">
                <a:latin typeface="system-ui"/>
              </a:rPr>
              <a:t>เลือกเฉพาะข้อมูลปริมาณของ </a:t>
            </a:r>
            <a:r>
              <a:rPr lang="en-US" b="0" i="0" dirty="0">
                <a:effectLst/>
                <a:latin typeface="system-ui"/>
              </a:rPr>
              <a:t>‘</a:t>
            </a:r>
            <a:r>
              <a:rPr lang="th-TH" b="0" i="0" dirty="0">
                <a:effectLst/>
                <a:latin typeface="system-ui"/>
              </a:rPr>
              <a:t>รถ ขบส. และ รถร่วม</a:t>
            </a:r>
            <a:r>
              <a:rPr lang="en-US" b="0" i="0" dirty="0">
                <a:effectLst/>
                <a:latin typeface="system-ui"/>
              </a:rPr>
              <a:t>’, ‘</a:t>
            </a:r>
            <a:r>
              <a:rPr lang="th-TH" b="0" i="0" dirty="0">
                <a:effectLst/>
                <a:latin typeface="system-ui"/>
              </a:rPr>
              <a:t>รถหมวด 3</a:t>
            </a:r>
            <a:r>
              <a:rPr lang="en-US" b="0" i="0" dirty="0">
                <a:effectLst/>
                <a:latin typeface="system-ui"/>
              </a:rPr>
              <a:t>’ </a:t>
            </a:r>
            <a:r>
              <a:rPr lang="th-TH" b="0" i="0" dirty="0">
                <a:effectLst/>
                <a:latin typeface="system-ui"/>
              </a:rPr>
              <a:t>และ </a:t>
            </a:r>
            <a:r>
              <a:rPr lang="en-US" b="0" i="0" dirty="0">
                <a:effectLst/>
                <a:latin typeface="system-ui"/>
              </a:rPr>
              <a:t>‘</a:t>
            </a:r>
            <a:r>
              <a:rPr lang="th-TH" b="0" i="0" dirty="0">
                <a:effectLst/>
                <a:latin typeface="system-ui"/>
              </a:rPr>
              <a:t>รถยนต์เฉพาะ 4 ล้อ (10 จุดสำรวจ)</a:t>
            </a:r>
            <a:r>
              <a:rPr lang="en-US" b="0" i="0" dirty="0">
                <a:effectLst/>
                <a:latin typeface="system-ui"/>
              </a:rPr>
              <a:t>’</a:t>
            </a:r>
            <a:r>
              <a:rPr lang="th-TH" b="0" i="0" dirty="0">
                <a:effectLst/>
                <a:latin typeface="system-ui"/>
              </a:rPr>
              <a:t> ด้วย </a:t>
            </a:r>
            <a:r>
              <a:rPr lang="en-US" b="0" i="0" dirty="0" err="1">
                <a:effectLst/>
                <a:latin typeface="system-ui"/>
              </a:rPr>
              <a:t>iloc</a:t>
            </a:r>
            <a:r>
              <a:rPr lang="th-TH" b="0" i="0" dirty="0">
                <a:effectLst/>
                <a:latin typeface="system-ui"/>
              </a:rPr>
              <a:t> และคูณข้อมูลปริมาณด้วย </a:t>
            </a:r>
            <a:r>
              <a:rPr lang="en-US" b="0" i="0" dirty="0">
                <a:effectLst/>
                <a:latin typeface="system-ui"/>
              </a:rPr>
              <a:t>0.001 </a:t>
            </a:r>
            <a:r>
              <a:rPr lang="th-TH" b="0" i="0" dirty="0">
                <a:effectLst/>
                <a:latin typeface="system-ui"/>
              </a:rPr>
              <a:t>เนื่องจากตัวเลขปริมาณมากเกินไป</a:t>
            </a:r>
          </a:p>
          <a:p>
            <a:r>
              <a:rPr lang="th-TH" sz="2000" b="0" i="0" dirty="0">
                <a:effectLst/>
                <a:latin typeface="system-ui"/>
              </a:rPr>
              <a:t> </a:t>
            </a:r>
            <a:r>
              <a:rPr lang="it-IT" sz="20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0.001</a:t>
            </a:r>
            <a:r>
              <a:rPr lang="it-IT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* data_drop.iloc[:</a:t>
            </a:r>
            <a:r>
              <a:rPr lang="it-IT" sz="20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it-IT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AA5D00"/>
                </a:solidFill>
                <a:latin typeface="Courier New" panose="02070309020205020404" pitchFamily="49" charset="0"/>
              </a:rPr>
              <a:t>7</a:t>
            </a:r>
            <a:r>
              <a:rPr lang="it-IT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</a:t>
            </a:r>
            <a:endParaRPr lang="th-TH" sz="2000" dirty="0"/>
          </a:p>
          <a:p>
            <a:endParaRPr lang="th-TH" sz="20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endParaRPr lang="th-TH" sz="2000" dirty="0">
              <a:solidFill>
                <a:srgbClr val="545454"/>
              </a:solidFill>
              <a:latin typeface="Courier New" panose="020703090202050204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1E6E445-DF45-3EAD-0C27-C61AEDDEE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571" y="5332917"/>
            <a:ext cx="4034444" cy="1375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297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E3FCA-850C-9D24-F002-CAD85899E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ขั้นตอนสร้าง </a:t>
            </a:r>
            <a:r>
              <a:rPr lang="en-US" dirty="0"/>
              <a:t>Bubble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40A2D-9C02-BED2-7C93-3336EAD91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</a:rPr>
              <a:t>import</a:t>
            </a:r>
            <a:r>
              <a:rPr lang="th-TH" dirty="0">
                <a:latin typeface="Courier New" panose="02070309020205020404" pitchFamily="49" charset="0"/>
              </a:rPr>
              <a:t> ฟังก์ชั่นที่ต้องการใช้งาน</a:t>
            </a:r>
            <a:endParaRPr lang="th-TH" b="0" dirty="0">
              <a:effectLst/>
              <a:latin typeface="Courier New" panose="02070309020205020404" pitchFamily="49" charset="0"/>
            </a:endParaRPr>
          </a:p>
          <a:p>
            <a:r>
              <a:rPr lang="en-US" sz="24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matplotlib</a:t>
            </a:r>
            <a:endParaRPr lang="en-US" sz="24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24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matplotlib </a:t>
            </a:r>
            <a:r>
              <a:rPr lang="en-US" sz="24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4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pyplot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4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4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</a:t>
            </a:r>
            <a:endParaRPr lang="th-TH" sz="24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endParaRPr lang="th-TH" sz="2400" dirty="0"/>
          </a:p>
          <a:p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plt.scatter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([</a:t>
            </a:r>
            <a:r>
              <a:rPr lang="en-US" sz="20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20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20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200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],[</a:t>
            </a:r>
            <a:r>
              <a:rPr lang="en-US" sz="20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200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20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200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20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200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],s=</a:t>
            </a:r>
            <a:r>
              <a:rPr lang="en-US" sz="2000" b="0" dirty="0">
                <a:solidFill>
                  <a:srgbClr val="257693"/>
                </a:solidFill>
                <a:effectLst/>
                <a:latin typeface="Courier New" panose="02070309020205020404" pitchFamily="49" charset="0"/>
              </a:rPr>
              <a:t>list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0.001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data_drop.iloc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[:</a:t>
            </a:r>
            <a:r>
              <a:rPr lang="en-US" sz="20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20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7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]),alpha=</a:t>
            </a:r>
            <a:r>
              <a:rPr lang="en-US" sz="20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0.5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dirty="0"/>
          </a:p>
          <a:p>
            <a:r>
              <a:rPr lang="th-TH" dirty="0"/>
              <a:t>สร้างกราฟ </a:t>
            </a:r>
            <a:r>
              <a:rPr lang="en-US" dirty="0"/>
              <a:t>scatter </a:t>
            </a:r>
            <a:r>
              <a:rPr lang="th-TH" dirty="0"/>
              <a:t>โดยกำหนดจุด </a:t>
            </a:r>
            <a:r>
              <a:rPr lang="en-US" dirty="0"/>
              <a:t>3 </a:t>
            </a:r>
            <a:r>
              <a:rPr lang="th-TH" dirty="0"/>
              <a:t>จุดอยู่ตำแหน่ง</a:t>
            </a:r>
            <a:r>
              <a:rPr lang="en-US" dirty="0"/>
              <a:t> </a:t>
            </a:r>
            <a:r>
              <a:rPr lang="th-TH" dirty="0"/>
              <a:t>แกน</a:t>
            </a:r>
            <a:r>
              <a:rPr lang="en-US" dirty="0"/>
              <a:t>x </a:t>
            </a:r>
            <a:r>
              <a:rPr lang="th-TH" dirty="0"/>
              <a:t>ที่</a:t>
            </a:r>
            <a:r>
              <a:rPr lang="en-US" dirty="0"/>
              <a:t> 0,100,200 </a:t>
            </a:r>
            <a:r>
              <a:rPr lang="th-TH" dirty="0"/>
              <a:t>ตามลำดับและตำแหน่ง แกน</a:t>
            </a:r>
            <a:r>
              <a:rPr lang="en-US" dirty="0"/>
              <a:t>y</a:t>
            </a:r>
            <a:r>
              <a:rPr lang="th-TH" dirty="0"/>
              <a:t> ที่</a:t>
            </a:r>
            <a:r>
              <a:rPr lang="en-US" dirty="0"/>
              <a:t> 200 </a:t>
            </a:r>
            <a:r>
              <a:rPr lang="th-TH" dirty="0"/>
              <a:t>ทั้ง </a:t>
            </a:r>
            <a:r>
              <a:rPr lang="en-US" dirty="0"/>
              <a:t>3 </a:t>
            </a:r>
            <a:r>
              <a:rPr lang="th-TH" dirty="0"/>
              <a:t>จุด จากนั้นกำหนด </a:t>
            </a:r>
            <a:r>
              <a:rPr lang="en-US" dirty="0" err="1"/>
              <a:t>parameter:s</a:t>
            </a:r>
            <a:r>
              <a:rPr lang="en-US" dirty="0"/>
              <a:t> </a:t>
            </a:r>
            <a:r>
              <a:rPr lang="th-TH" dirty="0"/>
              <a:t>เป็น </a:t>
            </a:r>
            <a:r>
              <a:rPr lang="en-US" dirty="0"/>
              <a:t>list </a:t>
            </a:r>
            <a:r>
              <a:rPr lang="th-TH" dirty="0"/>
              <a:t>ปริมาณข้อมูลทั้ง </a:t>
            </a:r>
            <a:r>
              <a:rPr lang="en-US" dirty="0"/>
              <a:t>3 </a:t>
            </a:r>
            <a:r>
              <a:rPr lang="th-TH" dirty="0"/>
              <a:t>ข้อมูลที่ต้องการเปรียบเทียบ และกำหนดความโปร่งแสงเป็น </a:t>
            </a:r>
            <a:r>
              <a:rPr lang="en-US" dirty="0"/>
              <a:t>50% </a:t>
            </a:r>
            <a:r>
              <a:rPr lang="th-TH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700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5B292-B4CE-AF74-4B9C-96435F94F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ผลลัพธ์จะได้ </a:t>
            </a:r>
            <a:r>
              <a:rPr lang="en-US" dirty="0"/>
              <a:t>(</a:t>
            </a:r>
            <a:r>
              <a:rPr lang="th-TH" dirty="0"/>
              <a:t>ไม่ค่อยสวยงาม</a:t>
            </a:r>
            <a:r>
              <a:rPr lang="en-US" dirty="0"/>
              <a:t>)</a:t>
            </a:r>
            <a:r>
              <a:rPr lang="th-TH" dirty="0"/>
              <a:t> ปรับแต่งกราฟ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117D0-47E6-DB79-174A-B842677F0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plt.scatter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([</a:t>
            </a:r>
            <a:r>
              <a:rPr lang="en-US" sz="20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20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20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200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],[</a:t>
            </a:r>
            <a:r>
              <a:rPr lang="en-US" sz="20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200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20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200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20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200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],s=</a:t>
            </a:r>
            <a:r>
              <a:rPr lang="en-US" sz="2000" b="0" dirty="0">
                <a:solidFill>
                  <a:srgbClr val="257693"/>
                </a:solidFill>
                <a:effectLst/>
                <a:latin typeface="Courier New" panose="02070309020205020404" pitchFamily="49" charset="0"/>
              </a:rPr>
              <a:t>list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0.001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data_drop.iloc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[:</a:t>
            </a:r>
            <a:r>
              <a:rPr lang="en-US" sz="20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20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7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]),alpha=</a:t>
            </a:r>
            <a:r>
              <a:rPr lang="en-US" sz="20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0.5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36F5BA-A4B2-17DF-4826-ED2B6425E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500" y="2661080"/>
            <a:ext cx="5497486" cy="3969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3443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4CE96-35EC-52B9-CA89-67BF0F57C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plt.xlim</a:t>
            </a:r>
            <a:r>
              <a:rPr lang="en-US" dirty="0"/>
              <a:t>() </a:t>
            </a:r>
            <a:r>
              <a:rPr lang="th-TH" dirty="0"/>
              <a:t>กำหนดความยาวของแกน </a:t>
            </a:r>
            <a:r>
              <a:rPr lang="en-US" dirty="0"/>
              <a:t>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0BEC4-F4E0-4A10-5F41-81D515EFA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สามารถกำหนดความยาวของแกน </a:t>
            </a:r>
            <a:r>
              <a:rPr lang="en-US" dirty="0"/>
              <a:t>x</a:t>
            </a:r>
            <a:r>
              <a:rPr lang="th-TH" dirty="0"/>
              <a:t> เองได้ เนื่องจากขนาดจุดมันล้นกรอบของกราฟ </a:t>
            </a:r>
          </a:p>
          <a:p>
            <a:r>
              <a:rPr lang="th-TH" dirty="0"/>
              <a:t>โดยใช้คำสั่ง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plt.xlim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  <a:r>
              <a:rPr lang="th-TH" dirty="0">
                <a:solidFill>
                  <a:srgbClr val="000000"/>
                </a:solidFill>
                <a:latin typeface="Courier New" panose="02070309020205020404" pitchFamily="49" charset="0"/>
              </a:rPr>
              <a:t>เช่น </a:t>
            </a:r>
          </a:p>
          <a:p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plt.scatter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([</a:t>
            </a:r>
            <a:r>
              <a:rPr lang="en-US" sz="20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20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20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200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],[</a:t>
            </a:r>
            <a:r>
              <a:rPr lang="en-US" sz="20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200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20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200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20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200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],s=</a:t>
            </a:r>
            <a:r>
              <a:rPr lang="en-US" sz="2000" b="0" dirty="0">
                <a:solidFill>
                  <a:srgbClr val="257693"/>
                </a:solidFill>
                <a:effectLst/>
                <a:latin typeface="Courier New" panose="02070309020205020404" pitchFamily="49" charset="0"/>
              </a:rPr>
              <a:t>list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0.001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data_drop.iloc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[:</a:t>
            </a:r>
            <a:r>
              <a:rPr lang="en-US" sz="20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20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7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]),alpha=</a:t>
            </a:r>
            <a:r>
              <a:rPr lang="en-US" sz="20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0.5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plt.xlim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((</a:t>
            </a:r>
            <a:r>
              <a:rPr lang="en-US" sz="20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-50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20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300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));</a:t>
            </a:r>
          </a:p>
          <a:p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8D8FC7-FDAD-B83F-2B76-F91D46653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8939" y="3306991"/>
            <a:ext cx="4799214" cy="3430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1906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6583A-3C9C-73F1-376A-1B4A48F95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z="4400" dirty="0">
                <a:latin typeface="Courier New" panose="02070309020205020404" pitchFamily="49" charset="0"/>
              </a:rPr>
              <a:t>กำหนดขนาดความกว้าง</a:t>
            </a:r>
            <a:r>
              <a:rPr lang="th-TH" dirty="0">
                <a:latin typeface="Courier New" panose="02070309020205020404" pitchFamily="49" charset="0"/>
              </a:rPr>
              <a:t>ความ</a:t>
            </a:r>
            <a:r>
              <a:rPr lang="th-TH" sz="4400" dirty="0">
                <a:latin typeface="Courier New" panose="02070309020205020404" pitchFamily="49" charset="0"/>
              </a:rPr>
              <a:t>ยาวของรูปกราฟ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D950E-DC4A-D7B6-2CFE-05180A40E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sz="2800" b="0" i="0" dirty="0">
                <a:effectLst/>
                <a:latin typeface="Courier New" panose="02070309020205020404" pitchFamily="49" charset="0"/>
              </a:rPr>
              <a:t>แก้จุดซ้อนกันด้วย</a:t>
            </a:r>
            <a:endParaRPr lang="en-US" sz="2800" b="0" i="0" dirty="0">
              <a:effectLst/>
              <a:latin typeface="Courier New" panose="02070309020205020404" pitchFamily="49" charset="0"/>
            </a:endParaRPr>
          </a:p>
          <a:p>
            <a:r>
              <a:rPr lang="en-US" sz="2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matplotlib.rcParams</a:t>
            </a:r>
            <a:r>
              <a:rPr lang="en-US" sz="2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2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figure.figsize</a:t>
            </a:r>
            <a:r>
              <a:rPr lang="en-US" sz="2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’</a:t>
            </a:r>
            <a:r>
              <a:rPr lang="en-US" sz="2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]=[</a:t>
            </a:r>
            <a:r>
              <a:rPr lang="en-US" sz="2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8</a:t>
            </a:r>
            <a:r>
              <a:rPr lang="en-US" sz="2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AA5D00"/>
                </a:solidFill>
                <a:latin typeface="Courier New" panose="02070309020205020404" pitchFamily="49" charset="0"/>
              </a:rPr>
              <a:t>5</a:t>
            </a:r>
            <a:r>
              <a:rPr lang="en-US" sz="2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 </a:t>
            </a:r>
            <a:endParaRPr lang="th-TH" sz="2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sz="2800" i="0" dirty="0">
                <a:effectLst/>
                <a:latin typeface="Courier New" panose="02070309020205020404" pitchFamily="49" charset="0"/>
              </a:rPr>
              <a:t>ทำงานใน </a:t>
            </a:r>
            <a:r>
              <a:rPr lang="en-US" sz="2800" i="0" dirty="0">
                <a:effectLst/>
                <a:latin typeface="Courier New" panose="02070309020205020404" pitchFamily="49" charset="0"/>
              </a:rPr>
              <a:t>memory</a:t>
            </a:r>
            <a:r>
              <a:rPr lang="th-TH" sz="2800" dirty="0">
                <a:latin typeface="Courier New" panose="02070309020205020404" pitchFamily="49" charset="0"/>
              </a:rPr>
              <a:t> กำหนดขนาดของรูปกราฟ กว้าง</a:t>
            </a:r>
            <a:r>
              <a:rPr lang="en-US" sz="2800" dirty="0">
                <a:latin typeface="Courier New" panose="02070309020205020404" pitchFamily="49" charset="0"/>
              </a:rPr>
              <a:t>*</a:t>
            </a:r>
            <a:r>
              <a:rPr lang="th-TH" sz="2800" dirty="0">
                <a:latin typeface="Courier New" panose="02070309020205020404" pitchFamily="49" charset="0"/>
              </a:rPr>
              <a:t>ยาว ตัวอย่าง กว้าง </a:t>
            </a:r>
            <a:r>
              <a:rPr lang="en-US" dirty="0">
                <a:latin typeface="Courier New" panose="02070309020205020404" pitchFamily="49" charset="0"/>
              </a:rPr>
              <a:t>8</a:t>
            </a:r>
            <a:r>
              <a:rPr lang="th-TH" sz="2800" dirty="0">
                <a:latin typeface="Courier New" panose="02070309020205020404" pitchFamily="49" charset="0"/>
              </a:rPr>
              <a:t> ยาว </a:t>
            </a:r>
            <a:r>
              <a:rPr lang="en-US" sz="2800" dirty="0">
                <a:latin typeface="Courier New" panose="02070309020205020404" pitchFamily="49" charset="0"/>
              </a:rPr>
              <a:t>5</a:t>
            </a:r>
            <a:endParaRPr lang="th-TH" sz="2800" dirty="0">
              <a:latin typeface="Courier New" panose="02070309020205020404" pitchFamily="49" charset="0"/>
            </a:endParaRPr>
          </a:p>
          <a:p>
            <a:r>
              <a:rPr lang="th-TH" i="0" dirty="0">
                <a:effectLst/>
                <a:latin typeface="Courier New" panose="02070309020205020404" pitchFamily="49" charset="0"/>
              </a:rPr>
              <a:t>กลับไปรันโค้ดก่อนหน้านี้อีกรอบ</a:t>
            </a:r>
            <a:endParaRPr lang="th-TH" sz="2800" i="0" dirty="0">
              <a:effectLst/>
              <a:latin typeface="Courier New" panose="02070309020205020404" pitchFamily="49" charset="0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A9B64B-C877-78DC-5A4E-26528DBBD2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7638" y="3239143"/>
            <a:ext cx="5608318" cy="3485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990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09918-92D8-85D8-6224-319C77782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11CD3-3B9C-15D8-08F8-48CC96752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ให้นักศึกษาโหลดข้อมูลข้อมูลสถิติการเดินทางบนโครงข่ายคมนาคม ปี 2563 - 2567จาก </a:t>
            </a:r>
          </a:p>
          <a:p>
            <a:r>
              <a:rPr lang="en-US" dirty="0">
                <a:hlinkClick r:id="rId2"/>
              </a:rPr>
              <a:t>https://datagov.mot.go.th/dataset/9b9970e9-edd8-4518-99ae-2b81115068c2/resource/71a552d0-0fea-4e05-b78c-42d58aa88db6/download/passengers.xlsx</a:t>
            </a:r>
            <a:r>
              <a:rPr lang="en-US" dirty="0"/>
              <a:t> </a:t>
            </a:r>
            <a:endParaRPr lang="th-TH" dirty="0"/>
          </a:p>
          <a:p>
            <a:r>
              <a:rPr lang="th-TH" dirty="0"/>
              <a:t>และโหลดลง </a:t>
            </a:r>
            <a:r>
              <a:rPr lang="en-US" dirty="0"/>
              <a:t>google </a:t>
            </a:r>
            <a:r>
              <a:rPr lang="en-US" dirty="0" err="1"/>
              <a:t>colab</a:t>
            </a:r>
            <a:endParaRPr lang="th-TH" dirty="0"/>
          </a:p>
          <a:p>
            <a:r>
              <a:rPr lang="th-TH" dirty="0"/>
              <a:t>ลองดึงเฉพาะข้อมูล </a:t>
            </a:r>
            <a:r>
              <a:rPr lang="th-TH" b="0" i="0" dirty="0">
                <a:effectLst/>
                <a:latin typeface="Courier New" panose="02070309020205020404" pitchFamily="49" charset="0"/>
              </a:rPr>
              <a:t>ท่าอากาศยานสุวรรณภูมิ </a:t>
            </a:r>
            <a:r>
              <a:rPr lang="th-TH" b="0" i="0" dirty="0">
                <a:effectLst/>
                <a:latin typeface="system-ui"/>
              </a:rPr>
              <a:t>ขาออกประเทศ</a:t>
            </a:r>
            <a:r>
              <a:rPr lang="th-TH" dirty="0"/>
              <a:t>และสร้างตารางเก็บไว้ในตัวแปรใหม่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627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2832-F720-9794-B9A6-9B586835B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plt.plot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06689-CEB4-BC64-D683-DC88A5A77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ฟังก์ชั่น </a:t>
            </a:r>
            <a:r>
              <a:rPr lang="en-US" dirty="0"/>
              <a:t>plot </a:t>
            </a:r>
            <a:r>
              <a:rPr lang="th-TH" dirty="0"/>
              <a:t>สามารถวาด </a:t>
            </a:r>
            <a:r>
              <a:rPr lang="en-US" dirty="0"/>
              <a:t>scatter </a:t>
            </a:r>
            <a:r>
              <a:rPr lang="th-TH" dirty="0"/>
              <a:t>ได้เหมือนกัน และการใช้งานจะยืดหยุ่นกว่า สามารถกำหนดให้ลากเส้นเชื่อมจุด </a:t>
            </a:r>
            <a:r>
              <a:rPr lang="en-US" dirty="0"/>
              <a:t>scatter </a:t>
            </a:r>
            <a:r>
              <a:rPr lang="th-TH" dirty="0"/>
              <a:t>แต่ละจุดได้</a:t>
            </a:r>
          </a:p>
          <a:p>
            <a:r>
              <a:rPr lang="en-US" dirty="0" err="1"/>
              <a:t>plt.plot</a:t>
            </a:r>
            <a:r>
              <a:rPr lang="en-US" dirty="0"/>
              <a:t>() input </a:t>
            </a:r>
            <a:r>
              <a:rPr lang="th-TH" dirty="0"/>
              <a:t>ตัวที่ 3 คือ ตัวกำหนดหน้าตาของ </a:t>
            </a:r>
            <a:r>
              <a:rPr lang="en-US" dirty="0"/>
              <a:t>marker</a:t>
            </a:r>
            <a:r>
              <a:rPr lang="th-TH" dirty="0"/>
              <a:t> เช่น</a:t>
            </a:r>
          </a:p>
          <a:p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plt.plot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0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PetalLength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][:</a:t>
            </a:r>
            <a:r>
              <a:rPr lang="en-US" sz="20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</a:t>
            </a:r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0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SepalLength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][:</a:t>
            </a:r>
            <a:r>
              <a:rPr lang="en-US" sz="20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’o-r’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</a:t>
            </a:r>
            <a:endParaRPr lang="th-TH" sz="20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dirty="0"/>
              <a:t>input </a:t>
            </a:r>
            <a:r>
              <a:rPr lang="th-TH" dirty="0"/>
              <a:t>ตัวที่ 3 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‘o-r’</a:t>
            </a:r>
            <a:r>
              <a:rPr lang="th-TH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th-TH" b="0" i="0" dirty="0">
                <a:effectLst/>
                <a:latin typeface="system-ui"/>
              </a:rPr>
              <a:t>หน้าตา</a:t>
            </a:r>
            <a:r>
              <a:rPr lang="en-US" b="0" i="0" dirty="0">
                <a:effectLst/>
                <a:latin typeface="system-ui"/>
              </a:rPr>
              <a:t>marker/</a:t>
            </a:r>
            <a:r>
              <a:rPr lang="th-TH" b="0" i="0" dirty="0">
                <a:effectLst/>
                <a:latin typeface="system-ui"/>
              </a:rPr>
              <a:t>ลักษณะของเส้นเชื่อมจุด</a:t>
            </a:r>
            <a:r>
              <a:rPr lang="en-US" b="0" i="0" dirty="0">
                <a:effectLst/>
                <a:latin typeface="system-ui"/>
              </a:rPr>
              <a:t>/</a:t>
            </a:r>
            <a:r>
              <a:rPr lang="th-TH" b="0" i="0" dirty="0">
                <a:effectLst/>
                <a:latin typeface="system-ui"/>
              </a:rPr>
              <a:t>สี</a:t>
            </a:r>
            <a:endParaRPr lang="en-US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o </a:t>
            </a:r>
            <a:r>
              <a:rPr lang="th-TH" dirty="0">
                <a:latin typeface="Courier New" panose="02070309020205020404" pitchFamily="49" charset="0"/>
              </a:rPr>
              <a:t>คือ กำหนดหน้าตา </a:t>
            </a:r>
            <a:r>
              <a:rPr lang="en-US" dirty="0">
                <a:latin typeface="Courier New" panose="02070309020205020404" pitchFamily="49" charset="0"/>
              </a:rPr>
              <a:t>marker</a:t>
            </a:r>
            <a:r>
              <a:rPr lang="th-TH" dirty="0">
                <a:latin typeface="Courier New" panose="02070309020205020404" pitchFamily="49" charset="0"/>
              </a:rPr>
              <a:t> เป็นสัญลักษณ์วงกลม</a:t>
            </a:r>
            <a:endParaRPr lang="en-US" b="0" i="0" dirty="0">
              <a:effectLst/>
              <a:latin typeface="Courier New" panose="02070309020205020404" pitchFamily="49" charset="0"/>
            </a:endParaRPr>
          </a:p>
          <a:p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th-TH" dirty="0">
                <a:latin typeface="Courier New" panose="02070309020205020404" pitchFamily="49" charset="0"/>
              </a:rPr>
              <a:t>คือ กำหนดสัญลักษณ์ที่จะใช้ลากเส้น</a:t>
            </a:r>
            <a:r>
              <a:rPr lang="th-TH" b="0" i="0" dirty="0">
                <a:effectLst/>
                <a:latin typeface="system-ui"/>
              </a:rPr>
              <a:t>เชื่อมจุด</a:t>
            </a:r>
            <a:r>
              <a:rPr lang="th-TH" dirty="0">
                <a:latin typeface="Courier New" panose="02070309020205020404" pitchFamily="49" charset="0"/>
              </a:rPr>
              <a:t>เป็นเส้นทึบ</a:t>
            </a:r>
          </a:p>
          <a:p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r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th-TH" b="0" i="0" dirty="0">
                <a:effectLst/>
                <a:latin typeface="Courier New" panose="02070309020205020404" pitchFamily="49" charset="0"/>
              </a:rPr>
              <a:t>คือ ตัวย่อของแม่สีแดง</a:t>
            </a:r>
            <a:endParaRPr lang="en-US" b="0" i="0" dirty="0">
              <a:effectLst/>
              <a:latin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832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7E36E-B1EF-F6BD-0CF1-AE039F8D0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ตัวอย่างการใช้งาน </a:t>
            </a:r>
            <a:r>
              <a:rPr lang="en-US" dirty="0" err="1"/>
              <a:t>plt.plot</a:t>
            </a:r>
            <a:r>
              <a:rPr lang="en-US" dirty="0"/>
              <a:t>()</a:t>
            </a:r>
            <a:r>
              <a:rPr lang="th-TH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6C6C9-1257-D671-087F-1DA6E7D49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plt.plot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PetalLength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][: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SepalLength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][: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'o-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r'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,alpha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0.5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C8E5C3-D02B-3FEF-1950-A2B699BA7D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2312" y="2353311"/>
            <a:ext cx="5667375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550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63F26-72B1-570B-D185-E50DA92FE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ตัวอย่างการใช้งาน </a:t>
            </a:r>
            <a:r>
              <a:rPr lang="en-US" dirty="0" err="1"/>
              <a:t>plt.plot</a:t>
            </a:r>
            <a:r>
              <a:rPr lang="en-US" dirty="0"/>
              <a:t>()</a:t>
            </a:r>
            <a:r>
              <a:rPr lang="th-TH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3F73C-09AA-EB3C-DEA3-8844C8FC4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plt.plot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PetalLength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][: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SepalLength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][: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’</a:t>
            </a:r>
            <a:r>
              <a:rPr lang="en-US" sz="1800" dirty="0">
                <a:solidFill>
                  <a:srgbClr val="008000"/>
                </a:solidFill>
                <a:latin typeface="Courier New" panose="02070309020205020404" pitchFamily="49" charset="0"/>
              </a:rPr>
              <a:t>*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800" dirty="0" err="1">
                <a:solidFill>
                  <a:srgbClr val="008000"/>
                </a:solidFill>
                <a:latin typeface="Courier New" panose="02070309020205020404" pitchFamily="49" charset="0"/>
              </a:rPr>
              <a:t>b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,alpha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0.5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sz="1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D792A26-5B4D-D83E-1850-C189D7C31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7550" y="2364191"/>
            <a:ext cx="5676900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073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5224D-DDC2-F2FA-76AE-0719B1EAC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ตัวอย่างการใช้งาน </a:t>
            </a:r>
            <a:r>
              <a:rPr lang="en-US" dirty="0" err="1"/>
              <a:t>plt.plot</a:t>
            </a:r>
            <a:r>
              <a:rPr lang="en-US" dirty="0"/>
              <a:t>()</a:t>
            </a:r>
            <a:r>
              <a:rPr lang="th-TH" dirty="0"/>
              <a:t> แบบ </a:t>
            </a:r>
            <a:r>
              <a:rPr lang="en-US" dirty="0"/>
              <a:t>plot </a:t>
            </a:r>
            <a:r>
              <a:rPr lang="th-TH" dirty="0"/>
              <a:t>กราฟซ้อนกัน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C3779-83FE-D847-C9A8-EBDAEFC9E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142" y="1825625"/>
            <a:ext cx="10956174" cy="4351338"/>
          </a:xfrm>
        </p:spPr>
        <p:txBody>
          <a:bodyPr>
            <a:normAutofit/>
          </a:bodyPr>
          <a:lstStyle/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plt.plot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PetalLength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][: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SepalLength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][: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’o--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r'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,alpha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0.5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 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plt.plot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PetalLength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SepalLength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’x-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c'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,alpha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0.5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 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plt.plot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PetalLength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:],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SepalLength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:],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’*: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m'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,alpha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0.5</a:t>
            </a:r>
            <a:endParaRPr lang="en-US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A4C855-F1C0-D732-117C-932521E50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597" y="2998576"/>
            <a:ext cx="5137264" cy="385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221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58B1A-8C9E-DC8F-56C3-B6DC042FA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 scatter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1623F-4373-6F73-184E-79DD7B0C6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การสร้างกราฟ </a:t>
            </a:r>
            <a:r>
              <a:rPr lang="en-US" dirty="0"/>
              <a:t>scatter 3 </a:t>
            </a:r>
            <a:r>
              <a:rPr lang="th-TH" dirty="0"/>
              <a:t>มิติ สามารถสร้างได้โดยใช้คำสั่ง </a:t>
            </a:r>
          </a:p>
          <a:p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ax = </a:t>
            </a:r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plt.axes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(projection = 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"3d"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th-TH" sz="2000" dirty="0">
                <a:solidFill>
                  <a:srgbClr val="545454"/>
                </a:solidFill>
                <a:latin typeface="Courier New" panose="02070309020205020404" pitchFamily="49" charset="0"/>
              </a:rPr>
              <a:t> </a:t>
            </a:r>
            <a:r>
              <a:rPr lang="th-TH" dirty="0"/>
              <a:t>เพื่อกำหนดให้สร้างกราฟจำลอง</a:t>
            </a:r>
            <a:r>
              <a:rPr lang="en-US" dirty="0"/>
              <a:t> 3 </a:t>
            </a:r>
            <a:r>
              <a:rPr lang="th-TH" dirty="0"/>
              <a:t>มิติ </a:t>
            </a:r>
            <a:endParaRPr lang="en-US" dirty="0"/>
          </a:p>
          <a:p>
            <a:r>
              <a:rPr lang="th-TH" dirty="0"/>
              <a:t>การใช้งาน </a:t>
            </a:r>
            <a:r>
              <a:rPr lang="en-US" dirty="0"/>
              <a:t>input </a:t>
            </a:r>
            <a:r>
              <a:rPr lang="th-TH" dirty="0"/>
              <a:t>แกน</a:t>
            </a:r>
            <a:r>
              <a:rPr lang="en-US" dirty="0"/>
              <a:t>X </a:t>
            </a:r>
            <a:r>
              <a:rPr lang="th-TH" dirty="0"/>
              <a:t>แกน</a:t>
            </a:r>
            <a:r>
              <a:rPr lang="en-US" dirty="0"/>
              <a:t>Y </a:t>
            </a:r>
            <a:r>
              <a:rPr lang="th-TH" dirty="0"/>
              <a:t>แกน</a:t>
            </a:r>
            <a:r>
              <a:rPr lang="en-US" dirty="0"/>
              <a:t>Z </a:t>
            </a:r>
            <a:r>
              <a:rPr lang="th-TH" dirty="0"/>
              <a:t>และใส่ </a:t>
            </a:r>
            <a:r>
              <a:rPr lang="en-US" dirty="0"/>
              <a:t>parameter </a:t>
            </a:r>
            <a:r>
              <a:rPr lang="th-TH" dirty="0"/>
              <a:t>ปรับแต่งกราฟ</a:t>
            </a:r>
          </a:p>
          <a:p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ax.scatter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th-TH" sz="2000" dirty="0">
                <a:solidFill>
                  <a:srgbClr val="545454"/>
                </a:solidFill>
                <a:latin typeface="Courier New" panose="02070309020205020404" pitchFamily="49" charset="0"/>
              </a:rPr>
              <a:t>แกน</a:t>
            </a:r>
            <a:r>
              <a:rPr lang="en-US" sz="2000" dirty="0">
                <a:solidFill>
                  <a:srgbClr val="545454"/>
                </a:solidFill>
                <a:latin typeface="Courier New" panose="02070309020205020404" pitchFamily="49" charset="0"/>
              </a:rPr>
              <a:t>X,</a:t>
            </a:r>
            <a:r>
              <a:rPr lang="th-TH" sz="2000" dirty="0">
                <a:solidFill>
                  <a:srgbClr val="545454"/>
                </a:solidFill>
                <a:latin typeface="Courier New" panose="02070309020205020404" pitchFamily="49" charset="0"/>
              </a:rPr>
              <a:t>แกน</a:t>
            </a:r>
            <a:r>
              <a:rPr lang="en-US" sz="2000" dirty="0">
                <a:solidFill>
                  <a:srgbClr val="545454"/>
                </a:solidFill>
                <a:latin typeface="Courier New" panose="02070309020205020404" pitchFamily="49" charset="0"/>
              </a:rPr>
              <a:t>Y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th-TH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แกน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Z,</a:t>
            </a:r>
            <a:r>
              <a:rPr lang="th-TH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สี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th-TH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สามารถใช้ </a:t>
            </a:r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parameter:s</a:t>
            </a:r>
            <a:r>
              <a:rPr lang="th-TH" sz="2000" dirty="0">
                <a:solidFill>
                  <a:srgbClr val="545454"/>
                </a:solidFill>
                <a:latin typeface="Courier New" panose="02070309020205020404" pitchFamily="49" charset="0"/>
              </a:rPr>
              <a:t> เพิ่ม </a:t>
            </a:r>
            <a:r>
              <a:rPr lang="en-US" sz="2000" dirty="0">
                <a:solidFill>
                  <a:srgbClr val="545454"/>
                </a:solidFill>
                <a:latin typeface="Courier New" panose="02070309020205020404" pitchFamily="49" charset="0"/>
              </a:rPr>
              <a:t>nomination</a:t>
            </a:r>
            <a:r>
              <a:rPr lang="th-TH" sz="2000" dirty="0">
                <a:solidFill>
                  <a:srgbClr val="545454"/>
                </a:solidFill>
                <a:latin typeface="Courier New" panose="02070309020205020404" pitchFamily="49" charset="0"/>
              </a:rPr>
              <a:t> ที่ </a:t>
            </a:r>
            <a:r>
              <a:rPr lang="en-US" sz="2000" dirty="0">
                <a:solidFill>
                  <a:srgbClr val="545454"/>
                </a:solidFill>
                <a:latin typeface="Courier New" panose="02070309020205020404" pitchFamily="49" charset="0"/>
              </a:rPr>
              <a:t>4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</a:t>
            </a:r>
            <a:endParaRPr lang="th-TH" sz="20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dirty="0">
                <a:solidFill>
                  <a:srgbClr val="545454"/>
                </a:solidFill>
                <a:latin typeface="Courier New" panose="02070309020205020404" pitchFamily="49" charset="0"/>
              </a:rPr>
              <a:t>เช่น</a:t>
            </a:r>
          </a:p>
          <a:p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ax.scatter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(df2[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0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PetalLength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],df2[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0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SepalLength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],df2[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0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SepalWidth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],c=df2[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'Name'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],s=</a:t>
            </a:r>
            <a:r>
              <a:rPr lang="en-US" sz="20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80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*df2[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0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PetalWidth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]) </a:t>
            </a:r>
            <a:endParaRPr lang="en-US" sz="2000" dirty="0"/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734807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FC14B-269D-8F27-5FB2-59271A8C4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ตัวอย่างการใช้งาน </a:t>
            </a:r>
            <a:r>
              <a:rPr lang="en-US" dirty="0" err="1"/>
              <a:t>ax.scatter</a:t>
            </a:r>
            <a:r>
              <a:rPr lang="th-TH" dirty="0"/>
              <a:t> สร้าง </a:t>
            </a:r>
            <a:r>
              <a:rPr lang="en-US" dirty="0"/>
              <a:t>3D scatter</a:t>
            </a:r>
            <a:r>
              <a:rPr lang="th-TH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2262F-A110-A380-09CF-AC1B298AD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ax = </a:t>
            </a:r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plt.axes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(projection = 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"3d"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 </a:t>
            </a:r>
            <a:endParaRPr lang="th-TH" sz="20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ax.scatter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(df2[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0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PetalLength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],df2[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0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SepalLength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],df2[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0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SepalWidth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],c=df2[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'Name'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],s=</a:t>
            </a:r>
            <a:r>
              <a:rPr lang="en-US" sz="20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80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*df2[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0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PetalWidth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]) 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22E9BC-2420-E3F1-BBA6-A4C56E01D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1178" y="2920249"/>
            <a:ext cx="3849643" cy="3779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718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1BFB5-0C0E-D958-A3EB-2A1CC783F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4F398-6686-B6DB-92CE-A30F6EB6E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>
                <a:latin typeface="system-ui"/>
              </a:rPr>
              <a:t>กราฟฟองสบู่ คือ กราฟ </a:t>
            </a:r>
            <a:r>
              <a:rPr lang="en-US" dirty="0">
                <a:latin typeface="system-ui"/>
              </a:rPr>
              <a:t>s</a:t>
            </a:r>
            <a:r>
              <a:rPr lang="en-US" b="0" i="0" dirty="0">
                <a:effectLst/>
                <a:latin typeface="system-ui"/>
              </a:rPr>
              <a:t>catter </a:t>
            </a:r>
            <a:r>
              <a:rPr lang="th-TH" b="0" i="0" dirty="0">
                <a:effectLst/>
                <a:latin typeface="system-ui"/>
              </a:rPr>
              <a:t>ที่ใช้ขนาดของ </a:t>
            </a:r>
            <a:r>
              <a:rPr lang="en-US" b="0" i="0" dirty="0">
                <a:effectLst/>
                <a:latin typeface="system-ui"/>
              </a:rPr>
              <a:t>marker </a:t>
            </a:r>
            <a:r>
              <a:rPr lang="th-TH" b="0" i="0" dirty="0">
                <a:effectLst/>
                <a:latin typeface="system-ui"/>
              </a:rPr>
              <a:t>ในการสื่อปริมาณของข้อมูลในการดูความหลากหลายของข้อมูล</a:t>
            </a:r>
            <a:r>
              <a:rPr lang="en-US" b="0" i="0" dirty="0">
                <a:effectLst/>
                <a:latin typeface="system-ui"/>
              </a:rPr>
              <a:t> </a:t>
            </a:r>
            <a:r>
              <a:rPr lang="th-TH" dirty="0">
                <a:latin typeface="system-ui"/>
              </a:rPr>
              <a:t>เช่น ต้องการดูความหลากหลายของดอกไม้พันธุ์ </a:t>
            </a:r>
            <a:r>
              <a:rPr lang="en-US" dirty="0"/>
              <a:t>Iris-</a:t>
            </a:r>
            <a:r>
              <a:rPr lang="en-US" dirty="0" err="1"/>
              <a:t>setosa</a:t>
            </a:r>
            <a:endParaRPr lang="en-US" dirty="0">
              <a:latin typeface="system-ui"/>
            </a:endParaRPr>
          </a:p>
          <a:p>
            <a:r>
              <a:rPr lang="en-US" sz="2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plt.scatter</a:t>
            </a:r>
            <a:r>
              <a:rPr lang="en-US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2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4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PetalLength</a:t>
            </a:r>
            <a:r>
              <a:rPr lang="en-US" sz="2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][:</a:t>
            </a:r>
            <a:r>
              <a:rPr lang="en-US" sz="24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2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4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SepalLength</a:t>
            </a:r>
            <a:r>
              <a:rPr lang="en-US" sz="2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][:</a:t>
            </a:r>
            <a:r>
              <a:rPr lang="en-US" sz="24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],s=</a:t>
            </a:r>
            <a:r>
              <a:rPr lang="en-US" sz="24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900</a:t>
            </a:r>
            <a:r>
              <a:rPr lang="en-US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2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4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PetalWidth</a:t>
            </a:r>
            <a:r>
              <a:rPr lang="en-US" sz="2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][:</a:t>
            </a:r>
            <a:r>
              <a:rPr lang="en-US" sz="24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],c=</a:t>
            </a:r>
            <a:r>
              <a:rPr lang="en-US" sz="2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4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r'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,alpha</a:t>
            </a:r>
            <a:r>
              <a:rPr lang="en-US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24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0.5</a:t>
            </a:r>
            <a:r>
              <a:rPr lang="en-US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8D463B-C25A-D94F-D33D-99C87AD55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0628" y="3624350"/>
            <a:ext cx="4178234" cy="308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840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962</Words>
  <Application>Microsoft Office PowerPoint</Application>
  <PresentationFormat>Widescreen</PresentationFormat>
  <Paragraphs>71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system-ui</vt:lpstr>
      <vt:lpstr>Aptos</vt:lpstr>
      <vt:lpstr>Aptos Display</vt:lpstr>
      <vt:lpstr>Arial</vt:lpstr>
      <vt:lpstr>Courier New</vt:lpstr>
      <vt:lpstr>Office Theme</vt:lpstr>
      <vt:lpstr>Class period 14</vt:lpstr>
      <vt:lpstr>Quiz</vt:lpstr>
      <vt:lpstr>plt.plot()</vt:lpstr>
      <vt:lpstr>ตัวอย่างการใช้งาน plt.plot() </vt:lpstr>
      <vt:lpstr>ตัวอย่างการใช้งาน plt.plot() </vt:lpstr>
      <vt:lpstr>ตัวอย่างการใช้งาน plt.plot() แบบ plot กราฟซ้อนกัน </vt:lpstr>
      <vt:lpstr>3D scatter</vt:lpstr>
      <vt:lpstr>ตัวอย่างการใช้งาน ax.scatter สร้าง 3D scatter </vt:lpstr>
      <vt:lpstr>Bubble Chart</vt:lpstr>
      <vt:lpstr>ตัวอย่างการนำข้อมูลตารางมาสร้าง Bubble Chart</vt:lpstr>
      <vt:lpstr>ตาราง</vt:lpstr>
      <vt:lpstr>ขั้นตอนการ clean และเลือกข้อมูล</vt:lpstr>
      <vt:lpstr>ขั้นตอนสร้าง Bubble Chart</vt:lpstr>
      <vt:lpstr>ผลลัพธ์จะได้ (ไม่ค่อยสวยงาม) ปรับแต่งกราฟ</vt:lpstr>
      <vt:lpstr>plt.xlim() กำหนดความยาวของแกน x</vt:lpstr>
      <vt:lpstr>กำหนดขนาดความกว้างความยาวของรูปกราฟ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period 14</dc:title>
  <dc:creator>Tan PH</dc:creator>
  <cp:lastModifiedBy>Tan PH</cp:lastModifiedBy>
  <cp:revision>1</cp:revision>
  <dcterms:created xsi:type="dcterms:W3CDTF">2024-03-19T10:14:32Z</dcterms:created>
  <dcterms:modified xsi:type="dcterms:W3CDTF">2024-03-19T10:14:58Z</dcterms:modified>
</cp:coreProperties>
</file>