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76" r:id="rId2"/>
    <p:sldId id="478" r:id="rId3"/>
    <p:sldId id="480" r:id="rId4"/>
    <p:sldId id="479" r:id="rId5"/>
    <p:sldId id="483" r:id="rId6"/>
    <p:sldId id="484" r:id="rId7"/>
    <p:sldId id="482" r:id="rId8"/>
    <p:sldId id="485" r:id="rId9"/>
    <p:sldId id="477" r:id="rId10"/>
    <p:sldId id="486" r:id="rId11"/>
    <p:sldId id="487" r:id="rId12"/>
    <p:sldId id="488" r:id="rId13"/>
    <p:sldId id="489" r:id="rId14"/>
    <p:sldId id="481" r:id="rId15"/>
    <p:sldId id="490" r:id="rId16"/>
    <p:sldId id="491" r:id="rId17"/>
    <p:sldId id="492" r:id="rId18"/>
    <p:sldId id="4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8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DF8E8-F28C-4D31-8F89-CD9217623EA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8EF22-D113-4DC8-A581-4392A77F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4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0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BD43-B7FB-4C5B-72DB-31A7FBC93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0967A-1E74-BAC3-4E34-1F212C7EE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50987-C90C-0037-AA8D-C35308A5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5B92-350F-4D89-B4B3-058A6021B9E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9BC77-B168-E485-CBA7-C15344E4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CAF5A-207F-5ED5-A41D-51800D2C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B4EC-A17A-4663-B0E8-DA9C45A7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1802-70BF-1205-6007-586F9542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FE192-C0AC-4BDF-A234-C254737BB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E9B02-0654-DDBB-4234-CB5329FF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5B92-350F-4D89-B4B3-058A6021B9E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B7BF8-6AD0-D424-5FBE-F442E0EC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2B733-5C65-858F-7372-22BDDF74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B4EC-A17A-4663-B0E8-DA9C45A7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7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12F5D-F98C-2FC2-79B5-92B95AE66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7F47B-C6F4-FF50-988E-A5FA5BA8D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8B173-8DBC-6538-14C6-145482B7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5B92-350F-4D89-B4B3-058A6021B9E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84465-0E7D-D815-C073-EA091CC9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7EDF2-473B-EC20-8CE0-E964BE1B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B4EC-A17A-4663-B0E8-DA9C45A7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9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2C7D-349D-5693-0CA7-8B84D8A5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C876-4519-F21B-AB68-65B1E617F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4B088-8339-5464-ABFF-769DAD18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5B92-350F-4D89-B4B3-058A6021B9E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D779F-D3FD-ED3B-E9E2-34ADFD8D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1EA28-C2A9-6BB3-7BFC-BA36B261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B4EC-A17A-4663-B0E8-DA9C45A7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8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54D7-E25E-4F4B-4ED4-D8C566BD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5EAC7-DBB4-AC46-A3BE-FFA892B2C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68C0-24A8-12A9-CEF1-68E5DABA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5B92-350F-4D89-B4B3-058A6021B9E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23D56-DEF6-FDD8-3EA3-0543AD41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B1FF-F0E5-A31A-4AFB-2C61D52D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B4EC-A17A-4663-B0E8-DA9C45A7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3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D72A-842C-5B13-4FEE-D9AA97D0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6E1B2-ED03-7892-CF14-8A253192E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CD392-A89E-0C51-30BE-7085AABBB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20CA4-AC58-C32B-D181-0B379EF6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5B92-350F-4D89-B4B3-058A6021B9E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10CE4-1E8D-8D5B-10DA-B1427507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4FEF2-4DDE-D39B-4C6C-BBBC7D07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B4EC-A17A-4663-B0E8-DA9C45A7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8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4774-108D-7D72-7610-8023DE05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CFFDF-7270-8E72-A80C-AA5E589A4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645D6-6886-23B3-3946-9E7C124A3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F3E75-798A-4E10-4311-F69885A94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CCB4D-8944-0550-56B3-80D3A79A6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3E95B-5D35-27B3-1C83-17EDF9F4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5B92-350F-4D89-B4B3-058A6021B9E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9F1A4-8613-725D-E17B-D39D21EE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D77C5-4A27-A5A0-F0C9-77D936C6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B4EC-A17A-4663-B0E8-DA9C45A7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88D9-C3A6-2C64-477E-04C39A7F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44432-0C4D-C4B8-16C0-D141CFC8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5B92-350F-4D89-B4B3-058A6021B9E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359A0-7E14-F65D-C7B2-DA1514B7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B53BA-8DBF-0F96-3980-A218E65E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B4EC-A17A-4663-B0E8-DA9C45A7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1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BA254-1D7F-AAC3-0976-B8CE6077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5B92-350F-4D89-B4B3-058A6021B9E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4C458-75CE-DBF1-2181-2BDE1C5B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CB29D-AC37-FADD-7C85-191CE679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B4EC-A17A-4663-B0E8-DA9C45A7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7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2B61-419F-CD93-6FA4-26091D18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04B0D-EF3F-E274-C08E-D2D438F3F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58BBF-A0F5-E0C3-B033-B37C99E32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87C32-1911-0B70-7952-FF18F943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5B92-350F-4D89-B4B3-058A6021B9E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030C9-0120-7766-7527-EC34CE35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8D4AE-BBA4-B879-214F-2F33ACDF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B4EC-A17A-4663-B0E8-DA9C45A7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5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E0C9-6910-15A9-FB5A-A212E099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CA474-57B9-8117-DE83-9D1E3C96E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E2605-94E3-8B50-12FF-1AF16AF82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53562-075C-9677-DE7F-B3CC495A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5B92-350F-4D89-B4B3-058A6021B9E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3E7F5-F9D0-2D98-3DA9-B681DC2E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8F9FE-94F9-E0C5-72AA-541C4B51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B4EC-A17A-4663-B0E8-DA9C45A7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0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D0BBD-7939-413A-8233-91135FDD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14F00-E457-AAB7-1666-EA491041D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5A8D3-8168-01D6-3306-CED492C18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D65B92-350F-4D89-B4B3-058A6021B9E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F891B-F6C3-27C7-79AC-038115F3C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DF138-CB1F-E419-49E7-B0C750349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7AB4EC-A17A-4663-B0E8-DA9C45A7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6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atplotlib.org/stable/api/markers_api.html#module-matplotlib.marker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.th/dataset/item_fadc318e-7743-4bc2-84d1-a19210a9bbd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period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Visualize_Data_Distribution</a:t>
            </a:r>
            <a:r>
              <a:rPr lang="en-US" dirty="0"/>
              <a:t> part2</a:t>
            </a:r>
          </a:p>
        </p:txBody>
      </p:sp>
    </p:spTree>
    <p:extLst>
      <p:ext uri="{BB962C8B-B14F-4D97-AF65-F5344CB8AC3E}">
        <p14:creationId xmlns:p14="http://schemas.microsoft.com/office/powerpoint/2010/main" val="497708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90AE-3505-A578-2C77-BA553A97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ผลลัพธ์ตัวอย่าง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การใช้งาน </a:t>
            </a:r>
            <a:r>
              <a:rPr lang="en-US" dirty="0"/>
              <a:t>Parameter:</a:t>
            </a:r>
            <a:r>
              <a:rPr lang="th-TH" dirty="0"/>
              <a:t> </a:t>
            </a:r>
            <a:r>
              <a:rPr lang="en-US" dirty="0"/>
              <a:t>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2553-D6FB-D9CD-A210-DF82E1966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,s=df2[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1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'versicolor’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,s=df2[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1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1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verginiga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,s=df2[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1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</a:t>
            </a:r>
            <a:r>
              <a:rPr lang="th-TH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ADA42-031E-97A9-43C7-6FE073B2C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615" y="3836812"/>
            <a:ext cx="3812770" cy="285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65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E789-5EF0-C56A-848F-C4DF65D4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0" i="0" dirty="0">
                <a:effectLst/>
                <a:latin typeface="system-ui"/>
              </a:rPr>
              <a:t>การเพิ่มขนาด </a:t>
            </a:r>
            <a:r>
              <a:rPr lang="en-US" b="0" i="0" dirty="0">
                <a:effectLst/>
                <a:latin typeface="system-ui"/>
              </a:rPr>
              <a:t>marker </a:t>
            </a:r>
            <a:r>
              <a:rPr lang="th-TH" b="0" i="0" dirty="0">
                <a:effectLst/>
                <a:latin typeface="system-ui"/>
              </a:rPr>
              <a:t>ที่เล็กเกินไป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E0F0-71A7-DD58-5DAE-2DC92BFC8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สามารถใช้ตัวเลขคูณเข้าไปในข้อมูลผ่านตัวแปร </a:t>
            </a:r>
            <a:r>
              <a:rPr lang="en-US" dirty="0"/>
              <a:t>nomination</a:t>
            </a:r>
            <a:r>
              <a:rPr lang="th-TH" dirty="0"/>
              <a:t> ที่ </a:t>
            </a:r>
            <a:r>
              <a:rPr lang="en-US" dirty="0"/>
              <a:t>3</a:t>
            </a:r>
            <a:r>
              <a:rPr lang="th-TH" dirty="0"/>
              <a:t> ใน </a:t>
            </a:r>
            <a:r>
              <a:rPr lang="en-US" dirty="0"/>
              <a:t>Parameter:</a:t>
            </a:r>
            <a:r>
              <a:rPr lang="th-TH" dirty="0"/>
              <a:t> </a:t>
            </a:r>
            <a:r>
              <a:rPr lang="en-US" dirty="0"/>
              <a:t>s </a:t>
            </a:r>
            <a:r>
              <a:rPr lang="th-TH" dirty="0"/>
              <a:t>เพื่อ</a:t>
            </a:r>
            <a:r>
              <a:rPr lang="th-TH" b="0" i="0" dirty="0">
                <a:effectLst/>
                <a:latin typeface="system-ui"/>
              </a:rPr>
              <a:t>เพิ่มขนาด</a:t>
            </a:r>
            <a:r>
              <a:rPr lang="th-TH" dirty="0"/>
              <a:t>ได้เลย เช่น 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s=</a:t>
            </a:r>
            <a:r>
              <a:rPr lang="en-US" sz="2400" dirty="0">
                <a:solidFill>
                  <a:srgbClr val="AA5D00"/>
                </a:solidFill>
                <a:latin typeface="Courier New" panose="02070309020205020404" pitchFamily="49" charset="0"/>
              </a:rPr>
              <a:t>4</a:t>
            </a:r>
            <a:r>
              <a:rPr lang="en-US" sz="240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*</a:t>
            </a:r>
            <a:r>
              <a:rPr lang="en-US" sz="240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df2[</a:t>
            </a:r>
            <a:r>
              <a:rPr lang="en-US" sz="240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240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40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40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40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40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A3EDB-DB5E-123A-C7C7-637007A03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396" y="3271790"/>
            <a:ext cx="4533208" cy="337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0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CB6C-3A94-9813-9CCE-69851192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ตัวอย่างการใช้งาน </a:t>
            </a:r>
            <a:r>
              <a:rPr lang="en-US" dirty="0" err="1"/>
              <a:t>plt.scatter</a:t>
            </a:r>
            <a:r>
              <a:rPr lang="th-TH" dirty="0"/>
              <a:t> และ </a:t>
            </a:r>
            <a:r>
              <a:rPr lang="en-US" dirty="0"/>
              <a:t>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AC97E-77CC-223B-CCB6-A532C3F0E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],alpha=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,c=df2[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],alpha=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0.4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,c=df2[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versicolor'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:],alpha=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,c=df2[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:],label=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verginiga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:]) 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'comparing 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petal&amp;sepal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length of different iris flowers \n(sizes of the circle determine petal widths of the flowers)'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3688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3264-85D5-0A31-99D0-DED75A22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ผลลัพธ์ตัวอย่างการใช้งาน </a:t>
            </a:r>
            <a:r>
              <a:rPr lang="en-US" dirty="0" err="1"/>
              <a:t>plt.scatter</a:t>
            </a:r>
            <a:r>
              <a:rPr lang="th-TH" dirty="0"/>
              <a:t> และ </a:t>
            </a:r>
            <a:r>
              <a:rPr lang="en-US" dirty="0"/>
              <a:t>parameter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41424-36F9-F185-E644-1DB4D80D2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277" y="1379279"/>
            <a:ext cx="6393446" cy="529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80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9200-0DFD-DC81-1372-15226E85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marker </a:t>
            </a:r>
            <a:r>
              <a:rPr lang="th-TH" dirty="0"/>
              <a:t>เปลี่ยนหน้าตาของ </a:t>
            </a:r>
            <a:r>
              <a:rPr lang="en-US" dirty="0"/>
              <a:t>Marker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14283-1736-B29E-F055-FACBFEAB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สามารถเปลี่ยนหน้าตา</a:t>
            </a:r>
            <a:r>
              <a:rPr lang="en-US" dirty="0"/>
              <a:t> marker </a:t>
            </a:r>
            <a:r>
              <a:rPr lang="th-TH" dirty="0"/>
              <a:t>ได้ตามที่ต้องการเพื่อความสวยงาม โดยการใส่และกำหนด </a:t>
            </a:r>
            <a:r>
              <a:rPr lang="en-US" dirty="0"/>
              <a:t>Parameter: marker</a:t>
            </a:r>
            <a:endParaRPr lang="th-TH" dirty="0"/>
          </a:p>
          <a:p>
            <a:r>
              <a:rPr lang="th-TH" dirty="0"/>
              <a:t>สัญลักษณ์หน้าตา</a:t>
            </a:r>
            <a:r>
              <a:rPr lang="en-US" dirty="0"/>
              <a:t> marker </a:t>
            </a:r>
            <a:r>
              <a:rPr lang="th-TH" dirty="0"/>
              <a:t>ต่างๆ สามารถหาได้จาก </a:t>
            </a:r>
          </a:p>
          <a:p>
            <a:r>
              <a:rPr lang="en-US" sz="2000" dirty="0">
                <a:hlinkClick r:id="rId2"/>
              </a:rPr>
              <a:t>https://matplotlib.org/stable/api/markers_api.html#module-matplotlib.markers</a:t>
            </a:r>
            <a:endParaRPr lang="th-TH" sz="2000" dirty="0"/>
          </a:p>
          <a:p>
            <a:r>
              <a:rPr lang="th-TH" dirty="0"/>
              <a:t>ตัวอย่าง</a:t>
            </a:r>
          </a:p>
          <a:p>
            <a:endParaRPr lang="th-TH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DFB827-6767-8C43-B4E7-00BCC9A78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333" y="3707822"/>
            <a:ext cx="36480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36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3E12-3D2A-5631-4B48-79D58756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การใช้งาน </a:t>
            </a:r>
            <a:r>
              <a:rPr lang="en-US" dirty="0"/>
              <a:t>Parameter: marker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7E55-A34E-4419-2D97-B66F6038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/>
              <a:t>สามารถใช้สัญลักษณ์ที่ต้องการใน </a:t>
            </a:r>
            <a:r>
              <a:rPr lang="en-US" dirty="0"/>
              <a:t>Parameter:</a:t>
            </a:r>
            <a:r>
              <a:rPr lang="th-TH" dirty="0"/>
              <a:t> </a:t>
            </a:r>
            <a:r>
              <a:rPr lang="en-US" dirty="0"/>
              <a:t>marker </a:t>
            </a:r>
            <a:r>
              <a:rPr lang="th-TH" dirty="0"/>
              <a:t>ได้เลย เช่น </a:t>
            </a:r>
            <a:r>
              <a:rPr lang="en-US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marker=</a:t>
            </a:r>
            <a:r>
              <a:rPr lang="en-US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'X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th-TH" dirty="0"/>
              <a:t>ตัวอย่าง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],alpha=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marker=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'X’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],alpha=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versicolor'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marker=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'X’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:],alpha=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verginiga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marker=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'X’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'comparing 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petal&amp;sepal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length of different iris flowers'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91073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1506-C780-5455-56BE-93440ECC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ผลลัพธ์ตัวอย่างการใช้งาน </a:t>
            </a:r>
            <a:r>
              <a:rPr lang="en-US" dirty="0"/>
              <a:t>Parameter: marker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43F85A-BF0E-130F-BF87-FD5E8976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047" y="1445780"/>
            <a:ext cx="6495906" cy="519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58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051C-A0C6-E692-4518-C734FA08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สามารถกำหนดหน้าตาของ </a:t>
            </a:r>
            <a:r>
              <a:rPr lang="en-US" dirty="0"/>
              <a:t>Marker </a:t>
            </a:r>
            <a:r>
              <a:rPr lang="th-TH" dirty="0"/>
              <a:t>ตามกลุ่มที่ต้องการได้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D7EDE-85DD-BF00-1908-5E09614B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h-TH" sz="3600" dirty="0"/>
              <a:t>ใช้สัญลักษณ์ที่ต้องการใน </a:t>
            </a:r>
            <a:r>
              <a:rPr lang="en-US" sz="3600" dirty="0"/>
              <a:t>Parameter:</a:t>
            </a:r>
            <a:r>
              <a:rPr lang="th-TH" sz="3600" dirty="0"/>
              <a:t> </a:t>
            </a:r>
            <a:r>
              <a:rPr lang="en-US" sz="3600" dirty="0"/>
              <a:t>marker </a:t>
            </a:r>
            <a:r>
              <a:rPr lang="th-TH" sz="3600" dirty="0"/>
              <a:t>แต่ละกลุ่มได้เลย เช่น</a:t>
            </a:r>
          </a:p>
          <a:p>
            <a:r>
              <a:rPr lang="en-US" sz="26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6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26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6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26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],alpha=</a:t>
            </a:r>
            <a:r>
              <a:rPr lang="en-US" sz="26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,c=df2[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26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6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</a:t>
            </a:r>
            <a:r>
              <a:rPr lang="en-US" sz="26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6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26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26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marker=</a:t>
            </a:r>
            <a:r>
              <a:rPr lang="en-US" sz="26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‘$s$’</a:t>
            </a:r>
            <a:r>
              <a:rPr lang="en-US" sz="26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26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6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6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6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6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6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6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6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],alpha=</a:t>
            </a:r>
            <a:r>
              <a:rPr lang="en-US" sz="26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,c=df2[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6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6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6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versicolor'</a:t>
            </a:r>
            <a:r>
              <a:rPr lang="en-US" sz="26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6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6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6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6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26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marker=</a:t>
            </a:r>
            <a:r>
              <a:rPr lang="en-US" sz="26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‘$c$’</a:t>
            </a:r>
            <a:r>
              <a:rPr lang="en-US" sz="26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26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6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6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6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:],df2[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6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6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:],alpha=</a:t>
            </a:r>
            <a:r>
              <a:rPr lang="en-US" sz="26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,c=df2[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6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:],label=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6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verginiga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</a:t>
            </a:r>
            <a:r>
              <a:rPr lang="en-US" sz="26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6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6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</a:t>
            </a:r>
            <a:r>
              <a:rPr lang="en-US" sz="26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marker=</a:t>
            </a:r>
            <a:r>
              <a:rPr lang="en-US" sz="26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‘$g$’</a:t>
            </a:r>
            <a:r>
              <a:rPr lang="en-US" sz="26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26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6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  <a:endParaRPr lang="th-TH" sz="26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6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6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26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6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6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26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6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'comparing </a:t>
            </a:r>
            <a:r>
              <a:rPr lang="en-US" sz="26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petal&amp;sepal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length of different iris flowers'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13065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25A6-C1D6-E065-469B-045CD6B7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ผลลัพธ์ตัวอย่างกำหนด</a:t>
            </a:r>
            <a:r>
              <a:rPr lang="en-US" dirty="0"/>
              <a:t> Marker </a:t>
            </a:r>
            <a:r>
              <a:rPr lang="th-TH" dirty="0"/>
              <a:t>ตามกลุ่ม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4CBFB-0AF3-F215-A3AC-F00D092D6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797" y="1380547"/>
            <a:ext cx="6336406" cy="511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7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3360-81AC-8BE3-1DF3-CFECFCB8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quiz3</a:t>
            </a:r>
            <a:r>
              <a:rPr lang="th-TH" dirty="0"/>
              <a:t> </a:t>
            </a:r>
            <a:r>
              <a:rPr lang="en-US" dirty="0"/>
              <a:t>(5 </a:t>
            </a:r>
            <a:r>
              <a:rPr lang="th-TH" dirty="0"/>
              <a:t>นาที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AF4EE-80F5-A226-8CA1-16FF3BF9B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โหลดตาราง ตค57 กับ ตาราง พย57</a:t>
            </a:r>
          </a:p>
          <a:p>
            <a:r>
              <a:rPr lang="th-TH" dirty="0"/>
              <a:t>จากไฟล์ จัดซื้อ ตค57-ตค58</a:t>
            </a:r>
          </a:p>
          <a:p>
            <a:endParaRPr lang="th-TH" dirty="0"/>
          </a:p>
          <a:p>
            <a:r>
              <a:rPr lang="th-TH" dirty="0"/>
              <a:t>จาก </a:t>
            </a:r>
            <a:r>
              <a:rPr lang="en-US" dirty="0">
                <a:hlinkClick r:id="rId2"/>
              </a:rPr>
              <a:t>https://data.go.th/dataset/item_fadc318e-7743-4bc2-84d1-a19210a9bbd6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8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7F36-4056-9426-8C0C-16C8793A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การเพิ่มชื่อกราฟ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5075-4CE1-2C29-E018-65372A9A1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สามารถตั้งชื่อกราฟตามที่ต้องการได้โดยการใช้คำสั่ง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'Comparing petal &amp; sepal length of different iris flowers'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DED7DC-9597-E8E5-6749-FFA3C929A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806" y="3070052"/>
            <a:ext cx="4630388" cy="367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2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6A41-8D56-6E60-8CF1-3295630C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การเพิ่มชื่อแกนในกราฟ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E8E30-8A1B-3C5E-D680-21A395763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สามารถตั้งชื่อแกนในกราฟตามที่ต้องการได้โดยการใช้คำสั่ง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และ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เช่น 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C73646-4AF0-8097-DC2F-835677F82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19" y="3191177"/>
            <a:ext cx="4632962" cy="35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9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FD30-AB07-AF2D-FE68-90F88AB76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การแยกข้อมูลเพื่อกำหนดลักษณะ </a:t>
            </a:r>
            <a:r>
              <a:rPr lang="en-US" dirty="0"/>
              <a:t>marker </a:t>
            </a:r>
            <a:r>
              <a:rPr lang="th-TH" dirty="0"/>
              <a:t>แต่ละกลุ่ม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109CA-D06D-EF42-4C0C-F2E63E1BF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โดยการแยกข้อมูลเพื่อกำหนดลักษณะ </a:t>
            </a:r>
            <a:r>
              <a:rPr lang="en-US" dirty="0"/>
              <a:t>marker </a:t>
            </a:r>
            <a:r>
              <a:rPr lang="th-TH" dirty="0"/>
              <a:t>แต่ละกลุ่ม จำเป็นที่จะต้องรู้ลำดับและจำนวน </a:t>
            </a:r>
            <a:r>
              <a:rPr lang="en-US" dirty="0"/>
              <a:t>record </a:t>
            </a:r>
            <a:r>
              <a:rPr lang="th-TH" dirty="0"/>
              <a:t>ของแต่ละกลุ่มก่อน เช่น </a:t>
            </a:r>
            <a:endParaRPr lang="en-US" dirty="0"/>
          </a:p>
          <a:p>
            <a:r>
              <a:rPr lang="th-TH" dirty="0"/>
              <a:t>ในข้อมูลดอกไม้ </a:t>
            </a:r>
            <a:r>
              <a:rPr lang="en-US" dirty="0"/>
              <a:t>iris </a:t>
            </a:r>
            <a:r>
              <a:rPr lang="th-TH" dirty="0"/>
              <a:t>มีอยู่ </a:t>
            </a:r>
            <a:r>
              <a:rPr lang="en-US" dirty="0"/>
              <a:t>3</a:t>
            </a:r>
            <a:r>
              <a:rPr lang="th-TH" dirty="0"/>
              <a:t> สายพันธุ์ คือ </a:t>
            </a:r>
          </a:p>
          <a:p>
            <a:r>
              <a:rPr lang="en-US" dirty="0"/>
              <a:t>Iris-</a:t>
            </a:r>
            <a:r>
              <a:rPr lang="en-US" dirty="0" err="1"/>
              <a:t>setosa</a:t>
            </a:r>
            <a:r>
              <a:rPr lang="en-US" dirty="0"/>
              <a:t>, Iris-versicolor </a:t>
            </a:r>
            <a:r>
              <a:rPr lang="th-TH" dirty="0"/>
              <a:t>และ </a:t>
            </a:r>
            <a:r>
              <a:rPr lang="en-US" dirty="0"/>
              <a:t>Iris-</a:t>
            </a:r>
            <a:r>
              <a:rPr lang="en-US" dirty="0" err="1"/>
              <a:t>verginiga</a:t>
            </a:r>
            <a:r>
              <a:rPr lang="th-TH" dirty="0"/>
              <a:t> </a:t>
            </a:r>
            <a:endParaRPr lang="en-US" dirty="0"/>
          </a:p>
          <a:p>
            <a:r>
              <a:rPr lang="th-TH" dirty="0"/>
              <a:t>เมื่อรู้ข้อมูลลำดับและจำนวน </a:t>
            </a:r>
            <a:r>
              <a:rPr lang="en-US" dirty="0"/>
              <a:t>record </a:t>
            </a:r>
            <a:r>
              <a:rPr lang="th-TH" dirty="0"/>
              <a:t>แต่ละสายพันธุ์ สามารถกำหนด </a:t>
            </a:r>
            <a:r>
              <a:rPr lang="en-US" dirty="0"/>
              <a:t>record</a:t>
            </a:r>
            <a:r>
              <a:rPr lang="th-TH" dirty="0"/>
              <a:t> ที่ต้องการแยกได้</a:t>
            </a:r>
          </a:p>
          <a:p>
            <a:r>
              <a:rPr lang="en-US" dirty="0"/>
              <a:t>Iris-</a:t>
            </a:r>
            <a:r>
              <a:rPr lang="en-US" dirty="0" err="1"/>
              <a:t>setosa</a:t>
            </a:r>
            <a:r>
              <a:rPr lang="en-US" dirty="0"/>
              <a:t> </a:t>
            </a:r>
            <a:r>
              <a:rPr lang="th-TH" dirty="0"/>
              <a:t>คือ [ :50] ข้อมูล </a:t>
            </a:r>
            <a:r>
              <a:rPr lang="en-US" dirty="0"/>
              <a:t>record </a:t>
            </a:r>
            <a:r>
              <a:rPr lang="th-TH" dirty="0"/>
              <a:t>แรกถึง </a:t>
            </a:r>
            <a:r>
              <a:rPr lang="en-US" dirty="0"/>
              <a:t>record </a:t>
            </a:r>
            <a:r>
              <a:rPr lang="th-TH" dirty="0"/>
              <a:t>ที่ 49</a:t>
            </a:r>
          </a:p>
          <a:p>
            <a:r>
              <a:rPr lang="en-US" dirty="0"/>
              <a:t>Iris-versicolor </a:t>
            </a:r>
            <a:r>
              <a:rPr lang="th-TH" dirty="0"/>
              <a:t>คือ [50:100] ข้อมูล </a:t>
            </a:r>
            <a:r>
              <a:rPr lang="en-US" dirty="0"/>
              <a:t>record </a:t>
            </a:r>
            <a:r>
              <a:rPr lang="th-TH" dirty="0"/>
              <a:t>ที่ 50 ถึง </a:t>
            </a:r>
            <a:r>
              <a:rPr lang="en-US" dirty="0"/>
              <a:t>record </a:t>
            </a:r>
            <a:r>
              <a:rPr lang="th-TH" dirty="0"/>
              <a:t>ที่ 99</a:t>
            </a:r>
          </a:p>
          <a:p>
            <a:r>
              <a:rPr lang="en-US" dirty="0"/>
              <a:t>Iris-</a:t>
            </a:r>
            <a:r>
              <a:rPr lang="en-US" dirty="0" err="1"/>
              <a:t>verginiga</a:t>
            </a:r>
            <a:r>
              <a:rPr lang="en-US" dirty="0"/>
              <a:t> </a:t>
            </a:r>
            <a:r>
              <a:rPr lang="th-TH" dirty="0"/>
              <a:t>คือ [100: ] ข้อมูล </a:t>
            </a:r>
            <a:r>
              <a:rPr lang="en-US" dirty="0"/>
              <a:t>record </a:t>
            </a:r>
            <a:r>
              <a:rPr lang="th-TH" dirty="0"/>
              <a:t>ที่ 99 ถึง </a:t>
            </a:r>
            <a:r>
              <a:rPr lang="en-US" dirty="0"/>
              <a:t>record </a:t>
            </a:r>
            <a:r>
              <a:rPr lang="th-TH" dirty="0"/>
              <a:t>สุดท้าย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5748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D8F9-8811-03EC-5A02-CE02664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ตัวอย่างใช้การแยกข้อมูลเพื่อ </a:t>
            </a:r>
            <a:r>
              <a:rPr lang="en-US" dirty="0"/>
              <a:t>plot </a:t>
            </a:r>
            <a:r>
              <a:rPr lang="th-TH" dirty="0"/>
              <a:t>กราฟซ้อนกัน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BE80-D3BB-249E-9FCF-19504F191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22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22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2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22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2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22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2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22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2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22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2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22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2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22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22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22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2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</a:p>
          <a:p>
            <a:r>
              <a:rPr lang="en-US" sz="22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22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22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2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22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2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2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2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2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2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22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2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22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2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2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2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2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2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22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22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2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2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2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2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</a:p>
          <a:p>
            <a:r>
              <a:rPr lang="en-US" sz="22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22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22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2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22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2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2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2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:],df2[</a:t>
            </a:r>
            <a:r>
              <a:rPr lang="en-US" sz="22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2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22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2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2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2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:],c=df2[</a:t>
            </a:r>
            <a:r>
              <a:rPr lang="en-US" sz="22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22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2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2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:])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7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FB912-6B91-A74C-4BD9-813C6B51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label </a:t>
            </a:r>
            <a:r>
              <a:rPr lang="th-TH" dirty="0"/>
              <a:t>และคำสั่ง </a:t>
            </a:r>
            <a:r>
              <a:rPr lang="en-US" dirty="0" err="1"/>
              <a:t>plt.legend</a:t>
            </a:r>
            <a:r>
              <a:rPr lang="en-US" dirty="0"/>
              <a:t>() </a:t>
            </a:r>
            <a:r>
              <a:rPr lang="th-TH" dirty="0"/>
              <a:t>ใช้กำหนดชื่อและแสดงชื่อ </a:t>
            </a:r>
            <a:r>
              <a:rPr lang="en-US" dirty="0"/>
              <a:t>marker</a:t>
            </a:r>
            <a:r>
              <a:rPr lang="th-TH" dirty="0"/>
              <a:t> แต่ละกลุ่ม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D9E-AAA2-7B7F-1CBD-224A40909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สามารถกำหนดชื่อ </a:t>
            </a:r>
            <a:r>
              <a:rPr lang="en-US" dirty="0"/>
              <a:t>marker</a:t>
            </a:r>
            <a:r>
              <a:rPr lang="th-TH" dirty="0"/>
              <a:t> แต่ละกลุ่มได้ โดยการใส่ </a:t>
            </a:r>
            <a:r>
              <a:rPr lang="en-US" dirty="0"/>
              <a:t>Parameter: label </a:t>
            </a:r>
            <a:r>
              <a:rPr lang="th-TH" dirty="0"/>
              <a:t>เพิ่มในข้อมูลที่แยกตามลำดับและจำนวน </a:t>
            </a:r>
            <a:r>
              <a:rPr lang="en-US" dirty="0"/>
              <a:t>record </a:t>
            </a:r>
            <a:r>
              <a:rPr lang="th-TH" dirty="0"/>
              <a:t>ของแต่ละกลุ่ม </a:t>
            </a:r>
          </a:p>
          <a:p>
            <a:r>
              <a:rPr lang="th-TH" dirty="0"/>
              <a:t>และใช้คำสั่ง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เพื่อแสดงชื่อบนรูปกราฟ</a:t>
            </a:r>
            <a:r>
              <a:rPr lang="th-TH" dirty="0"/>
              <a:t> เช่น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20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,label=</a:t>
            </a:r>
            <a:r>
              <a:rPr lang="en-US" sz="20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1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20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20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,label=</a:t>
            </a:r>
            <a:r>
              <a:rPr lang="en-US" sz="20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'versicolor’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:],c=df2[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</a:t>
            </a:r>
            <a:r>
              <a:rPr lang="en-US" sz="20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,label=</a:t>
            </a:r>
            <a:r>
              <a:rPr lang="en-US" sz="20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1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verginiga</a:t>
            </a:r>
            <a:r>
              <a:rPr lang="en-US" sz="20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618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7D7C-AB79-9911-89D4-6DB751EC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ผลลัพธ์ตัวอย่าง กำหนดชื่อและแสดงชื่อ </a:t>
            </a:r>
            <a:r>
              <a:rPr lang="en-US" dirty="0"/>
              <a:t>marker</a:t>
            </a:r>
            <a:r>
              <a:rPr lang="th-TH" dirty="0"/>
              <a:t> แต่ละกลุ่ม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EEE1E-F865-C239-A2AD-76EF369EB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1852295"/>
            <a:ext cx="56959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8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244E-736F-C254-CE95-AAE057F8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</a:t>
            </a:r>
            <a:r>
              <a:rPr lang="th-TH" dirty="0"/>
              <a:t> </a:t>
            </a:r>
            <a:r>
              <a:rPr lang="en-US" dirty="0"/>
              <a:t>s </a:t>
            </a:r>
            <a:r>
              <a:rPr lang="th-TH" dirty="0"/>
              <a:t>ใช้ขนาดของ </a:t>
            </a:r>
            <a:r>
              <a:rPr lang="en-US" dirty="0"/>
              <a:t>marker </a:t>
            </a:r>
            <a:r>
              <a:rPr lang="th-TH" dirty="0"/>
              <a:t>แสดงค่าของ </a:t>
            </a:r>
            <a:r>
              <a:rPr lang="en-US" dirty="0"/>
              <a:t>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87E02-45D2-9408-F127-056B8E93D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/>
              <a:t>สามารถกำหนดขนาดของ </a:t>
            </a:r>
            <a:r>
              <a:rPr lang="en-US" dirty="0"/>
              <a:t>marker</a:t>
            </a:r>
            <a:r>
              <a:rPr lang="th-TH" dirty="0"/>
              <a:t> โดยการใส่และกำหนด </a:t>
            </a:r>
            <a:r>
              <a:rPr lang="en-US" dirty="0"/>
              <a:t>Parameter:</a:t>
            </a:r>
            <a:r>
              <a:rPr lang="th-TH" dirty="0"/>
              <a:t> </a:t>
            </a:r>
            <a:r>
              <a:rPr lang="en-US" dirty="0"/>
              <a:t>s= nomination</a:t>
            </a:r>
            <a:r>
              <a:rPr lang="th-TH" dirty="0"/>
              <a:t> ที่ </a:t>
            </a:r>
            <a:r>
              <a:rPr lang="en-US" dirty="0"/>
              <a:t>3  </a:t>
            </a:r>
            <a:r>
              <a:rPr lang="th-TH" dirty="0"/>
              <a:t>สำหรับดูการกระจายของข้อมูลระหว่าง </a:t>
            </a:r>
            <a:r>
              <a:rPr lang="en-US" dirty="0"/>
              <a:t>3</a:t>
            </a:r>
            <a:r>
              <a:rPr lang="th-TH" dirty="0"/>
              <a:t> </a:t>
            </a:r>
            <a:r>
              <a:rPr lang="en-US" dirty="0"/>
              <a:t>nomination</a:t>
            </a:r>
            <a:r>
              <a:rPr lang="th-TH" dirty="0"/>
              <a:t> </a:t>
            </a:r>
            <a:r>
              <a:rPr lang="en-US" dirty="0"/>
              <a:t>(</a:t>
            </a:r>
            <a:r>
              <a:rPr lang="th-TH" dirty="0"/>
              <a:t>คอลัมน์</a:t>
            </a:r>
            <a:r>
              <a:rPr lang="en-US" dirty="0"/>
              <a:t>)</a:t>
            </a:r>
            <a:r>
              <a:rPr lang="th-TH" dirty="0"/>
              <a:t> โดย </a:t>
            </a:r>
            <a:r>
              <a:rPr lang="en-US" dirty="0"/>
              <a:t>nomination</a:t>
            </a:r>
            <a:r>
              <a:rPr lang="th-TH" dirty="0"/>
              <a:t> ที่ </a:t>
            </a:r>
            <a:r>
              <a:rPr lang="en-US" dirty="0"/>
              <a:t>3 </a:t>
            </a:r>
            <a:r>
              <a:rPr lang="th-TH" dirty="0"/>
              <a:t>จะถูกเปรียบเทียบในรูปแบบขนาด ค่ามาก </a:t>
            </a:r>
            <a:r>
              <a:rPr lang="en-US" dirty="0"/>
              <a:t>marker</a:t>
            </a:r>
            <a:r>
              <a:rPr lang="th-TH" dirty="0"/>
              <a:t> จะขนาดใหญ่ ค่าน้อย </a:t>
            </a:r>
            <a:r>
              <a:rPr lang="en-US" dirty="0"/>
              <a:t>marker</a:t>
            </a:r>
            <a:r>
              <a:rPr lang="th-TH" dirty="0"/>
              <a:t> จะขนาดเล็ก</a:t>
            </a:r>
            <a:r>
              <a:rPr lang="en-US" dirty="0"/>
              <a:t> </a:t>
            </a:r>
            <a:r>
              <a:rPr lang="th-TH" dirty="0"/>
              <a:t>เช่น</a:t>
            </a: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ตัวอย่างการใช้งาน </a:t>
            </a:r>
            <a:r>
              <a:rPr lang="en-US" dirty="0"/>
              <a:t>Parameter:</a:t>
            </a:r>
            <a:r>
              <a:rPr lang="th-TH" dirty="0"/>
              <a:t> </a:t>
            </a:r>
            <a:r>
              <a:rPr lang="en-US" dirty="0"/>
              <a:t>s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ต้องการเพิ่มคอลัมน์ </a:t>
            </a:r>
            <a:r>
              <a:rPr lang="en-US" dirty="0" err="1">
                <a:solidFill>
                  <a:srgbClr val="545454"/>
                </a:solidFill>
                <a:latin typeface="Courier New" panose="02070309020205020404" pitchFamily="49" charset="0"/>
              </a:rPr>
              <a:t>PetalWidth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เป็น </a:t>
            </a:r>
            <a:r>
              <a:rPr lang="en-US" dirty="0"/>
              <a:t>nomination</a:t>
            </a:r>
            <a:r>
              <a:rPr lang="th-TH" dirty="0"/>
              <a:t> ที่ </a:t>
            </a:r>
            <a:r>
              <a:rPr lang="en-US" dirty="0"/>
              <a:t>3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20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,s=df2[</a:t>
            </a:r>
            <a:r>
              <a:rPr lang="en-US" sz="20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1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20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20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2000" b="1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76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1419</Words>
  <Application>Microsoft Office PowerPoint</Application>
  <PresentationFormat>Widescreen</PresentationFormat>
  <Paragraphs>84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system-ui</vt:lpstr>
      <vt:lpstr>Aptos</vt:lpstr>
      <vt:lpstr>Aptos Display</vt:lpstr>
      <vt:lpstr>Arial</vt:lpstr>
      <vt:lpstr>Courier New</vt:lpstr>
      <vt:lpstr>Office Theme</vt:lpstr>
      <vt:lpstr>Class period 13</vt:lpstr>
      <vt:lpstr>quiz3 (5 นาที)</vt:lpstr>
      <vt:lpstr>การเพิ่มชื่อกราฟ</vt:lpstr>
      <vt:lpstr>การเพิ่มชื่อแกนในกราฟ</vt:lpstr>
      <vt:lpstr>การแยกข้อมูลเพื่อกำหนดลักษณะ marker แต่ละกลุ่ม</vt:lpstr>
      <vt:lpstr>ตัวอย่างใช้การแยกข้อมูลเพื่อ plot กราฟซ้อนกัน</vt:lpstr>
      <vt:lpstr>Parameter: label และคำสั่ง plt.legend() ใช้กำหนดชื่อและแสดงชื่อ marker แต่ละกลุ่ม</vt:lpstr>
      <vt:lpstr>ผลลัพธ์ตัวอย่าง กำหนดชื่อและแสดงชื่อ marker แต่ละกลุ่ม</vt:lpstr>
      <vt:lpstr>Parameter: s ใช้ขนาดของ marker แสดงค่าของ feature</vt:lpstr>
      <vt:lpstr>ผลลัพธ์ตัวอย่างการใช้งาน Parameter: s </vt:lpstr>
      <vt:lpstr>การเพิ่มขนาด marker ที่เล็กเกินไป</vt:lpstr>
      <vt:lpstr>ตัวอย่างการใช้งาน plt.scatter และ parameter</vt:lpstr>
      <vt:lpstr>ผลลัพธ์ตัวอย่างการใช้งาน plt.scatter และ parameter</vt:lpstr>
      <vt:lpstr>Parameter: marker เปลี่ยนหน้าตาของ Marker </vt:lpstr>
      <vt:lpstr>การใช้งาน Parameter: marker</vt:lpstr>
      <vt:lpstr>ผลลัพธ์ตัวอย่างการใช้งาน Parameter: marker </vt:lpstr>
      <vt:lpstr>สามารถกำหนดหน้าตาของ Marker ตามกลุ่มที่ต้องการได้</vt:lpstr>
      <vt:lpstr>ผลลัพธ์ตัวอย่างกำหนด Marker ตามกลุ่ม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13</dc:title>
  <dc:creator>Tan PH</dc:creator>
  <cp:lastModifiedBy>Tan PH</cp:lastModifiedBy>
  <cp:revision>1</cp:revision>
  <dcterms:created xsi:type="dcterms:W3CDTF">2024-03-18T10:36:40Z</dcterms:created>
  <dcterms:modified xsi:type="dcterms:W3CDTF">2024-03-18T10:37:14Z</dcterms:modified>
</cp:coreProperties>
</file>