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408" r:id="rId2"/>
    <p:sldId id="410" r:id="rId3"/>
    <p:sldId id="409" r:id="rId4"/>
    <p:sldId id="411" r:id="rId5"/>
    <p:sldId id="412" r:id="rId6"/>
    <p:sldId id="413" r:id="rId7"/>
    <p:sldId id="414" r:id="rId8"/>
    <p:sldId id="415" r:id="rId9"/>
    <p:sldId id="416" r:id="rId10"/>
    <p:sldId id="417" r:id="rId11"/>
    <p:sldId id="418" r:id="rId12"/>
    <p:sldId id="419" r:id="rId13"/>
    <p:sldId id="420" r:id="rId14"/>
    <p:sldId id="421" r:id="rId15"/>
    <p:sldId id="42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7CBD4-E6CB-4318-BD4B-E44C18F7A5A8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A9868-6753-48EF-9122-62B308808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271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43617-07BC-4931-8887-3A55C4774C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602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3916E-241C-771B-5D0E-AFAD111F61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2C7B4A-D3D9-B76B-ABCF-C8D9818990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09F81-67C6-0121-3C5B-89B79A990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F3DB-6FA4-45DF-B258-AEACF0DE3611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7BFB8-CF49-0125-A4B8-B725BC78C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E5E01-4EBA-4FB6-A85F-DD5BFC5F2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30046-E057-44F0-B27B-40F9E9A07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53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F5AAA-B733-BA86-A314-EFD54DB3D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5374A6-4311-0C77-22CF-104A1372B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98FA7-EC58-C869-E1C4-AB17CC0A1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F3DB-6FA4-45DF-B258-AEACF0DE3611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4EF54-5AD1-4A54-5C89-798EC74D7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58A01-7890-1E86-FF66-2BC987AA4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30046-E057-44F0-B27B-40F9E9A07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369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B1FE3F-49ED-D067-8007-3C4F686202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A43797-C655-9975-E3AD-D8B0D70AF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2FD0F-A7D6-BF95-E382-7A69E61E6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F3DB-6FA4-45DF-B258-AEACF0DE3611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9C278-065F-0665-4551-DDD13FBB2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53397-21BB-5D46-5CEB-69A80C914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30046-E057-44F0-B27B-40F9E9A07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741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79664-1E4A-373B-8B98-09609237A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38E3D-6140-CF9C-2465-3029BAB60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3A0D7-9FC4-1278-51B1-A27420D96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F3DB-6FA4-45DF-B258-AEACF0DE3611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8766C-ECF0-3B05-81B4-10D6790E0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F5566-59D4-8510-664F-B800163C9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30046-E057-44F0-B27B-40F9E9A07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58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C54A4-BEBA-4929-B67D-52E5E68A1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5D127-D55F-DB03-250D-A600382F8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6A3E1-94B5-8C06-95D8-D8C8047D2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F3DB-6FA4-45DF-B258-AEACF0DE3611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744DC-862E-139C-6CC6-887116D5C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6D199-986C-990E-AC1B-05CCA10D5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30046-E057-44F0-B27B-40F9E9A07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992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43019-E286-B8B3-530C-9CD087B36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557B0-E397-9D96-26BF-978EA0617B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C4A0DB-4255-9C09-8016-6A1ECF456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0B691B-6B56-F478-45EA-A3AA51D17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F3DB-6FA4-45DF-B258-AEACF0DE3611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8119A-FBAC-61CF-D80A-5A9F0B33A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B89CD5-8318-298E-28D9-CA2270B7E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30046-E057-44F0-B27B-40F9E9A07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594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47093-100D-3B50-9FB7-3C15CD6A0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E9F69B-CDCC-8C3D-8669-75360FA03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369767-62AF-00C4-C8BD-F60C16BEA5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811FD2-715A-CA87-B7B7-E17FBE995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05643C-25BE-D413-5B54-3B9F781CFF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F9D7A2-BE6C-2FDD-3B68-AFFA39D45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F3DB-6FA4-45DF-B258-AEACF0DE3611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C8777C-8E82-8A81-886A-38CC77F5A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9A8B2D-DB7E-2438-8F3D-F85D1E95F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30046-E057-44F0-B27B-40F9E9A07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01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1AB03-9A88-F282-D0E4-B10A51F48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93FCFD-C9B4-A294-6AB1-7784B552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F3DB-6FA4-45DF-B258-AEACF0DE3611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C23A3E-EC4F-0FE9-A7E7-2BA8E4702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186AAE-0B36-199D-AE1A-89F4D8851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30046-E057-44F0-B27B-40F9E9A07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433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F525EC-0620-ACF5-1461-0D012E495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F3DB-6FA4-45DF-B258-AEACF0DE3611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564029-0B80-2A3C-6119-AC207918D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A4754-1E7F-4082-AC27-C766F591B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30046-E057-44F0-B27B-40F9E9A07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875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3C15C-2DB4-A276-3F46-2BE8688F3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13C6D-7D20-613A-0DC9-021EC299C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222E73-9014-0350-61AB-0A0B79F43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571CDD-C105-A2EC-372D-A4D4AA2B1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F3DB-6FA4-45DF-B258-AEACF0DE3611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5875CD-99A4-699B-04B6-CD33C0F5B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996ED8-7EB0-226A-8D07-C661E7F97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30046-E057-44F0-B27B-40F9E9A07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187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FD56C-65C4-419E-CE59-3053E2FF2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14F27C-9A07-049D-3C9A-56A0E533EB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C53B66-E5A5-1F95-2054-13BB164E1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EFA89-B075-57AB-E1DA-A61287C62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F3DB-6FA4-45DF-B258-AEACF0DE3611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C2E97A-FC88-B946-8F03-F514D2943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8D7F70-A89D-1659-6EB0-0417175F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30046-E057-44F0-B27B-40F9E9A07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89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2AA3C6-F010-2E1A-2C2B-60A89FD90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A7969-DCA4-4233-92D1-6206415B8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8D84B-5BA0-2791-3968-2FBA020FA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BEF3DB-6FA4-45DF-B258-AEACF0DE3611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49379-1428-EB4C-89ED-0772D4E37D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A1B5F-41DA-0E95-C685-32992C559C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830046-E057-44F0-B27B-40F9E9A07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971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757DAB-7B06-5000-0148-3EA23EA52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62382-B4C8-C782-BE87-8B4EDA3CB9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 period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67A60-05D2-1E27-EEB8-5C7EF63B65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Pandas 101 part3</a:t>
            </a:r>
          </a:p>
        </p:txBody>
      </p:sp>
    </p:spTree>
    <p:extLst>
      <p:ext uri="{BB962C8B-B14F-4D97-AF65-F5344CB8AC3E}">
        <p14:creationId xmlns:p14="http://schemas.microsoft.com/office/powerpoint/2010/main" val="2557511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B74EF-3C4A-3DED-B901-C27A8DC71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เขียน </a:t>
            </a:r>
            <a:r>
              <a:rPr lang="en-US" dirty="0"/>
              <a:t>True False </a:t>
            </a:r>
            <a:r>
              <a:rPr lang="th-TH" dirty="0"/>
              <a:t>เข้าไปใน </a:t>
            </a:r>
            <a:r>
              <a:rPr lang="en-US" dirty="0"/>
              <a:t>List</a:t>
            </a:r>
            <a:r>
              <a:rPr lang="th-TH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AE422-C0EC-9F28-D227-12A27161F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each_row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announce_date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].split(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'/'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)[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== 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‘2021’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th-TH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                         </a:t>
            </a:r>
          </a:p>
          <a:p>
            <a:r>
              <a:rPr lang="th-TH" sz="2000" dirty="0">
                <a:solidFill>
                  <a:srgbClr val="545454"/>
                </a:solidFill>
                <a:latin typeface="Courier New" panose="02070309020205020404" pitchFamily="49" charset="0"/>
              </a:rPr>
              <a:t>                           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TF.append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 </a:t>
            </a:r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2000" dirty="0">
                <a:solidFill>
                  <a:srgbClr val="545454"/>
                </a:solidFill>
                <a:latin typeface="Courier New" panose="02070309020205020404" pitchFamily="49" charset="0"/>
              </a:rPr>
              <a:t>                           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TF.append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dirty="0"/>
              <a:t>ถ้าผ่านเงื่อนไขให้เขียน </a:t>
            </a:r>
            <a:r>
              <a:rPr lang="en-US" dirty="0"/>
              <a:t>True </a:t>
            </a:r>
            <a:r>
              <a:rPr lang="th-TH" dirty="0"/>
              <a:t>เข้าไปใน </a:t>
            </a:r>
            <a:r>
              <a:rPr lang="en-US" dirty="0"/>
              <a:t>list </a:t>
            </a:r>
            <a:r>
              <a:rPr lang="th-TH" dirty="0"/>
              <a:t>ที่เตรียมไว้ ถ้าไม่ผ่านให้เขียน </a:t>
            </a:r>
            <a:r>
              <a:rPr lang="en-US" dirty="0"/>
              <a:t>False </a:t>
            </a:r>
            <a:endParaRPr lang="th-TH" dirty="0"/>
          </a:p>
          <a:p>
            <a:r>
              <a:rPr lang="th-TH" dirty="0"/>
              <a:t>หมายความว่า ถ้าข้อมูลปีในคอลัมน์ </a:t>
            </a:r>
            <a:r>
              <a:rPr lang="en-US" dirty="0" err="1"/>
              <a:t>announce_date</a:t>
            </a:r>
            <a:r>
              <a:rPr lang="en-US" dirty="0"/>
              <a:t> </a:t>
            </a:r>
            <a:r>
              <a:rPr lang="th-TH" dirty="0"/>
              <a:t>เท่ากับ </a:t>
            </a:r>
            <a:r>
              <a:rPr lang="en-US" dirty="0"/>
              <a:t>2021 </a:t>
            </a:r>
            <a:r>
              <a:rPr lang="th-TH" dirty="0"/>
              <a:t>ให้เขียน </a:t>
            </a:r>
            <a:r>
              <a:rPr lang="en-US" dirty="0"/>
              <a:t>True </a:t>
            </a:r>
            <a:r>
              <a:rPr lang="th-TH" dirty="0"/>
              <a:t>เข้าไปใน </a:t>
            </a:r>
            <a:r>
              <a:rPr lang="en-US" dirty="0"/>
              <a:t>list </a:t>
            </a:r>
            <a:r>
              <a:rPr lang="th-TH" dirty="0"/>
              <a:t>ถ้าไม่ ให้เขียน </a:t>
            </a:r>
            <a:r>
              <a:rPr lang="en-US" dirty="0"/>
              <a:t>False </a:t>
            </a:r>
            <a:endParaRPr lang="th-TH" dirty="0"/>
          </a:p>
          <a:p>
            <a:r>
              <a:rPr lang="th-TH" dirty="0"/>
              <a:t>ผลลัพธ์จะได้ </a:t>
            </a:r>
            <a:r>
              <a:rPr lang="en-US" dirty="0"/>
              <a:t>list True False </a:t>
            </a:r>
            <a:r>
              <a:rPr lang="th-TH" dirty="0"/>
              <a:t>ตามจำนวนแถวในข้อมูลตาราง </a:t>
            </a:r>
            <a:r>
              <a:rPr lang="en-US" sz="2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</a:t>
            </a:r>
            <a:r>
              <a:rPr lang="th-TH" sz="2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ที่เลือก </a:t>
            </a:r>
            <a:r>
              <a:rPr lang="en-US" sz="2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th-TH" sz="2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เฉพาะปี </a:t>
            </a:r>
            <a:r>
              <a:rPr lang="en-US" sz="2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914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2EB16-DF5B-88E0-C5F5-B5C9444FB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ผลลัพธ์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332CC-15C5-51B8-51FF-96C79205E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</a:t>
            </a:r>
            <a:r>
              <a:rPr lang="en-US" sz="2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[TF].head()</a:t>
            </a:r>
            <a:endParaRPr lang="en-US" sz="2800" dirty="0"/>
          </a:p>
          <a:p>
            <a:r>
              <a:rPr lang="th-TH" dirty="0"/>
              <a:t>ให้เลือกข้อมูลตาม </a:t>
            </a:r>
            <a:r>
              <a:rPr lang="en-US" dirty="0"/>
              <a:t>list true false </a:t>
            </a:r>
            <a:r>
              <a:rPr lang="th-TH" dirty="0"/>
              <a:t>ที่ได้จากการวนลูปเลือกเฉพาะปี </a:t>
            </a:r>
            <a:r>
              <a:rPr lang="en-US" dirty="0"/>
              <a:t>2021</a:t>
            </a:r>
            <a:endParaRPr lang="th-TH" dirty="0"/>
          </a:p>
          <a:p>
            <a:r>
              <a:rPr lang="th-TH" dirty="0"/>
              <a:t>ผลลัพธ์จะได้ตารางข้อมูลที่มีแต่ข้อมูลในคอลัมน์ </a:t>
            </a:r>
            <a:r>
              <a:rPr lang="en-US" dirty="0" err="1"/>
              <a:t>announce_date</a:t>
            </a:r>
            <a:r>
              <a:rPr lang="th-TH" dirty="0"/>
              <a:t> เท่ากับ </a:t>
            </a:r>
            <a:r>
              <a:rPr lang="en-US" dirty="0"/>
              <a:t>2021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11BFE5-F86E-4564-51C8-B884046F2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573" y="3429000"/>
            <a:ext cx="6410854" cy="333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158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58815-5F54-1E17-F60A-83889BBF4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</a:t>
            </a:r>
            <a:r>
              <a:rPr lang="th-TH" dirty="0"/>
              <a:t>ตัวช่วยใน </a:t>
            </a:r>
            <a:r>
              <a:rPr lang="en-US" dirty="0"/>
              <a:t>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796F4-1494-4687-7F91-9D0297F04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.describe() </a:t>
            </a:r>
            <a:r>
              <a:rPr lang="th-TH" dirty="0"/>
              <a:t>คำนวณค่าทางสถิติของข้อมูลที่เป็นตัวเลข</a:t>
            </a:r>
            <a:endParaRPr lang="en-US" dirty="0"/>
          </a:p>
          <a:p>
            <a:r>
              <a:rPr lang="en-US" dirty="0"/>
              <a:t>.mean() </a:t>
            </a:r>
            <a:r>
              <a:rPr lang="th-TH" dirty="0"/>
              <a:t>คำนวณค่าเฉลี่ยของข้อมูลโดยไม่สนใจ </a:t>
            </a:r>
            <a:r>
              <a:rPr lang="en-US" dirty="0"/>
              <a:t>missing</a:t>
            </a:r>
          </a:p>
          <a:p>
            <a:r>
              <a:rPr lang="en-US" dirty="0"/>
              <a:t>.</a:t>
            </a:r>
            <a:r>
              <a:rPr lang="en-US" dirty="0" err="1"/>
              <a:t>isnull</a:t>
            </a:r>
            <a:r>
              <a:rPr lang="en-US" dirty="0"/>
              <a:t>()</a:t>
            </a:r>
            <a:r>
              <a:rPr lang="th-TH" dirty="0"/>
              <a:t> ตรวจสอบข้อมูลที่</a:t>
            </a:r>
            <a:r>
              <a:rPr lang="en-US" dirty="0"/>
              <a:t> missing (none)</a:t>
            </a:r>
          </a:p>
        </p:txBody>
      </p:sp>
    </p:spTree>
    <p:extLst>
      <p:ext uri="{BB962C8B-B14F-4D97-AF65-F5344CB8AC3E}">
        <p14:creationId xmlns:p14="http://schemas.microsoft.com/office/powerpoint/2010/main" val="216753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FCD3A-02D0-75D6-F755-7E5222AFB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.describe()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EF575-E816-EB6F-DD9A-E5B33D113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ใช้สำหรับคำนวณค่าทางสถิติของข้อมูลที่เป็นตัวเลข</a:t>
            </a:r>
          </a:p>
          <a:p>
            <a:r>
              <a:rPr lang="th-TH" dirty="0"/>
              <a:t>ไม่นำข้อมูลที่เป็น </a:t>
            </a:r>
            <a:r>
              <a:rPr lang="en-US" dirty="0"/>
              <a:t>missing </a:t>
            </a:r>
            <a:r>
              <a:rPr lang="th-TH" dirty="0"/>
              <a:t>หรือ </a:t>
            </a:r>
            <a:r>
              <a:rPr lang="en-US" dirty="0"/>
              <a:t>none </a:t>
            </a:r>
            <a:r>
              <a:rPr lang="th-TH" dirty="0"/>
              <a:t>มาคำนวน</a:t>
            </a:r>
          </a:p>
          <a:p>
            <a:r>
              <a:rPr lang="en-US" dirty="0"/>
              <a:t>(</a:t>
            </a:r>
            <a:r>
              <a:rPr lang="th-TH" dirty="0"/>
              <a:t>ลบข้อมูลแถวที่มีค่าเป็น</a:t>
            </a:r>
            <a:r>
              <a:rPr lang="en-US" dirty="0"/>
              <a:t> none </a:t>
            </a:r>
            <a:r>
              <a:rPr lang="th-TH" dirty="0"/>
              <a:t>ให้อัตโนมัติ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71C24C-CC7B-24A1-F257-B3A5D8A72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465" y="1888838"/>
            <a:ext cx="4157133" cy="422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178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C8827-D52C-C9CF-5D84-83F7F7B33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.mean()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631D3-9DAF-FC58-84F6-C589997A1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ใช้สำหรับช่วยคำนวณค่าเฉลี่ยของข้อมูลโดยไม่สนใจ </a:t>
            </a:r>
            <a:r>
              <a:rPr lang="en-US" dirty="0"/>
              <a:t>missing (</a:t>
            </a:r>
            <a:r>
              <a:rPr lang="th-TH" dirty="0"/>
              <a:t>ลบข้อมูลแถวที่มีค่าเป็น</a:t>
            </a:r>
            <a:r>
              <a:rPr lang="en-US" dirty="0"/>
              <a:t> none </a:t>
            </a:r>
            <a:r>
              <a:rPr lang="th-TH" dirty="0"/>
              <a:t>ให้อัตโนมัติ</a:t>
            </a:r>
            <a:r>
              <a:rPr lang="en-US" dirty="0"/>
              <a:t>)</a:t>
            </a:r>
            <a:endParaRPr lang="en-US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'sex'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]==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th-TH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ชาย'</a:t>
            </a:r>
            <a:r>
              <a:rPr lang="th-TH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th-TH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age'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].mean()</a:t>
            </a:r>
            <a:endParaRPr lang="th-TH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ผลลัพธ์จะได้</a:t>
            </a:r>
            <a:endParaRPr lang="en-US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34.96292702130938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969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5BAA7-0279-1FF5-F61F-48213C944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isnull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5F19E-2385-E42A-F136-2F31D1BE1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ใช้ตรวจสอบค่า </a:t>
            </a:r>
            <a:r>
              <a:rPr lang="en-US" dirty="0"/>
              <a:t>missing </a:t>
            </a:r>
            <a:r>
              <a:rPr lang="th-TH" dirty="0"/>
              <a:t>ในข้อมูลตาราง</a:t>
            </a:r>
          </a:p>
          <a:p>
            <a:r>
              <a:rPr lang="th-TH" dirty="0"/>
              <a:t>ถ้าเป็น </a:t>
            </a:r>
            <a:r>
              <a:rPr lang="en-US" dirty="0"/>
              <a:t>True </a:t>
            </a:r>
            <a:r>
              <a:rPr lang="th-TH" dirty="0"/>
              <a:t>คือ </a:t>
            </a:r>
            <a:r>
              <a:rPr lang="en-US" dirty="0"/>
              <a:t>missing (</a:t>
            </a:r>
            <a:r>
              <a:rPr lang="th-TH" dirty="0"/>
              <a:t>ค่าว่าง</a:t>
            </a:r>
            <a:r>
              <a:rPr lang="en-US" dirty="0"/>
              <a:t>)</a:t>
            </a:r>
            <a:endParaRPr lang="th-TH" dirty="0"/>
          </a:p>
          <a:p>
            <a:r>
              <a:rPr lang="th-TH" dirty="0"/>
              <a:t>ถ้าเป็น </a:t>
            </a:r>
            <a:r>
              <a:rPr lang="en-US" dirty="0"/>
              <a:t>False </a:t>
            </a:r>
            <a:r>
              <a:rPr lang="th-TH" dirty="0"/>
              <a:t>คือไม่ใช่ค่าว่าง</a:t>
            </a:r>
          </a:p>
          <a:p>
            <a:endParaRPr lang="th-TH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F21DED-6B2A-1F89-13E7-DD1482FA7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304" y="1690688"/>
            <a:ext cx="649416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351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CAA78-BDBC-499A-A5B5-105483DA4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</a:t>
            </a:r>
            <a:r>
              <a:rPr lang="th-TH" dirty="0"/>
              <a:t>สุ่มชื่อ </a:t>
            </a:r>
            <a:r>
              <a:rPr lang="en-US" dirty="0"/>
              <a:t>(5</a:t>
            </a:r>
            <a:r>
              <a:rPr lang="th-TH" dirty="0"/>
              <a:t> นาที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E9E25-DB92-C464-B45F-E91AC07BE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ให้วนลูปชี้ค่าข้อมูลในตารางโดยใช้ </a:t>
            </a:r>
            <a:r>
              <a:rPr lang="en-US" dirty="0"/>
              <a:t>.</a:t>
            </a:r>
            <a:r>
              <a:rPr lang="en-US" dirty="0" err="1"/>
              <a:t>iloc</a:t>
            </a:r>
            <a:r>
              <a:rPr lang="en-US" dirty="0"/>
              <a:t> </a:t>
            </a:r>
            <a:r>
              <a:rPr lang="th-TH" dirty="0"/>
              <a:t>ชี้แบบ </a:t>
            </a:r>
            <a:r>
              <a:rPr lang="en-US" dirty="0" err="1"/>
              <a:t>numpy</a:t>
            </a:r>
            <a:r>
              <a:rPr lang="en-US" dirty="0"/>
              <a:t> array</a:t>
            </a:r>
            <a:r>
              <a:rPr lang="th-TH" dirty="0"/>
              <a:t> หรือ </a:t>
            </a:r>
            <a:r>
              <a:rPr lang="en-US" dirty="0"/>
              <a:t>matrix</a:t>
            </a:r>
            <a:r>
              <a:rPr lang="th-TH" dirty="0"/>
              <a:t> ให้ผลลัพธ์ออกมาเหมือนใช้ </a:t>
            </a:r>
            <a:r>
              <a:rPr lang="en-US" dirty="0"/>
              <a:t>.</a:t>
            </a:r>
            <a:r>
              <a:rPr lang="en-US" dirty="0" err="1"/>
              <a:t>iterrows</a:t>
            </a:r>
            <a:r>
              <a:rPr lang="en-US" dirty="0"/>
              <a:t>()</a:t>
            </a:r>
            <a:r>
              <a:rPr lang="th-TH" dirty="0"/>
              <a:t> </a:t>
            </a:r>
          </a:p>
          <a:p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[[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'sex'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'age'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province_of_onset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]]</a:t>
            </a:r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each_row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</a:t>
            </a:r>
            <a:r>
              <a:rPr lang="en-US" sz="200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.iterrows</a:t>
            </a:r>
            <a:r>
              <a:rPr lang="en-US" sz="2000" b="1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(): </a:t>
            </a:r>
            <a:endParaRPr lang="th-TH" sz="2000" b="1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20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              </a:t>
            </a:r>
            <a:r>
              <a:rPr lang="en-US" sz="20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each_row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'age'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== 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lang="en-US" sz="20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and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each_row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province_of_onset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== 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th-TH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ขอนแก่น’</a:t>
            </a:r>
            <a:r>
              <a:rPr lang="th-TH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): </a:t>
            </a:r>
          </a:p>
          <a:p>
            <a:r>
              <a:rPr lang="th-TH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                          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each_row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77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9878A-BBB4-27C2-3FE9-4FE0F7895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การวนลูป มองตารางแพนด้าส์(</a:t>
            </a:r>
            <a:r>
              <a:rPr lang="en-US" dirty="0"/>
              <a:t>pandas </a:t>
            </a:r>
            <a:r>
              <a:rPr lang="en-US" dirty="0" err="1"/>
              <a:t>dataframe</a:t>
            </a:r>
            <a:r>
              <a:rPr lang="en-US" dirty="0"/>
              <a:t>) </a:t>
            </a:r>
            <a:r>
              <a:rPr lang="th-TH" dirty="0"/>
              <a:t>เป็น </a:t>
            </a:r>
            <a:r>
              <a:rPr lang="en-US" dirty="0" err="1"/>
              <a:t>numpy</a:t>
            </a:r>
            <a:r>
              <a:rPr lang="en-US" dirty="0"/>
              <a:t> array </a:t>
            </a:r>
            <a:r>
              <a:rPr lang="th-TH" dirty="0"/>
              <a:t>หรือ </a:t>
            </a:r>
            <a:r>
              <a:rPr lang="en-US" dirty="0"/>
              <a:t>matrix (.</a:t>
            </a:r>
            <a:r>
              <a:rPr lang="en-US" dirty="0" err="1"/>
              <a:t>iloc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42A70-AD17-68CB-CAC7-23D1A44E5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[[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'sex'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'age'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province_of_onset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]]</a:t>
            </a:r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en-US" sz="2000" dirty="0">
              <a:solidFill>
                <a:srgbClr val="7928A1"/>
              </a:solidFill>
              <a:latin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each_row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this_data.shape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]): </a:t>
            </a:r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2000" dirty="0">
                <a:solidFill>
                  <a:srgbClr val="545454"/>
                </a:solidFill>
                <a:latin typeface="Courier New" panose="02070309020205020404" pitchFamily="49" charset="0"/>
              </a:rPr>
              <a:t>             </a:t>
            </a:r>
            <a:r>
              <a:rPr lang="en-US" sz="20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this_data.iloc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[each_row,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== 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lang="en-US" sz="20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and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this_data.iloc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[each_row,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== 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th-TH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ขอนแก่น’</a:t>
            </a:r>
            <a:r>
              <a:rPr lang="th-TH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): </a:t>
            </a:r>
          </a:p>
          <a:p>
            <a:r>
              <a:rPr lang="th-TH" sz="2000" dirty="0">
                <a:solidFill>
                  <a:srgbClr val="545454"/>
                </a:solidFill>
                <a:latin typeface="Courier New" panose="02070309020205020404" pitchFamily="49" charset="0"/>
              </a:rPr>
              <a:t>                          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each_row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2000" dirty="0">
                <a:solidFill>
                  <a:srgbClr val="545454"/>
                </a:solidFill>
                <a:latin typeface="Courier New" panose="02070309020205020404" pitchFamily="49" charset="0"/>
              </a:rPr>
              <a:t>                          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this_data.iloc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each_row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,:]) </a:t>
            </a:r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112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E9DA0-60A9-BBC6-E7EB-31628A04C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การวนลูป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E4E94-7D29-1EE8-D0C0-85C3C1B7E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2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each_row</a:t>
            </a:r>
            <a:r>
              <a:rPr lang="en-US" sz="2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2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2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this_data.shape</a:t>
            </a:r>
            <a:r>
              <a:rPr lang="en-US" sz="2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]): </a:t>
            </a:r>
            <a:endParaRPr lang="en-US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endParaRPr lang="en-US" sz="28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th-TH" sz="2800" dirty="0">
                <a:solidFill>
                  <a:srgbClr val="545454"/>
                </a:solidFill>
                <a:latin typeface="Courier New" panose="02070309020205020404" pitchFamily="49" charset="0"/>
              </a:rPr>
              <a:t>วนลูปอ่านลำดับแถวในตารางทีละแถวเก็บไว้ในตัวแปร </a:t>
            </a:r>
            <a:r>
              <a:rPr lang="en-US" sz="2800" dirty="0" err="1">
                <a:solidFill>
                  <a:srgbClr val="545454"/>
                </a:solidFill>
                <a:latin typeface="Courier New" panose="02070309020205020404" pitchFamily="49" charset="0"/>
              </a:rPr>
              <a:t>each_row</a:t>
            </a:r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  </a:t>
            </a:r>
            <a:r>
              <a:rPr lang="th-TH" sz="2800" dirty="0">
                <a:solidFill>
                  <a:srgbClr val="545454"/>
                </a:solidFill>
                <a:latin typeface="Courier New" panose="02070309020205020404" pitchFamily="49" charset="0"/>
              </a:rPr>
              <a:t>โดยจำนวนแถวทั้งหมดในตารางสามารถหาได้จาก</a:t>
            </a:r>
            <a:endParaRPr lang="en-US" sz="28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th-TH" sz="2800" dirty="0">
                <a:solidFill>
                  <a:srgbClr val="545454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545454"/>
                </a:solidFill>
                <a:latin typeface="Courier New" panose="02070309020205020404" pitchFamily="49" charset="0"/>
              </a:rPr>
              <a:t>this_data.shape</a:t>
            </a:r>
            <a:endParaRPr lang="en-US" sz="18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545454"/>
                </a:solidFill>
                <a:latin typeface="Courier New" panose="02070309020205020404" pitchFamily="49" charset="0"/>
              </a:rPr>
              <a:t>(839771, 3)</a:t>
            </a:r>
          </a:p>
          <a:p>
            <a:r>
              <a:rPr lang="en-US" sz="1800" dirty="0" err="1">
                <a:solidFill>
                  <a:srgbClr val="545454"/>
                </a:solidFill>
                <a:latin typeface="Courier New" panose="02070309020205020404" pitchFamily="49" charset="0"/>
              </a:rPr>
              <a:t>this_data.shape</a:t>
            </a:r>
            <a:r>
              <a:rPr lang="en-US" sz="1800" dirty="0">
                <a:solidFill>
                  <a:srgbClr val="545454"/>
                </a:solidFill>
                <a:latin typeface="Courier New" panose="02070309020205020404" pitchFamily="49" charset="0"/>
              </a:rPr>
              <a:t>[0] </a:t>
            </a:r>
          </a:p>
          <a:p>
            <a:r>
              <a:rPr lang="en-US" sz="1800" dirty="0">
                <a:solidFill>
                  <a:srgbClr val="545454"/>
                </a:solidFill>
                <a:latin typeface="Courier New" panose="02070309020205020404" pitchFamily="49" charset="0"/>
              </a:rPr>
              <a:t>839771</a:t>
            </a:r>
            <a:endParaRPr lang="th-TH" sz="18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this_data.shape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sz="2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คือ สร้าง</a:t>
            </a:r>
            <a:r>
              <a:rPr lang="en-US" sz="2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list </a:t>
            </a:r>
            <a:r>
              <a:rPr lang="th-TH" sz="2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ตัวเล</a:t>
            </a:r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ข</a:t>
            </a:r>
            <a:r>
              <a:rPr lang="th-TH" sz="2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ตามจำนวนแถวทั้งหมดเพื่อใช้วนลูปเข้าทีละแถว</a:t>
            </a:r>
            <a:endParaRPr lang="en-US" sz="2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[0, 1, 2, 3, …, 839771]</a:t>
            </a:r>
            <a:endParaRPr lang="en-US" sz="28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347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4DDFE-9E13-2910-3BB5-3A0D8D203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การใช้ </a:t>
            </a:r>
            <a:r>
              <a:rPr lang="en-US" dirty="0"/>
              <a:t>.</a:t>
            </a:r>
            <a:r>
              <a:rPr lang="en-US" dirty="0" err="1"/>
              <a:t>iloc</a:t>
            </a:r>
            <a:r>
              <a:rPr lang="th-TH" dirty="0"/>
              <a:t> ในการชี้ข้อมูลในตาราง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6C9DD-771C-17CC-D413-DE7989FD6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2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sz="2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this_data.iloc</a:t>
            </a:r>
            <a:r>
              <a:rPr lang="en-US" sz="2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[each_row,</a:t>
            </a:r>
            <a:r>
              <a:rPr lang="en-US" sz="2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== </a:t>
            </a:r>
            <a:r>
              <a:rPr lang="en-US" sz="2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lang="en-US" sz="2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lang="en-US" sz="2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and</a:t>
            </a:r>
            <a:r>
              <a:rPr lang="en-US" sz="2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sz="2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this_data.iloc</a:t>
            </a:r>
            <a:r>
              <a:rPr lang="en-US" sz="2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[each_row,</a:t>
            </a:r>
            <a:r>
              <a:rPr lang="en-US" sz="2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2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== </a:t>
            </a:r>
            <a:r>
              <a:rPr lang="en-US" sz="2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th-TH" sz="2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ขอนแก่น’</a:t>
            </a:r>
            <a:r>
              <a:rPr lang="th-TH" sz="2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): </a:t>
            </a:r>
          </a:p>
          <a:p>
            <a:endParaRPr lang="th-TH" dirty="0"/>
          </a:p>
          <a:p>
            <a:r>
              <a:rPr lang="th-TH" dirty="0"/>
              <a:t>สร้างเงื่อนไขสำหรับเลือกเฉพาะข้อมูลที่ต้องการคือ </a:t>
            </a:r>
            <a:r>
              <a:rPr lang="en-US" dirty="0"/>
              <a:t>age=20 </a:t>
            </a:r>
            <a:r>
              <a:rPr lang="th-TH" dirty="0"/>
              <a:t>และ </a:t>
            </a:r>
            <a:r>
              <a:rPr lang="en-US" dirty="0" err="1"/>
              <a:t>province_of_onset</a:t>
            </a:r>
            <a:r>
              <a:rPr lang="en-US" dirty="0"/>
              <a:t>=</a:t>
            </a:r>
            <a:r>
              <a:rPr lang="th-TH" dirty="0"/>
              <a:t>ขอนแก่น โดยชี้ด้วย </a:t>
            </a:r>
            <a:r>
              <a:rPr lang="en-US" dirty="0"/>
              <a:t>.</a:t>
            </a:r>
            <a:r>
              <a:rPr lang="en-US" dirty="0" err="1"/>
              <a:t>iloc</a:t>
            </a:r>
            <a:r>
              <a:rPr lang="en-US" dirty="0"/>
              <a:t> </a:t>
            </a:r>
            <a:r>
              <a:rPr lang="th-TH" dirty="0"/>
              <a:t>ตามด้วย </a:t>
            </a:r>
            <a:r>
              <a:rPr lang="en-US" dirty="0" err="1"/>
              <a:t>each_row</a:t>
            </a:r>
            <a:r>
              <a:rPr lang="en-US" dirty="0"/>
              <a:t> </a:t>
            </a:r>
            <a:r>
              <a:rPr lang="th-TH" dirty="0"/>
              <a:t>คือลำดับแถวจากลูปและลำดับคอลัมน์</a:t>
            </a:r>
            <a:r>
              <a:rPr lang="en-US" dirty="0"/>
              <a:t>(</a:t>
            </a:r>
            <a:r>
              <a:rPr lang="th-TH" dirty="0"/>
              <a:t>หลัก</a:t>
            </a:r>
            <a:r>
              <a:rPr lang="en-US" dirty="0"/>
              <a:t>)</a:t>
            </a:r>
            <a:r>
              <a:rPr lang="th-TH" dirty="0"/>
              <a:t>ของข้อมูลที่ต้องการ ดังนั้น </a:t>
            </a:r>
          </a:p>
          <a:p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this_data.iloc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[each_row,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== 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lang="th-TH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th-TH" b="0" i="0" dirty="0">
                <a:effectLst/>
                <a:latin typeface="Courier New" panose="02070309020205020404" pitchFamily="49" charset="0"/>
              </a:rPr>
              <a:t>คือ ชี้ข้อมูลแต่ละแถวในคอลัมน์ 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age(</a:t>
            </a:r>
            <a:r>
              <a:rPr lang="th-TH" b="0" i="0" dirty="0">
                <a:effectLst/>
                <a:latin typeface="Courier New" panose="02070309020205020404" pitchFamily="49" charset="0"/>
              </a:rPr>
              <a:t>หลักที่ 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1</a:t>
            </a:r>
            <a:r>
              <a:rPr lang="th-TH" b="0" i="0" dirty="0">
                <a:effectLst/>
                <a:latin typeface="Courier New" panose="02070309020205020404" pitchFamily="49" charset="0"/>
              </a:rPr>
              <a:t> นับจาก 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0)</a:t>
            </a:r>
            <a:r>
              <a:rPr lang="th-TH" b="0" i="0" dirty="0">
                <a:effectLst/>
                <a:latin typeface="Courier New" panose="02070309020205020404" pitchFamily="49" charset="0"/>
              </a:rPr>
              <a:t> ตรวจสอบว่าเท่ากับ 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20 </a:t>
            </a:r>
            <a:r>
              <a:rPr lang="th-TH" b="0" i="0" dirty="0">
                <a:effectLst/>
                <a:latin typeface="Courier New" panose="02070309020205020404" pitchFamily="49" charset="0"/>
              </a:rPr>
              <a:t>ในตัวแปร </a:t>
            </a:r>
            <a:r>
              <a:rPr lang="en-US" sz="2800" b="0" i="0" dirty="0" err="1">
                <a:effectLst/>
                <a:latin typeface="Courier New" panose="02070309020205020404" pitchFamily="49" charset="0"/>
              </a:rPr>
              <a:t>this_data</a:t>
            </a:r>
            <a:r>
              <a:rPr lang="th-TH" b="0" i="0" dirty="0">
                <a:effectLst/>
                <a:latin typeface="Courier New" panose="02070309020205020404" pitchFamily="49" charset="0"/>
              </a:rPr>
              <a:t> ที่เก็บตารางข้อมูล</a:t>
            </a:r>
          </a:p>
          <a:p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this_data.iloc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[each_row,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== 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th-TH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ขอนแก่น’</a:t>
            </a:r>
            <a:r>
              <a:rPr lang="th-TH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): </a:t>
            </a:r>
            <a:r>
              <a:rPr lang="th-TH" b="0" i="0" dirty="0">
                <a:effectLst/>
                <a:latin typeface="Courier New" panose="02070309020205020404" pitchFamily="49" charset="0"/>
              </a:rPr>
              <a:t>คือ ชี้ข้อมูลแต่ละแถวในคอลัมน์ </a:t>
            </a:r>
            <a:r>
              <a:rPr lang="en-US" b="0" i="0" dirty="0" err="1">
                <a:effectLst/>
                <a:latin typeface="Courier New" panose="02070309020205020404" pitchFamily="49" charset="0"/>
              </a:rPr>
              <a:t>province_of_onset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(</a:t>
            </a:r>
            <a:r>
              <a:rPr lang="th-TH" b="0" i="0" dirty="0">
                <a:effectLst/>
                <a:latin typeface="Courier New" panose="02070309020205020404" pitchFamily="49" charset="0"/>
              </a:rPr>
              <a:t>หลักที่ </a:t>
            </a:r>
            <a:r>
              <a:rPr lang="en-US" dirty="0">
                <a:latin typeface="Courier New" panose="02070309020205020404" pitchFamily="49" charset="0"/>
              </a:rPr>
              <a:t>2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)</a:t>
            </a:r>
            <a:r>
              <a:rPr lang="th-TH" b="0" i="0" dirty="0">
                <a:effectLst/>
                <a:latin typeface="Courier New" panose="02070309020205020404" pitchFamily="49" charset="0"/>
              </a:rPr>
              <a:t> ตรวจสอบว่าเท่ากับ 'ขอนแก่น’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 </a:t>
            </a:r>
            <a:r>
              <a:rPr lang="th-TH" b="0" i="0" dirty="0">
                <a:effectLst/>
                <a:latin typeface="Courier New" panose="02070309020205020404" pitchFamily="49" charset="0"/>
              </a:rPr>
              <a:t>ในตัวแปร </a:t>
            </a:r>
            <a:r>
              <a:rPr lang="en-US" b="0" i="0" dirty="0" err="1">
                <a:effectLst/>
                <a:latin typeface="Courier New" panose="02070309020205020404" pitchFamily="49" charset="0"/>
              </a:rPr>
              <a:t>this_data</a:t>
            </a:r>
            <a:r>
              <a:rPr lang="th-TH" b="0" i="0" dirty="0">
                <a:effectLst/>
                <a:latin typeface="Courier New" panose="02070309020205020404" pitchFamily="49" charset="0"/>
              </a:rPr>
              <a:t> ที่เก็บตารางข้อมูล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562905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5FA1A-9783-E10D-2630-C1BE1A41A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</a:t>
            </a:r>
            <a:r>
              <a:rPr lang="th-TH" dirty="0"/>
              <a:t>แสดงข้อมูล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DAC66-5882-0C18-B9FC-086DF235C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each_row</a:t>
            </a:r>
            <a:r>
              <a:rPr lang="en-US" sz="2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sz="2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this_data.iloc</a:t>
            </a:r>
            <a:r>
              <a:rPr lang="en-US" sz="2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each_row</a:t>
            </a:r>
            <a:r>
              <a:rPr lang="en-US" sz="2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,:]) </a:t>
            </a:r>
            <a:endParaRPr lang="th-TH" sz="2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dirty="0"/>
          </a:p>
          <a:p>
            <a:r>
              <a:rPr lang="th-TH" dirty="0"/>
              <a:t>เมื่อผ่านเงื่อนไข ให้ </a:t>
            </a:r>
          </a:p>
          <a:p>
            <a:r>
              <a:rPr lang="en-US" dirty="0"/>
              <a:t>print </a:t>
            </a:r>
            <a:r>
              <a:rPr lang="en-US" dirty="0" err="1"/>
              <a:t>each_row</a:t>
            </a:r>
            <a:r>
              <a:rPr lang="en-US" dirty="0"/>
              <a:t> </a:t>
            </a:r>
            <a:r>
              <a:rPr lang="th-TH" dirty="0"/>
              <a:t>คือ ตัวเลขลำดับแถว และ </a:t>
            </a:r>
          </a:p>
          <a:p>
            <a:r>
              <a:rPr lang="en-US" dirty="0"/>
              <a:t>print</a:t>
            </a:r>
            <a:r>
              <a:rPr lang="th-TH" dirty="0"/>
              <a:t> </a:t>
            </a:r>
            <a:r>
              <a:rPr lang="en-US" dirty="0" err="1"/>
              <a:t>this_data.iloc</a:t>
            </a:r>
            <a:r>
              <a:rPr lang="en-US" dirty="0"/>
              <a:t>[</a:t>
            </a:r>
            <a:r>
              <a:rPr lang="en-US" dirty="0" err="1"/>
              <a:t>each_row</a:t>
            </a:r>
            <a:r>
              <a:rPr lang="en-US" dirty="0"/>
              <a:t>,:]) </a:t>
            </a:r>
            <a:r>
              <a:rPr lang="th-TH" dirty="0"/>
              <a:t>คือ ข้อมูลในแถวนั้นๆ ทุกคอลัมน์</a:t>
            </a:r>
          </a:p>
        </p:txBody>
      </p:sp>
    </p:spTree>
    <p:extLst>
      <p:ext uri="{BB962C8B-B14F-4D97-AF65-F5344CB8AC3E}">
        <p14:creationId xmlns:p14="http://schemas.microsoft.com/office/powerpoint/2010/main" val="3640640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10605-6B8A-BEF3-7D4F-352221983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  <a:r>
              <a:rPr lang="th-TH" dirty="0"/>
              <a:t> ในห้อง </a:t>
            </a:r>
            <a:r>
              <a:rPr lang="en-US" dirty="0"/>
              <a:t>(15</a:t>
            </a:r>
            <a:r>
              <a:rPr lang="th-TH" dirty="0"/>
              <a:t> นาที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856F5-DAC6-3491-0014-97FC90BCE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Courier New" panose="02070309020205020404" pitchFamily="49" charset="0"/>
              </a:rPr>
              <a:t>ตัดตารางออกมาเฉพาะปี </a:t>
            </a:r>
            <a:r>
              <a:rPr lang="en-US" dirty="0">
                <a:latin typeface="Courier New" panose="02070309020205020404" pitchFamily="49" charset="0"/>
              </a:rPr>
              <a:t>2021</a:t>
            </a:r>
            <a:r>
              <a:rPr lang="th-TH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announce_date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h-TH" dirty="0">
                <a:latin typeface="Courier New" panose="02070309020205020404" pitchFamily="49" charset="0"/>
              </a:rPr>
              <a:t>ในปี </a:t>
            </a:r>
            <a:r>
              <a:rPr lang="en-US" dirty="0">
                <a:latin typeface="Courier New" panose="02070309020205020404" pitchFamily="49" charset="0"/>
              </a:rPr>
              <a:t>2021 </a:t>
            </a:r>
          </a:p>
          <a:p>
            <a:r>
              <a:rPr lang="en-US" b="0" i="0" dirty="0">
                <a:effectLst/>
                <a:latin typeface="Courier New" panose="02070309020205020404" pitchFamily="49" charset="0"/>
              </a:rPr>
              <a:t>Hint</a:t>
            </a:r>
          </a:p>
          <a:p>
            <a:r>
              <a:rPr lang="th-TH" b="0" i="0" dirty="0">
                <a:effectLst/>
                <a:latin typeface="Courier New" panose="02070309020205020404" pitchFamily="49" charset="0"/>
              </a:rPr>
              <a:t>วนลูปหา </a:t>
            </a:r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index </a:t>
            </a:r>
            <a:r>
              <a:rPr lang="th-TH" b="0" i="0" dirty="0">
                <a:effectLst/>
                <a:latin typeface="Courier New" panose="02070309020205020404" pitchFamily="49" charset="0"/>
              </a:rPr>
              <a:t>ของปี </a:t>
            </a:r>
            <a:r>
              <a:rPr lang="en-US" dirty="0">
                <a:latin typeface="Courier New" panose="02070309020205020404" pitchFamily="49" charset="0"/>
              </a:rPr>
              <a:t>2021</a:t>
            </a:r>
            <a:endParaRPr lang="th-TH" b="0" i="0" dirty="0">
              <a:effectLst/>
              <a:latin typeface="Courier New" panose="02070309020205020404" pitchFamily="49" charset="0"/>
            </a:endParaRPr>
          </a:p>
          <a:p>
            <a:r>
              <a:rPr lang="th-TH" b="0" i="0" dirty="0">
                <a:effectLst/>
                <a:latin typeface="Courier New" panose="02070309020205020404" pitchFamily="49" charset="0"/>
              </a:rPr>
              <a:t>ตัดตารางมาเฉพาะ ปี </a:t>
            </a:r>
            <a:r>
              <a:rPr lang="en-US" dirty="0">
                <a:latin typeface="Courier New" panose="02070309020205020404" pitchFamily="49" charset="0"/>
              </a:rPr>
              <a:t>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759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B0389-A94D-B914-0FEE-9A391D37D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เฉลย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58D7F-B209-F23D-F838-2FE67BB1C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TF=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list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() </a:t>
            </a:r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each_row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data_covid.iterrows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(): </a:t>
            </a:r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20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             </a:t>
            </a:r>
            <a:r>
              <a:rPr lang="en-US" sz="20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each_row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announce_date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].split(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'/'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)[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== 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‘2021’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                       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TF.append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20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            </a:t>
            </a:r>
            <a:r>
              <a:rPr lang="en-US" sz="20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 </a:t>
            </a:r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2000" dirty="0">
                <a:solidFill>
                  <a:srgbClr val="545454"/>
                </a:solidFill>
                <a:latin typeface="Courier New" panose="02070309020205020404" pitchFamily="49" charset="0"/>
              </a:rPr>
              <a:t>                           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TF.append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sz="20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[TF].head()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01414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2AAC-4783-75B0-9296-C24BD6DE4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เตรียม </a:t>
            </a:r>
            <a:r>
              <a:rPr lang="en-US" dirty="0"/>
              <a:t>list </a:t>
            </a:r>
            <a:r>
              <a:rPr lang="th-TH" dirty="0"/>
              <a:t>ว่าง วนลูปและสร้างเงื่อนไข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9225E-F501-A55C-1DF1-315EC9B37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TF=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list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() </a:t>
            </a:r>
            <a:endParaRPr lang="en-US" sz="2000" dirty="0"/>
          </a:p>
          <a:p>
            <a:r>
              <a:rPr lang="th-TH" dirty="0"/>
              <a:t>สร้าง</a:t>
            </a:r>
            <a:r>
              <a:rPr lang="en-US" dirty="0"/>
              <a:t> list </a:t>
            </a:r>
            <a:r>
              <a:rPr lang="th-TH" dirty="0"/>
              <a:t>ว่างเก็บไว้ในตัวแปร </a:t>
            </a:r>
            <a:r>
              <a:rPr lang="en-US" dirty="0"/>
              <a:t>TF </a:t>
            </a:r>
            <a:r>
              <a:rPr lang="th-TH" dirty="0"/>
              <a:t>เพื่อเตรียมรับผลลัพธ์ </a:t>
            </a:r>
            <a:r>
              <a:rPr lang="en-US" dirty="0"/>
              <a:t>True False </a:t>
            </a:r>
            <a:r>
              <a:rPr lang="th-TH" dirty="0"/>
              <a:t>ที่ได้จากการวนลูป</a:t>
            </a:r>
          </a:p>
          <a:p>
            <a:r>
              <a:rPr lang="en-US" sz="20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each_row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data_covid.iterrows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():</a:t>
            </a:r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dirty="0">
                <a:latin typeface="Courier New" panose="02070309020205020404" pitchFamily="49" charset="0"/>
              </a:rPr>
              <a:t>วนลูปอ่านค่าในข้อมูลตารางตัวแปร  </a:t>
            </a:r>
            <a:r>
              <a:rPr lang="en-US" b="0" i="0" dirty="0" err="1">
                <a:effectLst/>
                <a:latin typeface="Courier New" panose="02070309020205020404" pitchFamily="49" charset="0"/>
              </a:rPr>
              <a:t>data_covid</a:t>
            </a:r>
            <a:r>
              <a:rPr lang="th-TH" dirty="0">
                <a:latin typeface="Courier New" panose="02070309020205020404" pitchFamily="49" charset="0"/>
              </a:rPr>
              <a:t> </a:t>
            </a:r>
            <a:r>
              <a:rPr lang="th-TH" sz="2800" b="0" i="0" dirty="0">
                <a:effectLst/>
                <a:latin typeface="Courier New" panose="02070309020205020404" pitchFamily="49" charset="0"/>
              </a:rPr>
              <a:t>ทีละแถวและเก็บในตัวแปร </a:t>
            </a:r>
            <a:r>
              <a:rPr lang="en-US" sz="2800" b="0" i="0" dirty="0" err="1">
                <a:effectLst/>
                <a:latin typeface="Courier New" panose="02070309020205020404" pitchFamily="49" charset="0"/>
              </a:rPr>
              <a:t>each_row</a:t>
            </a:r>
            <a:endParaRPr lang="th-TH" sz="2800" b="0" i="0" dirty="0">
              <a:effectLst/>
              <a:latin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each_row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announce_date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].split(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'/'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)[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== 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‘2021’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endParaRPr lang="th-TH" sz="20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th-TH" dirty="0"/>
              <a:t>สร้างเงื่อนไขเพื่อหาข้อมูลที่มีค่าในคอลัมน์ </a:t>
            </a:r>
            <a:r>
              <a:rPr lang="en-US" sz="2800" b="0" i="0" dirty="0" err="1">
                <a:effectLst/>
                <a:latin typeface="Courier New" panose="02070309020205020404" pitchFamily="49" charset="0"/>
              </a:rPr>
              <a:t>announce_date</a:t>
            </a:r>
            <a:r>
              <a:rPr lang="th-TH" sz="2800" b="0" i="0" dirty="0">
                <a:effectLst/>
                <a:latin typeface="Courier New" panose="02070309020205020404" pitchFamily="49" charset="0"/>
              </a:rPr>
              <a:t> เท่ากับ </a:t>
            </a:r>
            <a:r>
              <a:rPr lang="en-US" sz="2800" b="0" i="0" dirty="0">
                <a:effectLst/>
                <a:latin typeface="Courier New" panose="02070309020205020404" pitchFamily="49" charset="0"/>
              </a:rPr>
              <a:t>2021</a:t>
            </a:r>
            <a:r>
              <a:rPr lang="th-TH" sz="2800" b="0" i="0" dirty="0">
                <a:effectLst/>
                <a:latin typeface="Courier New" panose="02070309020205020404" pitchFamily="49" charset="0"/>
              </a:rPr>
              <a:t> โดยการใช้ </a:t>
            </a:r>
            <a:r>
              <a:rPr lang="en-US" sz="2800" b="0" i="0" dirty="0">
                <a:effectLst/>
                <a:latin typeface="Courier New" panose="02070309020205020404" pitchFamily="49" charset="0"/>
              </a:rPr>
              <a:t>.split(‘/’)</a:t>
            </a:r>
            <a:r>
              <a:rPr lang="en-US" dirty="0">
                <a:latin typeface="Courier New" panose="02070309020205020404" pitchFamily="49" charset="0"/>
              </a:rPr>
              <a:t>[2]</a:t>
            </a:r>
            <a:r>
              <a:rPr lang="th-TH" sz="2800" b="0" i="0" dirty="0">
                <a:effectLst/>
                <a:latin typeface="Courier New" panose="02070309020205020404" pitchFamily="49" charset="0"/>
              </a:rPr>
              <a:t> เพื่อแยกข้อความให้เหลือเฉพาะปีสำหรับใช้ในการเปรียบเทียบ</a:t>
            </a:r>
            <a:r>
              <a:rPr lang="en-US" sz="2800" b="0" i="0" dirty="0"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th-TH" dirty="0">
                <a:latin typeface="Courier New" panose="02070309020205020404" pitchFamily="49" charset="0"/>
              </a:rPr>
              <a:t>ข้อมูลวันเดือนปีในคอลัมน์ </a:t>
            </a:r>
            <a:r>
              <a:rPr lang="en-US" sz="2800" b="0" i="0" dirty="0" err="1">
                <a:effectLst/>
                <a:latin typeface="Courier New" panose="02070309020205020404" pitchFamily="49" charset="0"/>
              </a:rPr>
              <a:t>announce_date</a:t>
            </a:r>
            <a:r>
              <a:rPr lang="th-TH" dirty="0">
                <a:latin typeface="Courier New" panose="02070309020205020404" pitchFamily="49" charset="0"/>
              </a:rPr>
              <a:t> รูปแบบเป็น </a:t>
            </a:r>
            <a:r>
              <a:rPr lang="en-US" dirty="0">
                <a:latin typeface="Courier New" panose="02070309020205020404" pitchFamily="49" charset="0"/>
              </a:rPr>
              <a:t>3/11/2021</a:t>
            </a:r>
            <a:r>
              <a:rPr lang="th-TH" dirty="0">
                <a:latin typeface="Courier New" panose="02070309020205020404" pitchFamily="49" charset="0"/>
              </a:rPr>
              <a:t> คือ วัน</a:t>
            </a:r>
            <a:r>
              <a:rPr lang="en-US" dirty="0">
                <a:latin typeface="Courier New" panose="02070309020205020404" pitchFamily="49" charset="0"/>
              </a:rPr>
              <a:t>/</a:t>
            </a:r>
            <a:r>
              <a:rPr lang="th-TH" dirty="0">
                <a:latin typeface="Courier New" panose="02070309020205020404" pitchFamily="49" charset="0"/>
              </a:rPr>
              <a:t>เดือน</a:t>
            </a:r>
            <a:r>
              <a:rPr lang="en-US" dirty="0">
                <a:latin typeface="Courier New" panose="02070309020205020404" pitchFamily="49" charset="0"/>
              </a:rPr>
              <a:t>/</a:t>
            </a:r>
            <a:r>
              <a:rPr lang="th-TH" dirty="0">
                <a:latin typeface="Courier New" panose="02070309020205020404" pitchFamily="49" charset="0"/>
              </a:rPr>
              <a:t>ปี </a:t>
            </a:r>
          </a:p>
          <a:p>
            <a:r>
              <a:rPr lang="th-TH" dirty="0">
                <a:latin typeface="Courier New" panose="02070309020205020404" pitchFamily="49" charset="0"/>
              </a:rPr>
              <a:t>ดังนั้นแยกด้วยสัญลักษณ์ </a:t>
            </a:r>
            <a:r>
              <a:rPr lang="en-US" dirty="0">
                <a:latin typeface="Courier New" panose="02070309020205020404" pitchFamily="49" charset="0"/>
              </a:rPr>
              <a:t>/</a:t>
            </a:r>
            <a:r>
              <a:rPr lang="th-TH" dirty="0">
                <a:latin typeface="Courier New" panose="02070309020205020404" pitchFamily="49" charset="0"/>
              </a:rPr>
              <a:t> ปีจะอยู่ตำแหน่งที่ </a:t>
            </a:r>
            <a:r>
              <a:rPr lang="en-US" dirty="0">
                <a:latin typeface="Courier New" panose="02070309020205020404" pitchFamily="49" charset="0"/>
              </a:rPr>
              <a:t>2</a:t>
            </a:r>
            <a:r>
              <a:rPr lang="th-TH" dirty="0">
                <a:latin typeface="Courier New" panose="02070309020205020404" pitchFamily="49" charset="0"/>
              </a:rPr>
              <a:t> นับจาก </a:t>
            </a:r>
            <a:r>
              <a:rPr lang="en-US" dirty="0">
                <a:latin typeface="Courier New" panose="02070309020205020404" pitchFamily="49" charset="0"/>
              </a:rPr>
              <a:t>0</a:t>
            </a:r>
            <a:r>
              <a:rPr lang="th-TH" dirty="0">
                <a:latin typeface="Courier New" panose="02070309020205020404" pitchFamily="49" charset="0"/>
              </a:rPr>
              <a:t> 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296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1097</Words>
  <Application>Microsoft Office PowerPoint</Application>
  <PresentationFormat>Widescreen</PresentationFormat>
  <Paragraphs>92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Courier New</vt:lpstr>
      <vt:lpstr>Office Theme</vt:lpstr>
      <vt:lpstr>Class period 8</vt:lpstr>
      <vt:lpstr>Quiz สุ่มชื่อ (5 นาที)</vt:lpstr>
      <vt:lpstr>การวนลูป มองตารางแพนด้าส์(pandas dataframe) เป็น numpy array หรือ matrix (.iloc)</vt:lpstr>
      <vt:lpstr>การวนลูป</vt:lpstr>
      <vt:lpstr>การใช้ .iloc ในการชี้ข้อมูลในตาราง</vt:lpstr>
      <vt:lpstr>print แสดงข้อมูล</vt:lpstr>
      <vt:lpstr>Quiz ในห้อง (15 นาที)</vt:lpstr>
      <vt:lpstr>เฉลย</vt:lpstr>
      <vt:lpstr>เตรียม list ว่าง วนลูปและสร้างเงื่อนไข</vt:lpstr>
      <vt:lpstr>เขียน True False เข้าไปใน List </vt:lpstr>
      <vt:lpstr>ผลลัพธ์</vt:lpstr>
      <vt:lpstr>Function ตัวช่วยใน pandas</vt:lpstr>
      <vt:lpstr>.describe()</vt:lpstr>
      <vt:lpstr>.mean()</vt:lpstr>
      <vt:lpstr>.isnull()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period 8</dc:title>
  <dc:creator>Tan PH</dc:creator>
  <cp:lastModifiedBy>Tan PH</cp:lastModifiedBy>
  <cp:revision>1</cp:revision>
  <dcterms:created xsi:type="dcterms:W3CDTF">2024-03-11T11:07:23Z</dcterms:created>
  <dcterms:modified xsi:type="dcterms:W3CDTF">2024-03-11T11:07:42Z</dcterms:modified>
</cp:coreProperties>
</file>