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52" r:id="rId2"/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54C3E-DCDB-4044-A4DD-C41816AF2F5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F2A39-0D2A-4E7A-808E-D8B2102B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7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2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1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5DDC-15B9-19E1-7836-14C311DC2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57BCC-38E8-41EB-A835-A19323831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C1704-28F5-388E-C4CE-A3F4726E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A108-DB73-4378-9CC7-A048A258F55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C35A1-A615-707C-3A1A-AD65863C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0BB6-A213-053D-2C40-3543E778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AE9-E3EF-4C05-A1B1-2B98F537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0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966A-40B0-4678-C5D0-07F000B1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62B9C-E39B-3976-52EC-B87CDF298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D3E80-E7FB-A39A-EC35-02EAA18B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A108-DB73-4378-9CC7-A048A258F55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1546-C9EE-9272-91B1-5285A4CF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4695-E3F0-D8A3-9633-771154F4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AE9-E3EF-4C05-A1B1-2B98F537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4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34AD5-EDDA-8422-F2C9-BA88A555E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E4ECC-EE0A-933B-66B1-B8F57C6B0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EAF49-E861-723C-C7D9-E4362BA3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A108-DB73-4378-9CC7-A048A258F55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1715-12C0-F7B0-A706-C942E9DF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9E210-BDFE-212F-A5ED-F923122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AE9-E3EF-4C05-A1B1-2B98F537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3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CE87-B6B8-E34A-A29D-08B08235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F623-C3F2-6213-4131-D64D9790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3E43F-AEAF-DC52-CD24-F2F14338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A108-DB73-4378-9CC7-A048A258F55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F7E9F-F386-4A6D-9BAA-B8A5BA55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6876-C863-30D8-51A0-7B147F82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AE9-E3EF-4C05-A1B1-2B98F537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3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058B-EAC4-67D8-9455-389D6393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F44B4-EC32-9957-67BB-381ABBE7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4862-9F01-9293-22C3-27FEF17E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A108-DB73-4378-9CC7-A048A258F55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0943-7B7A-9FE4-A135-A1D8D9C6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1E75D-F187-F9A5-4962-2C1C3E4F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AE9-E3EF-4C05-A1B1-2B98F537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1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3FA4-C487-F75A-0665-B18A58E7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EE7F-AB6C-C10E-FC03-23202B37E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EB6F-715F-E8E0-4127-A3FBC0BE7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CB6CD-F1E2-C6AE-F50A-D4D913A9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A108-DB73-4378-9CC7-A048A258F55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43849-C568-A92C-FC1D-C731DC60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F1BF7-C62E-19B5-F1A8-2C60CF86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AE9-E3EF-4C05-A1B1-2B98F537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7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D57B-5793-9769-DC31-1F020A18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37201-5A56-52EA-6950-E29542860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91912-B1BC-093B-970E-87A676553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CC017-6467-A1C9-1C7B-744586698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609C5-4845-086F-F811-34BE5FC3C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DB121-00E0-C038-6D0D-1851795E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A108-DB73-4378-9CC7-A048A258F55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2BA29-DE1D-3ED4-CA8E-7C8E14B5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D56EE-05C0-2C46-9BA3-D34CA456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AE9-E3EF-4C05-A1B1-2B98F537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A340-5DA3-ACCC-73E0-A9B1C997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5934E-D383-4E2C-50E9-E9757780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A108-DB73-4378-9CC7-A048A258F55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A9B8E-C3BD-7408-369E-3251B1C2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DDC6B-6CBA-DF5F-DB36-F14AF1E7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AE9-E3EF-4C05-A1B1-2B98F537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5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775D5-80B8-E052-D8CC-78471E34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A108-DB73-4378-9CC7-A048A258F55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09939-8653-35A2-B045-4F84D53A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DBEB0-5A87-6816-965D-0D71B088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AE9-E3EF-4C05-A1B1-2B98F537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1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3680-E5F5-3CCB-7C5A-0CBF0C19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87E4-6F88-5E27-4DAF-51B2712E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7745F-C6F7-8136-8CF2-4C503627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546E-1B54-650A-AFBB-75A43AE5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A108-DB73-4378-9CC7-A048A258F55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615AC-5CEB-C691-4F2F-87F5F3D3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39A3-D936-4B2E-90F4-712AA520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AE9-E3EF-4C05-A1B1-2B98F537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B461-91E0-6649-B547-DB05EC5E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CDDB6-12B8-1269-E2DC-7F61936D9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353D6-1099-61CC-3004-8151A6CA1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DB20B-BB3E-F56C-4C49-BAD9AA85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A108-DB73-4378-9CC7-A048A258F55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93606-81ED-7FE4-18A6-02B2B438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6CAC2-93B1-8C39-98B9-99E601E1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3AE9-E3EF-4C05-A1B1-2B98F537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B9C67-AAE4-5728-99CE-F6543C7A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756FE-1ACB-FD45-A7E0-2B8DB8691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7829-9317-76C2-8C8D-A9E1153CE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4A108-DB73-4378-9CC7-A048A258F55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D5F43-3C29-24C8-DCAC-D654DAC12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A7B0-355F-F303-0C0C-27B0BC6C0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73AE9-E3EF-4C05-A1B1-2B98F537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Visualize_Table_Data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6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51AA-EAC7-4CA3-4637-130B1BAC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วิธีการใช้งาน </a:t>
            </a:r>
            <a:r>
              <a:rPr lang="en-US" dirty="0"/>
              <a:t>Visualize array data </a:t>
            </a:r>
            <a:r>
              <a:rPr lang="th-TH" dirty="0"/>
              <a:t>ด้วย </a:t>
            </a:r>
            <a:r>
              <a:rPr lang="en-US" dirty="0"/>
              <a:t>pixel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7015-303B-8FCC-2B60-ADCB7B64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matplotlib.rcParams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ขั้นตอนที่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ทำงานใน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memory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ใช้กำหนดขนาดของรูปกราฟ กว้าง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*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ยาว ตัวอย่าง กว้าง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15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ยาว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15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[:,:],interpolation=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ขั้นตอนที่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2 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เพื่อแสดงรูปกราฟ </a:t>
            </a:r>
          </a:p>
          <a:p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input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เป็นตัวแปรที่ใช้เก็บข้อมูล </a:t>
            </a:r>
            <a:r>
              <a:rPr lang="en-US" sz="2400" dirty="0" err="1">
                <a:solidFill>
                  <a:srgbClr val="545454"/>
                </a:solidFill>
                <a:latin typeface="Courier New" panose="02070309020205020404" pitchFamily="49" charset="0"/>
              </a:rPr>
              <a:t>numpy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array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 สามารถเลือกแถวและหลักที่ต้องการให้แสดงรูปกราฟได้ </a:t>
            </a:r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parameter: interpolation 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ใช้สำหรับเลือกรูปแบบของการไล่สีในรูปกราฟ </a:t>
            </a:r>
          </a:p>
          <a:p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'nearest’</a:t>
            </a:r>
            <a:r>
              <a:rPr lang="th-TH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 แสดง 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pix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el</a:t>
            </a:r>
            <a:r>
              <a:rPr lang="th-TH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 สีเป็นสี่เหลี่ยมและ</a:t>
            </a:r>
            <a:r>
              <a:rPr lang="th-TH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ช่วยให้การแยกสีในรูปกราฟชัด</a:t>
            </a:r>
            <a:endParaRPr lang="th-TH" sz="2400" i="1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1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1482-597A-EEB3-5496-2324F0CD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 </a:t>
            </a:r>
            <a:r>
              <a:rPr lang="en-US" dirty="0"/>
              <a:t>subplot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F94E-4B8F-BCCC-4C43-B9DB8379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ใช้ในการแสดงรูปกราฟมากกว่า </a:t>
            </a:r>
            <a:r>
              <a:rPr lang="en-US" dirty="0"/>
              <a:t>1</a:t>
            </a:r>
            <a:r>
              <a:rPr lang="th-TH" dirty="0"/>
              <a:t> กราฟเพื่อเปรียบเทียบดูความแตกต่างระหว่างกราฟ </a:t>
            </a:r>
          </a:p>
          <a:p>
            <a:r>
              <a:rPr lang="th-TH" dirty="0"/>
              <a:t>โดยการใช้งาน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AA5D00"/>
                </a:solidFill>
                <a:latin typeface="Courier New" panose="02070309020205020404" pitchFamily="49" charset="0"/>
              </a:rPr>
              <a:t>a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AA5D00"/>
                </a:solidFill>
                <a:latin typeface="Courier New" panose="02070309020205020404" pitchFamily="49" charset="0"/>
              </a:rPr>
              <a:t>b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AA5D00"/>
                </a:solidFill>
                <a:latin typeface="Courier New" panose="02070309020205020404" pitchFamily="49" charset="0"/>
              </a:rPr>
              <a:t>c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ตามด้วย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ตัวที่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ในบรรทัดถัดไป</a:t>
            </a:r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a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คือ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parameter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ที่ใช้กำหนดแถว</a:t>
            </a:r>
          </a:p>
          <a:p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b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คือ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parameter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ที่ใช้กำหนดหลัก</a:t>
            </a:r>
            <a:endParaRPr lang="th-TH" dirty="0"/>
          </a:p>
          <a:p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c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คือ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parameter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ที่ใช้กำหนดลำดับรูปกราฟที่ต้องการแสดง เช่น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B152E-5911-F65C-EFFF-EF55C2143659}"/>
              </a:ext>
            </a:extLst>
          </p:cNvPr>
          <p:cNvSpPr/>
          <p:nvPr/>
        </p:nvSpPr>
        <p:spPr>
          <a:xfrm>
            <a:off x="1859797" y="5295644"/>
            <a:ext cx="1549830" cy="1358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50D22C-4002-C946-0480-81F9DDA1CEE1}"/>
              </a:ext>
            </a:extLst>
          </p:cNvPr>
          <p:cNvCxnSpPr>
            <a:cxnSpLocks/>
          </p:cNvCxnSpPr>
          <p:nvPr/>
        </p:nvCxnSpPr>
        <p:spPr>
          <a:xfrm>
            <a:off x="2371242" y="5295644"/>
            <a:ext cx="0" cy="135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D56A97-69E5-9FDF-ACD9-8DD61E32BC31}"/>
              </a:ext>
            </a:extLst>
          </p:cNvPr>
          <p:cNvCxnSpPr>
            <a:cxnSpLocks/>
          </p:cNvCxnSpPr>
          <p:nvPr/>
        </p:nvCxnSpPr>
        <p:spPr>
          <a:xfrm>
            <a:off x="2895600" y="5295644"/>
            <a:ext cx="0" cy="135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97370-8A7B-9E4A-48C3-CBC09D9923B7}"/>
              </a:ext>
            </a:extLst>
          </p:cNvPr>
          <p:cNvSpPr/>
          <p:nvPr/>
        </p:nvSpPr>
        <p:spPr>
          <a:xfrm>
            <a:off x="6096000" y="5295644"/>
            <a:ext cx="1549830" cy="1358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BB1BEC-7DCA-CDEC-5879-BE1B80A32031}"/>
              </a:ext>
            </a:extLst>
          </p:cNvPr>
          <p:cNvCxnSpPr>
            <a:cxnSpLocks/>
          </p:cNvCxnSpPr>
          <p:nvPr/>
        </p:nvCxnSpPr>
        <p:spPr>
          <a:xfrm>
            <a:off x="6607445" y="5295644"/>
            <a:ext cx="0" cy="135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3D6886-481E-07D6-4EAB-E30EA583CDBB}"/>
              </a:ext>
            </a:extLst>
          </p:cNvPr>
          <p:cNvCxnSpPr>
            <a:cxnSpLocks/>
          </p:cNvCxnSpPr>
          <p:nvPr/>
        </p:nvCxnSpPr>
        <p:spPr>
          <a:xfrm>
            <a:off x="7131803" y="5295644"/>
            <a:ext cx="0" cy="135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03CF45-3054-433B-CF91-EE6509E5F71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6096000" y="5975067"/>
            <a:ext cx="15498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CAE3959-EDBA-BE9B-0A6F-F9ABF8B70C0B}"/>
              </a:ext>
            </a:extLst>
          </p:cNvPr>
          <p:cNvSpPr/>
          <p:nvPr/>
        </p:nvSpPr>
        <p:spPr>
          <a:xfrm>
            <a:off x="2045776" y="5842861"/>
            <a:ext cx="154980" cy="132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DBF892-3E42-D475-B164-C9E7D2F93FF5}"/>
              </a:ext>
            </a:extLst>
          </p:cNvPr>
          <p:cNvSpPr/>
          <p:nvPr/>
        </p:nvSpPr>
        <p:spPr>
          <a:xfrm>
            <a:off x="6793425" y="6211807"/>
            <a:ext cx="154980" cy="132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9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6C7F-A134-6497-5B28-245DD2D7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 </a:t>
            </a:r>
            <a:r>
              <a:rPr lang="en-US" dirty="0"/>
              <a:t>subplot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5FB2-B781-D452-C071-AD6C7C16C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3497"/>
            <a:ext cx="10816525" cy="3489378"/>
          </a:xfrm>
        </p:spPr>
        <p:txBody>
          <a:bodyPr>
            <a:normAutofit/>
          </a:bodyPr>
          <a:lstStyle/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2000" dirty="0">
                <a:solidFill>
                  <a:srgbClr val="AA5D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,:],interpolation=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'magma’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AA5D00"/>
                </a:solidFill>
                <a:latin typeface="Courier New" panose="02070309020205020404" pitchFamily="49" charset="0"/>
              </a:rPr>
              <a:t>10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AA5D00"/>
                </a:solidFill>
                <a:latin typeface="Courier New" panose="02070309020205020404" pitchFamily="49" charset="0"/>
              </a:rPr>
              <a:t>20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,:],interpolation=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'magma’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AA5D00"/>
                </a:solidFill>
                <a:latin typeface="Courier New" panose="02070309020205020404" pitchFamily="49" charset="0"/>
              </a:rPr>
              <a:t>20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AA5D00"/>
                </a:solidFill>
                <a:latin typeface="Courier New" panose="02070309020205020404" pitchFamily="49" charset="0"/>
              </a:rPr>
              <a:t>30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,:],interpolation=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'magma’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E46D1-7A05-9908-084A-58C8C7262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672" y="245589"/>
            <a:ext cx="3895238" cy="28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2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FFDD-F3E0-4ABC-CE4B-68806BF8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</a:t>
            </a:r>
            <a:r>
              <a:rPr lang="en-US" dirty="0" err="1"/>
              <a:t>cmap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F1A0-C18F-CB11-0636-E602BD7C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cmap</a:t>
            </a:r>
            <a:r>
              <a:rPr lang="en-US" dirty="0"/>
              <a:t> </a:t>
            </a:r>
            <a:r>
              <a:rPr lang="th-TH" dirty="0"/>
              <a:t>คือ </a:t>
            </a:r>
            <a:r>
              <a:rPr lang="en-US" dirty="0"/>
              <a:t>colormap </a:t>
            </a:r>
            <a:r>
              <a:rPr lang="th-TH" dirty="0"/>
              <a:t>ทำงานแบบเดียวกัน คือเลือกชุดสีที่ทางผู้เชี่ยวชาญได้จัดชุดสีมาให้แล้ว เพื่อกราฟที่สวยงามและดูง่าย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86503-42A2-DAAF-64F4-5AB21EE9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784" y="3429000"/>
            <a:ext cx="7435956" cy="182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298A6-5589-06F0-0906-491CDE73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90" y="3069226"/>
            <a:ext cx="3895238" cy="28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9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7CFE-5774-66F5-C8A8-1B0BF9A3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AB1B-8A79-5610-FF2A-259A0FCE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คือค่าความโปร่งแสงของสี มีค่า </a:t>
            </a:r>
            <a:r>
              <a:rPr lang="en-US" dirty="0"/>
              <a:t>0</a:t>
            </a:r>
            <a:r>
              <a:rPr lang="th-TH" dirty="0"/>
              <a:t> ถึง </a:t>
            </a:r>
            <a:r>
              <a:rPr lang="en-US" dirty="0"/>
              <a:t>1</a:t>
            </a:r>
            <a:r>
              <a:rPr lang="th-TH" dirty="0"/>
              <a:t> โดย </a:t>
            </a:r>
            <a:r>
              <a:rPr lang="en-US" dirty="0"/>
              <a:t>1</a:t>
            </a:r>
            <a:r>
              <a:rPr lang="th-TH" dirty="0"/>
              <a:t> คือไม่โปรงแสง </a:t>
            </a:r>
            <a:endParaRPr lang="en-US" dirty="0"/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,:],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            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interpolation=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                           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magma'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91ED-95F3-3904-35DF-F7DFE143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445" y="693191"/>
            <a:ext cx="2531390" cy="57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4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EB2B-2792-8719-B839-184514E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ทบทวน </a:t>
            </a:r>
            <a:r>
              <a:rPr lang="en-US" dirty="0" err="1"/>
              <a:t>parallel_coordinates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DBF2-4092-76CB-35FC-0D8258A2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/>
              <a:t>สร้าง </a:t>
            </a:r>
            <a:r>
              <a:rPr lang="en-US" sz="2400" dirty="0"/>
              <a:t>google </a:t>
            </a:r>
            <a:r>
              <a:rPr lang="en-US" sz="2400" dirty="0" err="1"/>
              <a:t>colab</a:t>
            </a:r>
            <a:r>
              <a:rPr lang="en-US" sz="2400" dirty="0"/>
              <a:t> </a:t>
            </a:r>
            <a:r>
              <a:rPr lang="th-TH" sz="2400" dirty="0"/>
              <a:t>ใหม่ ดาวน์โหลดข้อมูลดอกไม้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th-TH" sz="2400" dirty="0"/>
              <a:t> </a:t>
            </a:r>
          </a:p>
          <a:p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'https://raw.github.com/pandas-dev/pandas/master/pandas/tests/io/data/csv/iris.csv’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 </a:t>
            </a:r>
            <a:br>
              <a:rPr lang="en-US" dirty="0"/>
            </a:br>
            <a:endParaRPr lang="th-TH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30E57-5B36-3E0E-742A-477FA0ABB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578" y="4544757"/>
            <a:ext cx="3564844" cy="21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3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3D70-B4A1-A3A6-ABD1-E20158E8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ปรับ </a:t>
            </a:r>
            <a:r>
              <a:rPr lang="en-US" dirty="0"/>
              <a:t>parameter: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B0AA-35C7-015E-B5A0-5C1A5073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การจัดกลุ่มตามการแบ่งสี สามารถกำหนดสีได้ตามที่ต้องการ โดยการใส่ </a:t>
            </a:r>
            <a:r>
              <a:rPr lang="en-US" dirty="0"/>
              <a:t>parameter: color</a:t>
            </a:r>
            <a:r>
              <a:rPr lang="th-TH" dirty="0"/>
              <a:t> ตามด้วย</a:t>
            </a:r>
            <a:r>
              <a:rPr lang="en-US" dirty="0"/>
              <a:t> list </a:t>
            </a:r>
            <a:r>
              <a:rPr lang="th-TH" dirty="0"/>
              <a:t>โค้ดค่าสี </a:t>
            </a:r>
            <a:r>
              <a:rPr lang="en-US" dirty="0"/>
              <a:t>html color, </a:t>
            </a:r>
            <a:r>
              <a:rPr lang="th-TH" dirty="0"/>
              <a:t>ตัวย่อของสี</a:t>
            </a:r>
            <a:r>
              <a:rPr lang="en-US" dirty="0"/>
              <a:t>,</a:t>
            </a:r>
            <a:r>
              <a:rPr lang="th-TH" dirty="0"/>
              <a:t> </a:t>
            </a:r>
            <a:r>
              <a:rPr lang="en-US" dirty="0"/>
              <a:t>RGB value (</a:t>
            </a:r>
            <a:r>
              <a:rPr lang="en-US" dirty="0" err="1"/>
              <a:t>r,g,b</a:t>
            </a:r>
            <a:r>
              <a:rPr lang="en-US" dirty="0"/>
              <a:t>) </a:t>
            </a:r>
            <a:r>
              <a:rPr lang="th-TH" dirty="0"/>
              <a:t>ที่ต้องการกำหนดให้แต่ละกลุ่ม เช่น</a:t>
            </a:r>
            <a:r>
              <a:rPr lang="en-US" dirty="0"/>
              <a:t> html color</a:t>
            </a:r>
            <a:endParaRPr lang="th-TH" dirty="0"/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color=(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'#FF00E0'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'#00FFE2'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'#ECFF00’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th-TH" dirty="0"/>
              <a:t>สีเส้นของแต่ละกลุ่มจะเปลี่ยนไปตามที่กำหนด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2DABE-137B-A335-570A-27B8C96F1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183" y="3796249"/>
            <a:ext cx="4347147" cy="26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7294-A8F6-6978-927F-A65AFA38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ตัวย่อของสี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B68F-1E32-93C5-D790-6214ECB6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ตัวย่อของสี จะสามารถใช้กำหนดสีได้เฉพาะสีที่เป็นแม่สี </a:t>
            </a:r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R G B W C M Y K</a:t>
            </a:r>
          </a:p>
          <a:p>
            <a:endParaRPr lang="en-US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color=(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'g'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B0FDB-2C32-952D-B630-9F2AB6188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001294"/>
            <a:ext cx="4267200" cy="2580694"/>
          </a:xfrm>
          <a:prstGeom prst="rect">
            <a:avLst/>
          </a:prstGeom>
        </p:spPr>
      </p:pic>
      <p:pic>
        <p:nvPicPr>
          <p:cNvPr id="1030" name="Picture 6" descr="RGB vs CMYK: What's the Difference? | VistaPrint US">
            <a:extLst>
              <a:ext uri="{FF2B5EF4-FFF2-40B4-BE49-F238E27FC236}">
                <a16:creationId xmlns:a16="http://schemas.microsoft.com/office/drawing/2014/main" id="{7AC44BB7-54B6-1BDA-9A3A-308B0C9F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00" y="657406"/>
            <a:ext cx="4918912" cy="192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70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59C4-06F4-3C7D-AA91-E6B64E74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value (</a:t>
            </a:r>
            <a:r>
              <a:rPr lang="en-US" dirty="0" err="1"/>
              <a:t>r,g,b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F8EC-1CBE-A37A-B7DF-8475376D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สามารถกำหนดสีที่ต้องการด้วยค่า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RGB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ทำงานโดย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การกำหนดระดับค่าแสง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3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ตัว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(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ความเข้มความอ่อนของสี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)                          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เพื่อให้ได้สีที่ต้องการ</a:t>
            </a: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ค่าแสง มี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3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ตัว คือ </a:t>
            </a:r>
            <a:r>
              <a:rPr lang="en-US" dirty="0" err="1">
                <a:solidFill>
                  <a:srgbClr val="545454"/>
                </a:solidFill>
                <a:latin typeface="Courier New" panose="02070309020205020404" pitchFamily="49" charset="0"/>
              </a:rPr>
              <a:t>r,g,b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ซึ่งค่าแสง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RGB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จะมีค่า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ถึง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1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เช่น</a:t>
            </a:r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color=((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0.6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8880F-D1BC-1A3C-E9C4-E8E2757F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640" y="4001294"/>
            <a:ext cx="4117298" cy="2658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EACA75-25E0-C10F-9585-E51920F04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849" y="442933"/>
            <a:ext cx="3122951" cy="24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3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EE92-6933-F490-F561-E5F6A726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ปรับ </a:t>
            </a:r>
            <a:r>
              <a:rPr lang="en-US" dirty="0"/>
              <a:t>parameter: colormap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0C83-B444-D382-9CE4-1FEC91B9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เป็นการเลือกชุดสีที่ทางผู้เชี่ยวชาญได้จัดชุดสีมาให้แล้ว เพื่อกราฟที่สวยงามและดูง่าย สามารถเลือกได้โดยการเข้าไปดู </a:t>
            </a:r>
            <a:r>
              <a:rPr lang="en-US" dirty="0"/>
              <a:t>Choosing Colormaps in Matplotlib</a:t>
            </a:r>
            <a:r>
              <a:rPr lang="th-TH" dirty="0"/>
              <a:t> ใน </a:t>
            </a:r>
            <a:r>
              <a:rPr lang="en-US" dirty="0"/>
              <a:t>google </a:t>
            </a:r>
            <a:r>
              <a:rPr lang="th-TH" dirty="0"/>
              <a:t>เช่น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colormap=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'cool'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B4843-32C4-9E52-5130-C714CA780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59" y="3216614"/>
            <a:ext cx="4887220" cy="3328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C8149-B301-3382-7F1E-DB8A86C7A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21" y="3450186"/>
            <a:ext cx="4495322" cy="28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6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85A6-CBF0-5D31-52B1-AC67FF9E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8422-B220-3F40-8725-90D0B9CD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เป็น </a:t>
            </a:r>
            <a:r>
              <a:rPr lang="en-US" dirty="0"/>
              <a:t>packet </a:t>
            </a:r>
            <a:r>
              <a:rPr lang="th-TH" dirty="0"/>
              <a:t>หรือ </a:t>
            </a:r>
            <a:r>
              <a:rPr lang="en-US" dirty="0"/>
              <a:t>library </a:t>
            </a:r>
            <a:r>
              <a:rPr lang="th-TH" dirty="0"/>
              <a:t>พื้นฐานที่ใช้ </a:t>
            </a:r>
            <a:r>
              <a:rPr lang="en-US" dirty="0"/>
              <a:t>Visualization </a:t>
            </a:r>
            <a:r>
              <a:rPr lang="th-TH" dirty="0"/>
              <a:t>ในการวาดกราฟต่างๆ </a:t>
            </a:r>
          </a:p>
          <a:p>
            <a:r>
              <a:rPr lang="th-TH" dirty="0"/>
              <a:t>ใช้งานโดย </a:t>
            </a: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 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matplotlib</a:t>
            </a:r>
            <a:r>
              <a:rPr lang="th-TH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M</a:t>
            </a:r>
            <a:r>
              <a:rPr lang="en-US" dirty="0"/>
              <a:t>atplotlib </a:t>
            </a:r>
            <a:r>
              <a:rPr lang="th-TH" dirty="0"/>
              <a:t>จะทำงานเข้ากับข้อมูลที่เป็น </a:t>
            </a:r>
            <a:r>
              <a:rPr lang="en-US" dirty="0" err="1"/>
              <a:t>numpy</a:t>
            </a:r>
            <a:r>
              <a:rPr lang="en-US" dirty="0"/>
              <a:t> array </a:t>
            </a:r>
            <a:r>
              <a:rPr lang="th-TH" dirty="0"/>
              <a:t>ได้ดีกว่า </a:t>
            </a:r>
            <a:r>
              <a:rPr lang="en-US" dirty="0"/>
              <a:t>pandas </a:t>
            </a:r>
            <a:r>
              <a:rPr lang="th-TH" dirty="0"/>
              <a:t>เพราะ </a:t>
            </a:r>
            <a:r>
              <a:rPr lang="en-US" dirty="0"/>
              <a:t>matplotlib </a:t>
            </a:r>
            <a:r>
              <a:rPr lang="th-TH" dirty="0"/>
              <a:t>กับ </a:t>
            </a:r>
            <a:r>
              <a:rPr lang="en-US" dirty="0" err="1"/>
              <a:t>numpy</a:t>
            </a:r>
            <a:r>
              <a:rPr lang="en-US" dirty="0"/>
              <a:t> array </a:t>
            </a:r>
            <a:r>
              <a:rPr lang="th-TH" dirty="0"/>
              <a:t>ทั้งสองเป็นวิธีพื้นฐานเหมือนกัน ถ้าเป็นข้อมูล </a:t>
            </a:r>
            <a:r>
              <a:rPr lang="en-US" dirty="0"/>
              <a:t>pandas </a:t>
            </a:r>
            <a:r>
              <a:rPr lang="th-TH" dirty="0"/>
              <a:t>การทำงานของ </a:t>
            </a:r>
            <a:r>
              <a:rPr lang="en-US" dirty="0"/>
              <a:t>matplotlib</a:t>
            </a:r>
            <a:r>
              <a:rPr lang="th-TH" dirty="0"/>
              <a:t> ก็ทำงานได้แต่อาจจะไม่รู้จักตารางข้อมูลของ </a:t>
            </a:r>
            <a:r>
              <a:rPr lang="en-US" dirty="0"/>
              <a:t>pandas</a:t>
            </a:r>
            <a:r>
              <a:rPr lang="th-TH" dirty="0"/>
              <a:t> บางประเภท และ </a:t>
            </a:r>
            <a:r>
              <a:rPr lang="en-US" dirty="0"/>
              <a:t>matplotlib</a:t>
            </a:r>
            <a:r>
              <a:rPr lang="th-TH" dirty="0"/>
              <a:t> ทำงานได้ดีกับข้อมูลที่เป็นตัวเลช </a:t>
            </a:r>
          </a:p>
          <a:p>
            <a:r>
              <a:rPr lang="th-TH" dirty="0"/>
              <a:t>ดังนั้น ควรแปลงข้อมูลจากตาราง </a:t>
            </a:r>
            <a:r>
              <a:rPr lang="en-US" dirty="0"/>
              <a:t>pandas </a:t>
            </a:r>
            <a:r>
              <a:rPr lang="th-TH" dirty="0"/>
              <a:t>ให้อยู่ในรูปแบบ </a:t>
            </a:r>
            <a:r>
              <a:rPr lang="en-US" dirty="0" err="1"/>
              <a:t>numpy</a:t>
            </a:r>
            <a:r>
              <a:rPr lang="en-US" dirty="0"/>
              <a:t> array </a:t>
            </a:r>
            <a:r>
              <a:rPr lang="th-TH" dirty="0"/>
              <a:t>ก่อนใช้งาน </a:t>
            </a:r>
            <a:r>
              <a:rPr lang="en-US" dirty="0"/>
              <a:t>matplotlib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1206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6137-9C57-BAF6-A5D1-7B8AA8FC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แปลง </a:t>
            </a:r>
            <a:r>
              <a:rPr lang="en-US" dirty="0"/>
              <a:t>data </a:t>
            </a:r>
            <a:r>
              <a:rPr lang="th-TH" dirty="0"/>
              <a:t>จาก </a:t>
            </a:r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th-TH" dirty="0"/>
              <a:t>เป็น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0903-52FC-4591-BAED-4D1547F5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to_numpy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ในการแปลงข้อมูลตาราง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pandas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ที่ต้องการ โดยกำหนด คอลัมน์และแถวที่ต้องการแปลงด้วย 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iloc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เช่น</a:t>
            </a:r>
          </a:p>
          <a:p>
            <a:r>
              <a:rPr lang="pl-PL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 = df.iloc[:,:-</a:t>
            </a:r>
            <a:r>
              <a:rPr lang="pl-PL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l-PL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].to_numpy()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ให้แปลง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ข้อมูลตารางในตัวแปร </a:t>
            </a:r>
            <a:r>
              <a:rPr lang="pl-PL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เลือกเฉพาะข้อมูลในคอลัมน์ที่เป็นตัวเลข คือตั้งแต่แถวที่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ถึงแถวสุดท้ายและคอลัมน์ที่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ถึงคอลัมน์รองสุดท้าย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คอลัมน์ที่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3)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จะเห็นข้อมูลที่เป็นตัวเลขของข้อมูลตารางในตัวแปร </a:t>
            </a:r>
            <a:r>
              <a:rPr lang="pl-PL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ถูกแปลงเป็น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array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5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EE28-DBFD-1A1E-827F-A1DB58FB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array data </a:t>
            </a:r>
            <a:r>
              <a:rPr lang="th-TH" dirty="0"/>
              <a:t>ด้วย </a:t>
            </a:r>
            <a:r>
              <a:rPr lang="en-US" dirty="0"/>
              <a:t>pixel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60AF-46C8-6982-4441-BDCA1C18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เป็นการแทนค่าตัวเลขใน </a:t>
            </a:r>
            <a:r>
              <a:rPr lang="en-US" dirty="0" err="1"/>
              <a:t>numpy</a:t>
            </a:r>
            <a:r>
              <a:rPr lang="en-US" dirty="0"/>
              <a:t> array</a:t>
            </a:r>
            <a:r>
              <a:rPr lang="th-TH" dirty="0"/>
              <a:t> ด้วยจุดสี </a:t>
            </a:r>
            <a:r>
              <a:rPr lang="en-US" dirty="0"/>
              <a:t>pixel</a:t>
            </a:r>
            <a:r>
              <a:rPr lang="th-TH" dirty="0"/>
              <a:t> </a:t>
            </a:r>
          </a:p>
          <a:p>
            <a:r>
              <a:rPr lang="th-TH" dirty="0"/>
              <a:t>ค่ามากสีจะสว่าง ค่าน้อยสีจะทึบ </a:t>
            </a:r>
          </a:p>
          <a:p>
            <a:r>
              <a:rPr lang="th-TH" dirty="0"/>
              <a:t>สามารถใช้ดูความแตกต่างของข้อมูลด้วยสี</a:t>
            </a:r>
            <a:r>
              <a:rPr lang="en-US" dirty="0"/>
              <a:t> </a:t>
            </a:r>
          </a:p>
          <a:p>
            <a:r>
              <a:rPr lang="th-TH" dirty="0"/>
              <a:t>ยกตัวอย่างข้อมูล </a:t>
            </a:r>
            <a:r>
              <a:rPr lang="en-US" dirty="0"/>
              <a:t>11 </a:t>
            </a:r>
            <a:r>
              <a:rPr lang="th-TH" dirty="0"/>
              <a:t>แถวแรกของ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</a:rPr>
              <a:t>np_data</a:t>
            </a:r>
            <a:r>
              <a:rPr lang="th-TH" b="0" i="0" dirty="0">
                <a:solidFill>
                  <a:srgbClr val="545454"/>
                </a:solidFill>
                <a:effectLst/>
              </a:rPr>
              <a:t> 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30EB4-FC3C-7160-2D41-EA1B30E1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326" y="1690688"/>
            <a:ext cx="2019300" cy="4591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6E2E9B-B8CE-2B03-3F77-2FE5BBB99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801" y="2605975"/>
            <a:ext cx="34385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5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Microsoft Office PowerPoint</Application>
  <PresentationFormat>Widescreen</PresentationFormat>
  <Paragraphs>74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Office Theme</vt:lpstr>
      <vt:lpstr>Class period 11</vt:lpstr>
      <vt:lpstr>ทบทวน parallel_coordinates </vt:lpstr>
      <vt:lpstr>ปรับ parameter: color</vt:lpstr>
      <vt:lpstr>ตัวย่อของสี</vt:lpstr>
      <vt:lpstr>RGB value (r,g,b)</vt:lpstr>
      <vt:lpstr>ปรับ parameter: colormap</vt:lpstr>
      <vt:lpstr>Matplotlib</vt:lpstr>
      <vt:lpstr>แปลง data จาก pandas dataframe เป็น numpy array</vt:lpstr>
      <vt:lpstr>Visualize array data ด้วย pixel</vt:lpstr>
      <vt:lpstr>วิธีการใช้งาน Visualize array data ด้วย pixel</vt:lpstr>
      <vt:lpstr>การใช้ subplot</vt:lpstr>
      <vt:lpstr>ตัวอย่างการใช้ subplot</vt:lpstr>
      <vt:lpstr>Parameter: cmap</vt:lpstr>
      <vt:lpstr>Parameter: alpha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11</dc:title>
  <dc:creator>Tan PH</dc:creator>
  <cp:lastModifiedBy>Tan PH</cp:lastModifiedBy>
  <cp:revision>1</cp:revision>
  <dcterms:created xsi:type="dcterms:W3CDTF">2024-03-14T11:02:52Z</dcterms:created>
  <dcterms:modified xsi:type="dcterms:W3CDTF">2024-03-14T11:03:10Z</dcterms:modified>
</cp:coreProperties>
</file>