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46" r:id="rId2"/>
    <p:sldId id="347" r:id="rId3"/>
    <p:sldId id="348" r:id="rId4"/>
    <p:sldId id="349" r:id="rId5"/>
    <p:sldId id="352" r:id="rId6"/>
    <p:sldId id="350" r:id="rId7"/>
    <p:sldId id="351" r:id="rId8"/>
    <p:sldId id="353" r:id="rId9"/>
    <p:sldId id="354" r:id="rId10"/>
    <p:sldId id="355" r:id="rId11"/>
    <p:sldId id="357" r:id="rId12"/>
    <p:sldId id="358" r:id="rId13"/>
    <p:sldId id="359" r:id="rId14"/>
    <p:sldId id="360" r:id="rId15"/>
    <p:sldId id="361" r:id="rId16"/>
    <p:sldId id="362" r:id="rId17"/>
    <p:sldId id="366" r:id="rId18"/>
    <p:sldId id="363" r:id="rId19"/>
    <p:sldId id="364" r:id="rId20"/>
    <p:sldId id="365" r:id="rId21"/>
    <p:sldId id="367" r:id="rId22"/>
    <p:sldId id="368" r:id="rId23"/>
    <p:sldId id="369" r:id="rId24"/>
    <p:sldId id="3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8B3FB-92F8-4B37-A3F3-1A1509839C1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FC2FA-CB60-4300-81B6-BF925BCE7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8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8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B417D-BE95-778F-CF0D-0CC274BD9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6FA9E-0A56-81CE-4787-90B8462D2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3F545-359D-1F86-D7AB-804BC3BD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1DD5-2EE6-431F-A26A-A29EF9E1403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B27C9-64A4-F747-BF2A-4C2F303D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38BD7-04A4-3FA2-6FFF-660E421F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4E07-1BFE-4118-AD3F-43801C0D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3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A597-CD63-5FEE-110D-A425BCFC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EA5E2-F7F3-86EF-2195-F4CB142AB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6044-7229-41FD-2B0B-E412DF6D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1DD5-2EE6-431F-A26A-A29EF9E1403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FCB28-F498-78AE-215B-73B58F7C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C3ADD-3C7B-2E10-F7ED-A49092D8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4E07-1BFE-4118-AD3F-43801C0D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A580C-1993-FFA5-A9E2-41F0FEFB1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28152-85FF-BB42-036E-C9EBC7EB4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98228-AA9A-ABF9-FBFD-CC271E516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1DD5-2EE6-431F-A26A-A29EF9E1403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D9F39-7867-2CFC-9792-368AA814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9B44-E06A-E923-431E-73B8ACE0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4E07-1BFE-4118-AD3F-43801C0D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9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78B8F-401D-68E4-B556-9D255336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64568-3872-9198-BFF8-844FFD1AE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C702C-1177-00AF-66CB-BD551F1B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1DD5-2EE6-431F-A26A-A29EF9E1403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7EEB6-F00E-07D8-80BA-FFEC3081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B7254-86E8-6AA0-7138-39701C4B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4E07-1BFE-4118-AD3F-43801C0D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F81F-2263-1E18-5269-BA2565A6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CCDFA-A18A-5156-0728-37604F136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962F5-EF00-14CC-7D01-DF5FBF98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1DD5-2EE6-431F-A26A-A29EF9E1403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1E390-B442-F878-D03A-45E76DB9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02FC6-68FA-D0F2-C879-305FF8C5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4E07-1BFE-4118-AD3F-43801C0D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9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EB23-080F-7951-7E3D-1E62A969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2D295-5DA7-9210-1C4A-DB4BA63C2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9409C-2731-4341-D336-9E14A068D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EBA69-541D-B21A-6FD6-A52B6EF5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1DD5-2EE6-431F-A26A-A29EF9E1403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BD8D1-6FD5-62F2-E333-4669C13F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867E3-D9F3-10C8-15F3-13E2A424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4E07-1BFE-4118-AD3F-43801C0D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3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DEE75-51A4-9591-5905-26F0C068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69426-F429-C263-7F03-D48850017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77A3E-9D29-57F9-2A8C-2B0146563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4FB08-27A8-1809-EBA7-B7BB1034F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5EE21-1886-8781-1814-61953914C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C90B2-786B-9690-46DF-B61ED6A7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1DD5-2EE6-431F-A26A-A29EF9E1403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2C7784-1032-0E9A-790A-34CE3CA9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2D3DD-4B4F-21BA-74AB-6F20FCB9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4E07-1BFE-4118-AD3F-43801C0D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9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EAB8-E285-FC60-929C-FC129BAC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275B1-8614-B10C-0DE7-2021739C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1DD5-2EE6-431F-A26A-A29EF9E1403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17030-0F08-5EB2-EB3D-25B27AF68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88E83-8B30-296B-7F95-09ACC7A9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4E07-1BFE-4118-AD3F-43801C0D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3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9913A-8912-645D-5A8C-F7DFD0E6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1DD5-2EE6-431F-A26A-A29EF9E1403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5D3C8-1195-500A-4FC8-52AE035C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9AC3B-1E17-3173-145E-7740C6D9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4E07-1BFE-4118-AD3F-43801C0D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6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7CC9-6AEF-DC40-096D-C75CAEB7E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9E306-49F8-A032-C697-592AFFF4D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A0176-DCBD-5808-6DB6-26430E705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5085C-5A5B-AC0A-FEA8-582002F2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1DD5-2EE6-431F-A26A-A29EF9E1403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8EC03-EAE1-0D49-C96B-D338161D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171B4-CC0C-E1F4-25E2-B7E8B7E40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4E07-1BFE-4118-AD3F-43801C0D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7896-49F0-6711-A986-BFAA9115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FCBFA6-52D1-3ACF-FDD2-208D30066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FC391-0C9E-E86B-C167-2B49289FC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A159D-4F73-F466-3C9B-E48278CC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1DD5-2EE6-431F-A26A-A29EF9E1403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85F88-F3CB-8504-B662-F443216E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82B90-3CF9-8B5E-B2D5-A41DDADF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4E07-1BFE-4118-AD3F-43801C0D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7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637B9-B946-DEB3-CBF9-B51CCD72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8D9DD-A464-9C03-76E7-44EE52ABD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5FD63-08F5-71CD-D5BC-C19AFE6CA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991DD5-2EE6-431F-A26A-A29EF9E1403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51C82-2C24-CD24-6911-BCC9EE2AF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86DC5-0C3F-5D98-F1AA-3DDC060CB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3D4E07-1BFE-4118-AD3F-43801C0D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9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18AC8-B51F-2EF8-844A-B8D5F10B0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8519-BFCA-E20D-D8A4-8272BAB48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period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75ECF-2CE9-489B-E377-FA500F733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More_advanced_data_structure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000589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51E-B04F-823F-397D-69AC65FB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ตัวอย่างการใช้งาน</a:t>
            </a:r>
            <a:r>
              <a:rPr lang="en-US" dirty="0"/>
              <a:t> Parameter: replace</a:t>
            </a:r>
            <a:r>
              <a:rPr lang="th-TH" dirty="0"/>
              <a:t>  </a:t>
            </a:r>
            <a:r>
              <a:rPr lang="en-US" dirty="0" err="1"/>
              <a:t>numpy.random.choice</a:t>
            </a:r>
            <a:r>
              <a:rPr lang="th-TH" dirty="0"/>
              <a:t> 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63A675-2B08-9765-ABA2-C7D7BB56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Parameter: replace </a:t>
            </a:r>
            <a:r>
              <a:rPr lang="th-TH" dirty="0"/>
              <a:t>การใส่คืน เป็นการกำหนดว่า จะให้นำค่าที่สุ่มออกมาใส่คืนหรือไม่ใส่คืน คือ การสุ่มค่าซ้ำหรือไม่ซ้ำ </a:t>
            </a:r>
            <a:endParaRPr lang="en-US" dirty="0"/>
          </a:p>
          <a:p>
            <a:r>
              <a:rPr lang="th-TH" dirty="0"/>
              <a:t>โดยค่า </a:t>
            </a:r>
            <a:r>
              <a:rPr lang="en-US" dirty="0"/>
              <a:t>default</a:t>
            </a:r>
            <a:r>
              <a:rPr lang="th-TH" dirty="0"/>
              <a:t> ของ</a:t>
            </a:r>
            <a:r>
              <a:rPr lang="en-US" dirty="0"/>
              <a:t> replace</a:t>
            </a:r>
            <a:r>
              <a:rPr lang="th-TH" dirty="0"/>
              <a:t> </a:t>
            </a:r>
            <a:r>
              <a:rPr lang="en-US" dirty="0"/>
              <a:t>= True </a:t>
            </a:r>
            <a:r>
              <a:rPr lang="th-TH" dirty="0"/>
              <a:t>คือการสุ่มแบบใส่คืนมีค่าซ้ำกันได้ ถ้าต้องการสุ่มแบบไม่ใส่คืน คือให้ไม่ค่าซ้ำกัน ให้กำหนด </a:t>
            </a:r>
            <a:r>
              <a:rPr lang="en-US" dirty="0"/>
              <a:t>replace</a:t>
            </a:r>
            <a:r>
              <a:rPr lang="th-TH" dirty="0"/>
              <a:t> </a:t>
            </a:r>
            <a:r>
              <a:rPr lang="en-US" dirty="0"/>
              <a:t>= </a:t>
            </a:r>
            <a:r>
              <a:rPr lang="en-US" dirty="0" err="1"/>
              <a:t>Fasle</a:t>
            </a:r>
            <a:endParaRPr lang="th-TH" dirty="0"/>
          </a:p>
          <a:p>
            <a:endParaRPr lang="th-TH" dirty="0"/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np.random.choice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 size = (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), replace=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  3,  11,   2],</a:t>
            </a: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[100,  28,   1]])</a:t>
            </a:r>
            <a:endParaRPr lang="th-TH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3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301D-8426-E02E-9AF6-E69DC278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ตัวอย่างการใช้งาน </a:t>
            </a:r>
            <a:r>
              <a:rPr lang="en-US" dirty="0"/>
              <a:t>Parameter: p </a:t>
            </a:r>
            <a:r>
              <a:rPr lang="en-US" dirty="0" err="1"/>
              <a:t>numpy.random.choice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6EFD7-5310-E274-D67C-83F7B5E8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Parameter: p </a:t>
            </a:r>
            <a:r>
              <a:rPr lang="th-TH" dirty="0"/>
              <a:t>เป็นการกำหนดความน่าจะเป็นที่ค่าแต่ละค่าจะถูกสุ่ม</a:t>
            </a:r>
          </a:p>
          <a:p>
            <a:r>
              <a:rPr lang="th-TH" dirty="0"/>
              <a:t>เช่น </a:t>
            </a:r>
            <a:r>
              <a:rPr lang="en-US" dirty="0"/>
              <a:t> </a:t>
            </a:r>
            <a:r>
              <a:rPr lang="th-TH" dirty="0"/>
              <a:t>มีนักศึกษา </a:t>
            </a:r>
            <a:r>
              <a:rPr lang="en-US" dirty="0"/>
              <a:t>35 </a:t>
            </a:r>
            <a:r>
              <a:rPr lang="th-TH" dirty="0"/>
              <a:t>คนต้องการสุ่มเกรดให้แต่ละคนตามความน่าจะเป็นที่กำหนด</a:t>
            </a:r>
            <a:endParaRPr lang="en-US" dirty="0"/>
          </a:p>
          <a:p>
            <a:r>
              <a:rPr lang="th-TH" dirty="0"/>
              <a:t>กำหนดให้ 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th-TH" sz="2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dirty="0"/>
              <a:t>ให้มีความน่าจะเป็นที่จะถูกสุ่ม </a:t>
            </a:r>
            <a:r>
              <a:rPr lang="en-US" dirty="0"/>
              <a:t>10%</a:t>
            </a:r>
            <a:endParaRPr lang="th-TH" dirty="0"/>
          </a:p>
          <a:p>
            <a:r>
              <a:rPr lang="th-TH" dirty="0"/>
              <a:t>กำหนดให้ 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'B'</a:t>
            </a:r>
            <a:r>
              <a:rPr lang="th-TH" sz="2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dirty="0"/>
              <a:t>ให้มีความน่าจะเป็นที่จะถูกสุ่ม </a:t>
            </a:r>
            <a:r>
              <a:rPr lang="en-US" dirty="0"/>
              <a:t>20%</a:t>
            </a:r>
            <a:endParaRPr lang="th-TH" dirty="0"/>
          </a:p>
          <a:p>
            <a:r>
              <a:rPr lang="th-TH" dirty="0"/>
              <a:t>กำหนดให้ 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'C'</a:t>
            </a:r>
            <a:r>
              <a:rPr lang="th-TH" sz="2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dirty="0"/>
              <a:t>ให้มีความน่าจะเป็นที่จะถูกสุ่ม </a:t>
            </a:r>
            <a:r>
              <a:rPr lang="en-US" dirty="0"/>
              <a:t>40%</a:t>
            </a:r>
            <a:endParaRPr lang="th-TH" dirty="0"/>
          </a:p>
          <a:p>
            <a:r>
              <a:rPr lang="th-TH" dirty="0"/>
              <a:t>กำหนดให้ 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'D'</a:t>
            </a:r>
            <a:r>
              <a:rPr lang="th-TH" sz="2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dirty="0"/>
              <a:t>ให้มีความน่าจะเป็นที่จะถูกสุ่ม </a:t>
            </a:r>
            <a:r>
              <a:rPr lang="en-US" dirty="0"/>
              <a:t>29%</a:t>
            </a:r>
            <a:endParaRPr lang="th-TH" dirty="0"/>
          </a:p>
          <a:p>
            <a:r>
              <a:rPr lang="th-TH" dirty="0"/>
              <a:t>กำหนดให้ 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'F'</a:t>
            </a:r>
            <a:r>
              <a:rPr lang="th-TH" sz="2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dirty="0"/>
              <a:t>ให้มีความน่าจะเป็นที่จะถูกสุ่ม </a:t>
            </a:r>
            <a:r>
              <a:rPr lang="en-US" dirty="0"/>
              <a:t>1%</a:t>
            </a:r>
            <a:endParaRPr lang="th-TH" dirty="0"/>
          </a:p>
          <a:p>
            <a:endParaRPr lang="th-TH" dirty="0"/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np.random.choice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'C'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'D'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'F'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],size=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 = 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0.4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0.29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0.01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array(['D', 'C', 'C', 'C', 'C', 'C', 'B', 'C', 'B', 'D', 'A', 'C', 'C',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'D', 'A', 'C', 'C', 'D', 'D', 'B', 'C', 'A', 'C', 'C', 'C', 'D',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'A', 'D', 'C', 'D', 'B', 'D', 'C', 'D', 'C'],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='&lt;U1')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81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E546-1D05-7AE0-836B-C4A93965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เฉลย </a:t>
            </a:r>
            <a:r>
              <a:rPr lang="en-US" dirty="0"/>
              <a:t>HW Matrix Multiplication</a:t>
            </a:r>
            <a:r>
              <a:rPr lang="th-TH" dirty="0"/>
              <a:t> </a:t>
            </a:r>
            <a:r>
              <a:rPr lang="en-US" dirty="0"/>
              <a:t>class period 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D80B20-5EF0-B821-3C48-B32CECB59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6958" y="1523207"/>
            <a:ext cx="8078084" cy="233944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FBB5AA-AB7D-C58A-925B-397C3D11393A}"/>
              </a:ext>
            </a:extLst>
          </p:cNvPr>
          <p:cNvSpPr txBox="1">
            <a:spLocks/>
          </p:cNvSpPr>
          <p:nvPr/>
        </p:nvSpPr>
        <p:spPr>
          <a:xfrm>
            <a:off x="838200" y="4165070"/>
            <a:ext cx="10515600" cy="2610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>
                <a:latin typeface="system-ui"/>
              </a:rPr>
              <a:t>เขียน </a:t>
            </a:r>
            <a:r>
              <a:rPr lang="en-US" dirty="0">
                <a:latin typeface="system-ui"/>
              </a:rPr>
              <a:t>function </a:t>
            </a:r>
            <a:r>
              <a:rPr lang="th-TH" dirty="0">
                <a:latin typeface="system-ui"/>
              </a:rPr>
              <a:t>คูณ </a:t>
            </a:r>
            <a:r>
              <a:rPr lang="en-US" dirty="0">
                <a:latin typeface="system-ui"/>
              </a:rPr>
              <a:t>matrix </a:t>
            </a:r>
            <a:r>
              <a:rPr lang="th-TH" dirty="0">
                <a:latin typeface="system-ui"/>
              </a:rPr>
              <a:t>ให้ผลลัพธ์เหมือน </a:t>
            </a:r>
            <a:r>
              <a:rPr lang="en-US" dirty="0"/>
              <a:t>dot product</a:t>
            </a:r>
            <a:r>
              <a:rPr lang="th-TH" dirty="0"/>
              <a:t> </a:t>
            </a:r>
            <a:r>
              <a:rPr lang="en-US" dirty="0"/>
              <a:t>(</a:t>
            </a:r>
            <a:r>
              <a:rPr lang="th-TH" dirty="0"/>
              <a:t>ไม่ให้ใช้ </a:t>
            </a:r>
            <a:r>
              <a:rPr lang="en-US" dirty="0"/>
              <a:t>dot product)</a:t>
            </a:r>
            <a:endParaRPr lang="en-US" dirty="0">
              <a:latin typeface="system-ui"/>
            </a:endParaRPr>
          </a:p>
          <a:p>
            <a:r>
              <a:rPr lang="th-TH" dirty="0">
                <a:latin typeface="system-ui"/>
              </a:rPr>
              <a:t>แล้ว </a:t>
            </a:r>
            <a:r>
              <a:rPr lang="en-US" dirty="0">
                <a:latin typeface="system-ui"/>
              </a:rPr>
              <a:t>test </a:t>
            </a:r>
            <a:r>
              <a:rPr lang="th-TH" dirty="0">
                <a:latin typeface="system-ui"/>
              </a:rPr>
              <a:t>กับ </a:t>
            </a:r>
            <a:r>
              <a:rPr lang="en-US" dirty="0">
                <a:latin typeface="system-ui"/>
              </a:rPr>
              <a:t>matrix </a:t>
            </a:r>
            <a:r>
              <a:rPr lang="th-TH" dirty="0">
                <a:latin typeface="system-ui"/>
              </a:rPr>
              <a:t>ขนาด</a:t>
            </a:r>
          </a:p>
          <a:p>
            <a:r>
              <a:rPr lang="th-TH" dirty="0">
                <a:latin typeface="system-ui"/>
              </a:rPr>
              <a:t>(2,3)*(3,2)</a:t>
            </a:r>
          </a:p>
          <a:p>
            <a:r>
              <a:rPr lang="th-TH" dirty="0">
                <a:latin typeface="system-ui"/>
              </a:rPr>
              <a:t>(4,4)*(4,1)</a:t>
            </a:r>
          </a:p>
          <a:p>
            <a:r>
              <a:rPr lang="th-TH" dirty="0">
                <a:latin typeface="system-ui"/>
              </a:rPr>
              <a:t>(2,2)*(2,2)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61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1AA4-DCEF-AB38-67C4-300A490B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การสร้างฟังก์ชั่น </a:t>
            </a:r>
            <a:r>
              <a:rPr lang="th-TH" dirty="0">
                <a:latin typeface="system-ui"/>
              </a:rPr>
              <a:t>คูณ </a:t>
            </a:r>
            <a:r>
              <a:rPr lang="en-US" dirty="0">
                <a:latin typeface="system-ui"/>
              </a:rPr>
              <a:t>matrix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0CE78-FD6C-40C1-14C6-8F629E757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007FAA"/>
                </a:solidFill>
                <a:effectLst/>
                <a:latin typeface="Courier New" panose="02070309020205020404" pitchFamily="49" charset="0"/>
              </a:rPr>
              <a:t>mat_mul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A,B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C =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np.zeros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]))</a:t>
            </a:r>
            <a:r>
              <a:rPr lang="en-US" sz="20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   for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         for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c_b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             for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every_element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 </a:t>
            </a:r>
          </a:p>
          <a:p>
            <a:r>
              <a:rPr lang="en-US" sz="2000" dirty="0">
                <a:solidFill>
                  <a:srgbClr val="545454"/>
                </a:solidFill>
                <a:latin typeface="Courier New" panose="02070309020205020404" pitchFamily="49" charset="0"/>
              </a:rPr>
              <a:t>          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C[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r_a,c_b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 C[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r_a,c_b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+ (A[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r_a,every_element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* B[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every_element,c_b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</a:p>
          <a:p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4822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7D29-AABA-005F-2D0C-99438911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ขั้นตอนการสร้างฟังก์ชั่น </a:t>
            </a:r>
            <a:r>
              <a:rPr lang="th-TH" dirty="0">
                <a:latin typeface="system-ui"/>
              </a:rPr>
              <a:t>คูณ </a:t>
            </a:r>
            <a:r>
              <a:rPr lang="en-US" dirty="0">
                <a:latin typeface="system-ui"/>
              </a:rPr>
              <a:t>matrix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AB25B-C277-F132-9A48-1C5F4583E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0" i="0" dirty="0" err="1">
                <a:solidFill>
                  <a:srgbClr val="007FAA"/>
                </a:solidFill>
                <a:effectLst/>
                <a:latin typeface="Courier New" panose="02070309020205020404" pitchFamily="49" charset="0"/>
              </a:rPr>
              <a:t>mat_mul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A,B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  <a:endParaRPr lang="th-TH" sz="2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800" b="0" i="0" dirty="0">
                <a:solidFill>
                  <a:srgbClr val="545454"/>
                </a:solidFill>
                <a:effectLst/>
              </a:rPr>
              <a:t>คือการสร้างและกำหนดชื่อฟังก์ชั่น</a:t>
            </a:r>
            <a:r>
              <a:rPr lang="en-US" sz="2800" b="0" i="0" dirty="0">
                <a:solidFill>
                  <a:srgbClr val="545454"/>
                </a:solidFill>
                <a:effectLst/>
              </a:rPr>
              <a:t>,</a:t>
            </a:r>
            <a:r>
              <a:rPr lang="th-TH" sz="2800" b="0" i="0" dirty="0">
                <a:solidFill>
                  <a:srgbClr val="545454"/>
                </a:solidFill>
                <a:effectLst/>
              </a:rPr>
              <a:t> </a:t>
            </a:r>
            <a:r>
              <a:rPr lang="en-US" sz="2800" b="0" i="0" dirty="0">
                <a:solidFill>
                  <a:srgbClr val="545454"/>
                </a:solidFill>
                <a:effectLst/>
              </a:rPr>
              <a:t>input </a:t>
            </a:r>
            <a:r>
              <a:rPr lang="th-TH" sz="2800" b="0" i="0" dirty="0">
                <a:solidFill>
                  <a:srgbClr val="545454"/>
                </a:solidFill>
                <a:effectLst/>
              </a:rPr>
              <a:t>ที่ต้องการ</a:t>
            </a:r>
            <a:r>
              <a:rPr lang="en-US" sz="2800" b="0" i="0" dirty="0">
                <a:solidFill>
                  <a:srgbClr val="545454"/>
                </a:solidFill>
                <a:effectLst/>
              </a:rPr>
              <a:t> </a:t>
            </a:r>
            <a:r>
              <a:rPr lang="en-US" dirty="0">
                <a:latin typeface="system-ui"/>
              </a:rPr>
              <a:t>matrix A * matrix B</a:t>
            </a:r>
            <a:endParaRPr lang="th-TH" sz="2800" b="0" i="0" dirty="0">
              <a:solidFill>
                <a:srgbClr val="545454"/>
              </a:solidFill>
              <a:effectLst/>
            </a:endParaRPr>
          </a:p>
          <a:p>
            <a:endParaRPr lang="th-TH" sz="2800" b="0" i="0" dirty="0">
              <a:solidFill>
                <a:srgbClr val="545454"/>
              </a:solidFill>
              <a:effectLst/>
            </a:endParaRPr>
          </a:p>
          <a:p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 = </a:t>
            </a:r>
            <a:r>
              <a:rPr lang="en-US" sz="2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np.zeros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sz="2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2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]))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th-TH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หมายค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วามว่า ให้สร้าง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matrix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ที่มีทุกค่าเป็น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0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โดยกำหนดจำนวนแถวและหลัก จากการอ่านค่าจำนวนแถวของตัวหน้า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(</a:t>
            </a:r>
            <a:r>
              <a:rPr lang="en-US" sz="2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)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และจำนวนหลักของตัวหลัง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(</a:t>
            </a:r>
            <a:r>
              <a:rPr lang="en-US" sz="2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)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จากตัวแปรที่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input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เพื่อเตรียมขนาดของ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matrix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ผลลัพธ์</a:t>
            </a:r>
            <a:endParaRPr lang="th-TH" sz="2800" b="0" i="0" dirty="0">
              <a:solidFill>
                <a:srgbClr val="545454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91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FC5E-C06D-6B05-2AA1-500BC8F2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ขั้นตอนการสร้าง</a:t>
            </a:r>
            <a:r>
              <a:rPr lang="en-US" dirty="0"/>
              <a:t> loop1</a:t>
            </a:r>
            <a:r>
              <a:rPr lang="th-TH" dirty="0"/>
              <a:t> สำหรับ </a:t>
            </a:r>
            <a:r>
              <a:rPr lang="th-TH" dirty="0">
                <a:latin typeface="system-ui"/>
              </a:rPr>
              <a:t>คูณ </a:t>
            </a:r>
            <a:r>
              <a:rPr lang="en-US" dirty="0">
                <a:latin typeface="system-ui"/>
              </a:rPr>
              <a:t>matrix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DC80-F697-B343-52F0-BB4C9718A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คือ</a:t>
            </a:r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จำนวนแถวของตัวหน้า</a:t>
            </a:r>
          </a:p>
          <a:p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คือสร้าง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list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ตัวเลขตาม</a:t>
            </a:r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จำนวนแถวของตัวหน้า </a:t>
            </a:r>
          </a:p>
          <a:p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ถ้า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545454"/>
                </a:solidFill>
                <a:latin typeface="Courier New" panose="02070309020205020404" pitchFamily="49" charset="0"/>
              </a:rPr>
              <a:t>= 2</a:t>
            </a:r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r>
              <a:rPr lang="en-US" sz="2400" dirty="0">
                <a:solidFill>
                  <a:srgbClr val="545454"/>
                </a:solidFill>
                <a:latin typeface="Courier New" panose="02070309020205020404" pitchFamily="49" charset="0"/>
              </a:rPr>
              <a:t>= 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(2) 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จะเท่ากับ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range(0, 2)</a:t>
            </a:r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ในรูปแบบ </a:t>
            </a:r>
            <a:r>
              <a:rPr lang="en-US" sz="2400" dirty="0">
                <a:solidFill>
                  <a:srgbClr val="545454"/>
                </a:solidFill>
                <a:latin typeface="Courier New" panose="02070309020205020404" pitchFamily="49" charset="0"/>
              </a:rPr>
              <a:t>list</a:t>
            </a:r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 คือ</a:t>
            </a:r>
            <a:r>
              <a:rPr lang="en-US" sz="2400" dirty="0">
                <a:solidFill>
                  <a:srgbClr val="545454"/>
                </a:solidFill>
                <a:latin typeface="Courier New" panose="02070309020205020404" pitchFamily="49" charset="0"/>
              </a:rPr>
              <a:t>[0, 1]</a:t>
            </a:r>
          </a:p>
          <a:p>
            <a:endParaRPr lang="en-US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sz="2400" dirty="0"/>
              <a:t>ดังนั้น</a:t>
            </a:r>
            <a:r>
              <a:rPr lang="en-US" sz="2400" dirty="0"/>
              <a:t> loop1</a:t>
            </a:r>
            <a:r>
              <a:rPr lang="th-TH" sz="2400" dirty="0"/>
              <a:t> ใช้วนลูปอ่านค่าใน 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sz="2400" dirty="0"/>
              <a:t>ทีละตัว เก็บไว้ในตัวแปร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5E2FF-E2E3-C800-AC8B-B9A377D3EF1E}"/>
              </a:ext>
            </a:extLst>
          </p:cNvPr>
          <p:cNvSpPr txBox="1"/>
          <p:nvPr/>
        </p:nvSpPr>
        <p:spPr>
          <a:xfrm>
            <a:off x="6519334" y="5892710"/>
            <a:ext cx="5672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545454"/>
                </a:solidFill>
                <a:latin typeface="Courier New" panose="02070309020205020404" pitchFamily="49" charset="0"/>
              </a:rPr>
              <a:t>r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ange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คือคำสั่งที่ใช้สร้าง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list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ตัวเลข</a:t>
            </a:r>
            <a:endParaRPr lang="en-US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545454"/>
                </a:solidFill>
                <a:latin typeface="Courier New" panose="02070309020205020404" pitchFamily="49" charset="0"/>
              </a:rPr>
              <a:t>.shape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คือคำสั่งในการตรวจสอบขนาดของ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matrix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6909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008E-A644-4488-865E-FD23A630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ขั้นตอนการสร้าง</a:t>
            </a:r>
            <a:r>
              <a:rPr lang="en-US" dirty="0"/>
              <a:t> loop2</a:t>
            </a:r>
            <a:r>
              <a:rPr lang="th-TH" dirty="0"/>
              <a:t> สำหรับ </a:t>
            </a:r>
            <a:r>
              <a:rPr lang="th-TH" dirty="0">
                <a:latin typeface="system-ui"/>
              </a:rPr>
              <a:t>คูณ </a:t>
            </a:r>
            <a:r>
              <a:rPr lang="en-US" dirty="0">
                <a:latin typeface="system-ui"/>
              </a:rPr>
              <a:t>matrix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68C75-E348-02DE-E8DE-8243FA67D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c_b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</a:t>
            </a:r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AA5D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คือ</a:t>
            </a:r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จำนวนหลักของตัวหลัง</a:t>
            </a:r>
          </a:p>
          <a:p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AA5D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คือสร้าง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list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ตัวเลขตาม</a:t>
            </a:r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จำนวนหลักของตัวหลัง</a:t>
            </a:r>
          </a:p>
          <a:p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ถ้า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AA5D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sz="2400" dirty="0">
                <a:solidFill>
                  <a:srgbClr val="545454"/>
                </a:solidFill>
                <a:latin typeface="Courier New" panose="02070309020205020404" pitchFamily="49" charset="0"/>
              </a:rPr>
              <a:t>= 2</a:t>
            </a:r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AA5D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sz="2400" dirty="0">
                <a:solidFill>
                  <a:srgbClr val="545454"/>
                </a:solidFill>
                <a:latin typeface="Courier New" panose="02070309020205020404" pitchFamily="49" charset="0"/>
              </a:rPr>
              <a:t>= 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(2) 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จะเท่ากับ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range(0, 2)</a:t>
            </a:r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ในรูปแบบ </a:t>
            </a:r>
            <a:r>
              <a:rPr lang="en-US" sz="2400" dirty="0">
                <a:solidFill>
                  <a:srgbClr val="545454"/>
                </a:solidFill>
                <a:latin typeface="Courier New" panose="02070309020205020404" pitchFamily="49" charset="0"/>
              </a:rPr>
              <a:t>list</a:t>
            </a:r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 คือ</a:t>
            </a:r>
            <a:r>
              <a:rPr lang="en-US" sz="2400" dirty="0">
                <a:solidFill>
                  <a:srgbClr val="545454"/>
                </a:solidFill>
                <a:latin typeface="Courier New" panose="02070309020205020404" pitchFamily="49" charset="0"/>
              </a:rPr>
              <a:t>[0, 1]</a:t>
            </a:r>
          </a:p>
          <a:p>
            <a:endParaRPr lang="en-US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sz="2400" dirty="0"/>
              <a:t>ดังนั้น</a:t>
            </a:r>
            <a:r>
              <a:rPr lang="en-US" sz="2400" dirty="0"/>
              <a:t> loop2</a:t>
            </a:r>
            <a:r>
              <a:rPr lang="th-TH" sz="2400" dirty="0"/>
              <a:t> ใช้วนลูปอ่านค่าใน 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AA5D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sz="2400" dirty="0"/>
              <a:t>ทีละตัว เก็บไว้ในตัวแปร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c_b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768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CFAB-7CEE-01EF-AE9C-457B6BE9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ขั้นตอนการสร้าง</a:t>
            </a:r>
            <a:r>
              <a:rPr lang="en-US" dirty="0"/>
              <a:t> loop3</a:t>
            </a:r>
            <a:r>
              <a:rPr lang="th-TH" dirty="0"/>
              <a:t> สำหรับ </a:t>
            </a:r>
            <a:r>
              <a:rPr lang="th-TH" dirty="0">
                <a:latin typeface="system-ui"/>
              </a:rPr>
              <a:t>คูณ </a:t>
            </a:r>
            <a:r>
              <a:rPr lang="en-US" dirty="0">
                <a:latin typeface="system-ui"/>
              </a:rPr>
              <a:t>matrix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231C9-B4DE-F6D9-19EA-46B64A62F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every_element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คือ</a:t>
            </a:r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จำนวนหลักของตัวแรก</a:t>
            </a:r>
          </a:p>
          <a:p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คือสร้าง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list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ตัวเลขตาม</a:t>
            </a:r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จำนวนหลักของตัวแรก</a:t>
            </a:r>
          </a:p>
          <a:p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ถ้า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sz="2400" dirty="0">
                <a:solidFill>
                  <a:srgbClr val="545454"/>
                </a:solidFill>
                <a:latin typeface="Courier New" panose="02070309020205020404" pitchFamily="49" charset="0"/>
              </a:rPr>
              <a:t>= 3</a:t>
            </a:r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sz="2400" dirty="0">
                <a:solidFill>
                  <a:srgbClr val="545454"/>
                </a:solidFill>
                <a:latin typeface="Courier New" panose="02070309020205020404" pitchFamily="49" charset="0"/>
              </a:rPr>
              <a:t>= 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(3) 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จะเท่ากับ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range(0, </a:t>
            </a:r>
            <a:r>
              <a:rPr lang="en-US" sz="2400" dirty="0">
                <a:solidFill>
                  <a:srgbClr val="545454"/>
                </a:solidFill>
                <a:latin typeface="Courier New" panose="02070309020205020404" pitchFamily="49" charset="0"/>
              </a:rPr>
              <a:t>3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ในรูปแบบ </a:t>
            </a:r>
            <a:r>
              <a:rPr lang="en-US" sz="2400" dirty="0">
                <a:solidFill>
                  <a:srgbClr val="545454"/>
                </a:solidFill>
                <a:latin typeface="Courier New" panose="02070309020205020404" pitchFamily="49" charset="0"/>
              </a:rPr>
              <a:t>list</a:t>
            </a:r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 คือ</a:t>
            </a:r>
            <a:r>
              <a:rPr lang="en-US" sz="2400" dirty="0">
                <a:solidFill>
                  <a:srgbClr val="545454"/>
                </a:solidFill>
                <a:latin typeface="Courier New" panose="02070309020205020404" pitchFamily="49" charset="0"/>
              </a:rPr>
              <a:t>[0, 1, 2]</a:t>
            </a:r>
          </a:p>
          <a:p>
            <a:endParaRPr lang="en-US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sz="2400" dirty="0"/>
              <a:t>ดังนั้น</a:t>
            </a:r>
            <a:r>
              <a:rPr lang="en-US" sz="2400" dirty="0"/>
              <a:t> loop3</a:t>
            </a:r>
            <a:r>
              <a:rPr lang="th-TH" sz="2400" dirty="0"/>
              <a:t> ใช้วนลูปอ่านค่าใน 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sz="2400" dirty="0"/>
              <a:t>ทีละตัว เก็บไว้ในตัวแปร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every_element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sz="2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81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603D-F614-A863-4F99-EEF409D4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ลำดับการทำงาน </a:t>
            </a:r>
            <a:r>
              <a:rPr lang="en-US" dirty="0"/>
              <a:t>loop</a:t>
            </a:r>
            <a:r>
              <a:rPr lang="th-TH" dirty="0"/>
              <a:t> </a:t>
            </a:r>
            <a:r>
              <a:rPr lang="en-US" dirty="0"/>
              <a:t>for </a:t>
            </a:r>
            <a:r>
              <a:rPr lang="th-TH" dirty="0"/>
              <a:t>ในฟังก์ชั่น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AD6-8FDB-5918-39AE-DD17B72A4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3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Loop1 </a:t>
            </a:r>
            <a:r>
              <a:rPr lang="th-TH" dirty="0"/>
              <a:t>คือ </a:t>
            </a:r>
            <a:r>
              <a:rPr lang="en-US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</a:t>
            </a:r>
          </a:p>
          <a:p>
            <a:r>
              <a:rPr lang="en-US" dirty="0"/>
              <a:t>Loop2 </a:t>
            </a:r>
            <a:r>
              <a:rPr lang="th-TH" dirty="0"/>
              <a:t>คือ </a:t>
            </a:r>
            <a:r>
              <a:rPr lang="en-US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c_b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</a:t>
            </a:r>
          </a:p>
          <a:p>
            <a:r>
              <a:rPr lang="en-US" dirty="0"/>
              <a:t>Loop3 </a:t>
            </a:r>
            <a:r>
              <a:rPr lang="th-TH" dirty="0"/>
              <a:t>คือ </a:t>
            </a:r>
            <a:r>
              <a:rPr lang="en-US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every_element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</a:t>
            </a:r>
          </a:p>
          <a:p>
            <a:r>
              <a:rPr lang="th-TH" dirty="0"/>
              <a:t>ถ้า</a:t>
            </a:r>
            <a:endParaRPr lang="en-US" dirty="0"/>
          </a:p>
          <a:p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= [0, 1]</a:t>
            </a:r>
          </a:p>
          <a:p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=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[0, 1]</a:t>
            </a:r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AA5D00"/>
                </a:solidFill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= [0, 1, 2]</a:t>
            </a:r>
            <a:endParaRPr lang="en-US" dirty="0"/>
          </a:p>
          <a:p>
            <a:r>
              <a:rPr lang="en-US" dirty="0"/>
              <a:t>Loop1</a:t>
            </a:r>
          </a:p>
          <a:p>
            <a:r>
              <a:rPr lang="en-US" dirty="0"/>
              <a:t>      Loop2</a:t>
            </a:r>
          </a:p>
          <a:p>
            <a:r>
              <a:rPr lang="en-US" dirty="0"/>
              <a:t>            Loop3</a:t>
            </a:r>
            <a:endParaRPr lang="th-TH" dirty="0"/>
          </a:p>
          <a:p>
            <a:r>
              <a:rPr lang="th-TH" dirty="0"/>
              <a:t>              </a:t>
            </a:r>
            <a:r>
              <a:rPr lang="en-US" dirty="0"/>
              <a:t>      </a:t>
            </a:r>
            <a:r>
              <a:rPr lang="en-US" sz="1700" b="0" dirty="0">
                <a:effectLst/>
                <a:latin typeface="Courier New" panose="02070309020205020404" pitchFamily="49" charset="0"/>
              </a:rPr>
              <a:t>print(</a:t>
            </a:r>
            <a:r>
              <a:rPr lang="en-US" sz="1700" b="0" dirty="0" err="1">
                <a:effectLst/>
                <a:latin typeface="Courier New" panose="02070309020205020404" pitchFamily="49" charset="0"/>
              </a:rPr>
              <a:t>f'row</a:t>
            </a:r>
            <a:r>
              <a:rPr lang="en-US" sz="1700" b="0" dirty="0">
                <a:effectLst/>
                <a:latin typeface="Courier New" panose="02070309020205020404" pitchFamily="49" charset="0"/>
              </a:rPr>
              <a:t> : {</a:t>
            </a:r>
            <a:r>
              <a:rPr lang="en-US" sz="1700" b="0" dirty="0" err="1">
                <a:effectLst/>
                <a:latin typeface="Courier New" panose="02070309020205020404" pitchFamily="49" charset="0"/>
              </a:rPr>
              <a:t>r_a</a:t>
            </a:r>
            <a:r>
              <a:rPr lang="en-US" sz="1700" b="0" dirty="0">
                <a:effectLst/>
                <a:latin typeface="Courier New" panose="02070309020205020404" pitchFamily="49" charset="0"/>
              </a:rPr>
              <a:t>} column : {</a:t>
            </a:r>
            <a:r>
              <a:rPr lang="en-US" sz="1700" b="0" dirty="0" err="1">
                <a:effectLst/>
                <a:latin typeface="Courier New" panose="02070309020205020404" pitchFamily="49" charset="0"/>
              </a:rPr>
              <a:t>c_b</a:t>
            </a:r>
            <a:r>
              <a:rPr lang="en-US" sz="1700" b="0" dirty="0">
                <a:effectLst/>
                <a:latin typeface="Courier New" panose="02070309020205020404" pitchFamily="49" charset="0"/>
              </a:rPr>
              <a:t>} </a:t>
            </a:r>
            <a:r>
              <a:rPr lang="en-US" sz="1700" b="0" dirty="0" err="1">
                <a:effectLst/>
                <a:latin typeface="Courier New" panose="02070309020205020404" pitchFamily="49" charset="0"/>
              </a:rPr>
              <a:t>every_element</a:t>
            </a:r>
            <a:r>
              <a:rPr lang="en-US" sz="1700" b="0" dirty="0">
                <a:effectLst/>
                <a:latin typeface="Courier New" panose="02070309020205020404" pitchFamily="49" charset="0"/>
              </a:rPr>
              <a:t> : {</a:t>
            </a:r>
            <a:r>
              <a:rPr lang="en-US" sz="1700" b="0" dirty="0" err="1">
                <a:effectLst/>
                <a:latin typeface="Courier New" panose="02070309020205020404" pitchFamily="49" charset="0"/>
              </a:rPr>
              <a:t>every_element</a:t>
            </a:r>
            <a:r>
              <a:rPr lang="en-US" sz="1700" b="0" dirty="0">
                <a:effectLst/>
                <a:latin typeface="Courier New" panose="02070309020205020404" pitchFamily="49" charset="0"/>
              </a:rPr>
              <a:t>}')</a:t>
            </a:r>
          </a:p>
          <a:p>
            <a:endParaRPr lang="th-TH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69591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BA3C-43B5-D0D2-2FB2-CFADC3FF2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ลำดับการทำงาน </a:t>
            </a:r>
            <a:r>
              <a:rPr lang="en-US" dirty="0"/>
              <a:t>loop</a:t>
            </a:r>
            <a:r>
              <a:rPr lang="th-TH" dirty="0"/>
              <a:t> </a:t>
            </a:r>
            <a:r>
              <a:rPr lang="en-US" dirty="0"/>
              <a:t>for </a:t>
            </a:r>
            <a:r>
              <a:rPr lang="th-TH" dirty="0"/>
              <a:t>ในฟังก์ชั่น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FA43-4054-D31E-B56E-C80B0DD8E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th-TH" dirty="0"/>
              <a:t>ผลลัพธ์จะได้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</a:rPr>
              <a:t>row : 0 column : 0 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every_element</a:t>
            </a:r>
            <a:r>
              <a:rPr lang="en-US" b="0" dirty="0">
                <a:effectLst/>
                <a:latin typeface="Courier New" panose="02070309020205020404" pitchFamily="49" charset="0"/>
              </a:rPr>
              <a:t> : 0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</a:rPr>
              <a:t>row : 0 column : 0 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every_element</a:t>
            </a:r>
            <a:r>
              <a:rPr lang="en-US" b="0" dirty="0">
                <a:effectLst/>
                <a:latin typeface="Courier New" panose="02070309020205020404" pitchFamily="49" charset="0"/>
              </a:rPr>
              <a:t> : 1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</a:rPr>
              <a:t>row : 0 column : 0 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every_element</a:t>
            </a:r>
            <a:r>
              <a:rPr lang="en-US" b="0" dirty="0">
                <a:effectLst/>
                <a:latin typeface="Courier New" panose="02070309020205020404" pitchFamily="49" charset="0"/>
              </a:rPr>
              <a:t> : 2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</a:rPr>
              <a:t>row : 0 column : 1 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every_element</a:t>
            </a:r>
            <a:r>
              <a:rPr lang="en-US" b="0" dirty="0">
                <a:effectLst/>
                <a:latin typeface="Courier New" panose="02070309020205020404" pitchFamily="49" charset="0"/>
              </a:rPr>
              <a:t> : 0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</a:rPr>
              <a:t>row : 0 column : 1 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every_element</a:t>
            </a:r>
            <a:r>
              <a:rPr lang="en-US" b="0" dirty="0">
                <a:effectLst/>
                <a:latin typeface="Courier New" panose="02070309020205020404" pitchFamily="49" charset="0"/>
              </a:rPr>
              <a:t> : 1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</a:rPr>
              <a:t>row : 0 column : 1 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every_element</a:t>
            </a:r>
            <a:r>
              <a:rPr lang="en-US" b="0" dirty="0">
                <a:effectLst/>
                <a:latin typeface="Courier New" panose="02070309020205020404" pitchFamily="49" charset="0"/>
              </a:rPr>
              <a:t> : 2</a:t>
            </a:r>
          </a:p>
          <a:p>
            <a:r>
              <a:rPr lang="th-TH" b="0" dirty="0">
                <a:effectLst/>
                <a:latin typeface="Courier New" panose="02070309020205020404" pitchFamily="49" charset="0"/>
              </a:rPr>
              <a:t>หมายความว่า </a:t>
            </a:r>
            <a:r>
              <a:rPr lang="en-US" dirty="0"/>
              <a:t>loop3 </a:t>
            </a:r>
            <a:r>
              <a:rPr lang="th-TH" dirty="0"/>
              <a:t>จะทำงานวนลูปของตัวเองจนจบทุกรอบก่อน ถึงนับเป็นวนลูป </a:t>
            </a:r>
            <a:r>
              <a:rPr lang="en-US" dirty="0"/>
              <a:t>1 </a:t>
            </a:r>
            <a:r>
              <a:rPr lang="th-TH" dirty="0"/>
              <a:t>รอบของ </a:t>
            </a:r>
            <a:r>
              <a:rPr lang="en-US" dirty="0"/>
              <a:t>loop2 </a:t>
            </a:r>
            <a:r>
              <a:rPr lang="th-TH" dirty="0"/>
              <a:t>และ</a:t>
            </a:r>
            <a:r>
              <a:rPr lang="en-US" dirty="0"/>
              <a:t> loop2 </a:t>
            </a:r>
            <a:r>
              <a:rPr lang="th-TH" dirty="0"/>
              <a:t>จะทำงานวนลูปของตัวเองจนจบทุกรอบก่อน ถึงนับเป็นวนลูป </a:t>
            </a:r>
            <a:r>
              <a:rPr lang="en-US" dirty="0"/>
              <a:t>1 </a:t>
            </a:r>
            <a:r>
              <a:rPr lang="th-TH" dirty="0"/>
              <a:t>รอบของ </a:t>
            </a:r>
            <a:r>
              <a:rPr lang="en-US" dirty="0"/>
              <a:t>loop1</a:t>
            </a:r>
            <a:endParaRPr lang="en-US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C1EE80-38D2-7F68-200A-C83144C260FF}"/>
              </a:ext>
            </a:extLst>
          </p:cNvPr>
          <p:cNvSpPr/>
          <p:nvPr/>
        </p:nvSpPr>
        <p:spPr>
          <a:xfrm>
            <a:off x="2777067" y="2319867"/>
            <a:ext cx="2286000" cy="1331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1AE00B-8956-CF54-8813-ADD3912ED2AA}"/>
              </a:ext>
            </a:extLst>
          </p:cNvPr>
          <p:cNvSpPr/>
          <p:nvPr/>
        </p:nvSpPr>
        <p:spPr>
          <a:xfrm>
            <a:off x="2777067" y="3651249"/>
            <a:ext cx="2286000" cy="1411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05096-EE1D-5EFE-5798-7B52460139FE}"/>
              </a:ext>
            </a:extLst>
          </p:cNvPr>
          <p:cNvSpPr/>
          <p:nvPr/>
        </p:nvSpPr>
        <p:spPr>
          <a:xfrm>
            <a:off x="905934" y="2319867"/>
            <a:ext cx="1803400" cy="27431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9381AB-DAF9-7DC6-8850-5F288B9B19D0}"/>
              </a:ext>
            </a:extLst>
          </p:cNvPr>
          <p:cNvSpPr/>
          <p:nvPr/>
        </p:nvSpPr>
        <p:spPr>
          <a:xfrm>
            <a:off x="5130800" y="2319867"/>
            <a:ext cx="3843864" cy="440266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F31BA0-6E3F-6723-0D65-5A3496F10C89}"/>
              </a:ext>
            </a:extLst>
          </p:cNvPr>
          <p:cNvSpPr/>
          <p:nvPr/>
        </p:nvSpPr>
        <p:spPr>
          <a:xfrm>
            <a:off x="5130800" y="2760133"/>
            <a:ext cx="3843864" cy="47520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B82D28-5228-072A-6488-320F18E0A518}"/>
              </a:ext>
            </a:extLst>
          </p:cNvPr>
          <p:cNvSpPr/>
          <p:nvPr/>
        </p:nvSpPr>
        <p:spPr>
          <a:xfrm>
            <a:off x="5130800" y="3235333"/>
            <a:ext cx="3843864" cy="440266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1447C9-7D0E-D4F7-A21F-8FE14ADCAFFB}"/>
              </a:ext>
            </a:extLst>
          </p:cNvPr>
          <p:cNvSpPr/>
          <p:nvPr/>
        </p:nvSpPr>
        <p:spPr>
          <a:xfrm>
            <a:off x="5130800" y="3675069"/>
            <a:ext cx="3843864" cy="47573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CB28D3-C76B-98EB-A324-67C79F625836}"/>
              </a:ext>
            </a:extLst>
          </p:cNvPr>
          <p:cNvSpPr/>
          <p:nvPr/>
        </p:nvSpPr>
        <p:spPr>
          <a:xfrm>
            <a:off x="5130800" y="4150799"/>
            <a:ext cx="3843864" cy="47520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BA649C-6065-52C6-1CA6-A9F5039EE377}"/>
              </a:ext>
            </a:extLst>
          </p:cNvPr>
          <p:cNvSpPr/>
          <p:nvPr/>
        </p:nvSpPr>
        <p:spPr>
          <a:xfrm>
            <a:off x="5130800" y="4622800"/>
            <a:ext cx="3843864" cy="440266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0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E6F2-EECB-34DE-FDAF-F926B8C6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zeros </a:t>
            </a:r>
            <a:r>
              <a:rPr lang="th-TH" dirty="0"/>
              <a:t>คำสั่ง </a:t>
            </a:r>
            <a:r>
              <a:rPr lang="en-US" dirty="0" err="1"/>
              <a:t>numpy.zeros</a:t>
            </a:r>
            <a:r>
              <a:rPr lang="en-US" dirty="0"/>
              <a:t> 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C0A8D9-E8F3-9D4B-CD40-C7978F955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326391"/>
            <a:ext cx="5452532" cy="5349806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88CAC0-911F-D73D-E9EE-FA5159176072}"/>
              </a:ext>
            </a:extLst>
          </p:cNvPr>
          <p:cNvSpPr txBox="1">
            <a:spLocks/>
          </p:cNvSpPr>
          <p:nvPr/>
        </p:nvSpPr>
        <p:spPr>
          <a:xfrm>
            <a:off x="838200" y="1811867"/>
            <a:ext cx="5003800" cy="4864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/>
              <a:t>เป็นคำสั่งที่ใช้สร้าง </a:t>
            </a:r>
            <a:r>
              <a:rPr lang="en-US" b="0" i="0" dirty="0">
                <a:effectLst/>
                <a:latin typeface="system-ui"/>
              </a:rPr>
              <a:t>matrix </a:t>
            </a:r>
            <a:r>
              <a:rPr lang="th-TH" b="0" i="0" dirty="0">
                <a:effectLst/>
                <a:latin typeface="system-ui"/>
              </a:rPr>
              <a:t>ที่ทุกค่าเท่ากับ </a:t>
            </a:r>
            <a:r>
              <a:rPr lang="en-US" b="0" i="0" dirty="0">
                <a:effectLst/>
                <a:latin typeface="system-ui"/>
              </a:rPr>
              <a:t>0</a:t>
            </a:r>
          </a:p>
          <a:p>
            <a:r>
              <a:rPr lang="en-US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np</a:t>
            </a:r>
            <a:endParaRPr lang="en-US" dirty="0">
              <a:solidFill>
                <a:srgbClr val="545454"/>
              </a:solidFill>
              <a:latin typeface="system-ui"/>
            </a:endParaRP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np.zeros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array([0., 0.])</a:t>
            </a:r>
          </a:p>
          <a:p>
            <a:endParaRPr lang="en-US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np.zeros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array([[0., 0., 0.],</a:t>
            </a: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[0., 0., 0.]])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36101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B822-B0B6-E549-A5DE-9A955FB80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การคำนวณภายใน </a:t>
            </a:r>
            <a:r>
              <a:rPr lang="en-US" dirty="0"/>
              <a:t>loop3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E0C8A-0621-3C56-3586-201D225F2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r_a,c_b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 C[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r_a,c_b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+ (A[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r_a,every_element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* B[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every_element,c_b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ในการทำงานครั้งแรกของฟังก์ชั่นค่าของ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C[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r_a,c_b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จะเท่ากับ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เพราะสร้าง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545454"/>
                </a:solidFill>
                <a:latin typeface="Courier New" panose="02070309020205020404" pitchFamily="49" charset="0"/>
              </a:rPr>
              <a:t> =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np.zeros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]))</a:t>
            </a:r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endParaRPr lang="en-US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A[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r_a,every_element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คือ ค่าของ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matrix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ตัวหน้าตามตำแหน่ง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r_a,every_element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เช่น </a:t>
            </a: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ถ้า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 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คือ </a:t>
            </a: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array([[1, 2, 3],</a:t>
            </a: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[4, 5, 6]])</a:t>
            </a: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A[</a:t>
            </a:r>
            <a:r>
              <a:rPr lang="en-US" sz="2400" dirty="0">
                <a:solidFill>
                  <a:srgbClr val="545454"/>
                </a:solidFill>
                <a:latin typeface="Courier New" panose="02070309020205020404" pitchFamily="49" charset="0"/>
              </a:rPr>
              <a:t>0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,0]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จะเท่ากับ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A[</a:t>
            </a:r>
            <a:r>
              <a:rPr lang="en-US" sz="2400" dirty="0">
                <a:solidFill>
                  <a:srgbClr val="545454"/>
                </a:solidFill>
                <a:latin typeface="Courier New" panose="02070309020205020404" pitchFamily="49" charset="0"/>
              </a:rPr>
              <a:t>0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,1]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จะเท่ากับ </a:t>
            </a:r>
            <a:r>
              <a:rPr lang="en-US" sz="2400" dirty="0">
                <a:solidFill>
                  <a:srgbClr val="545454"/>
                </a:solidFill>
                <a:latin typeface="Courier New" panose="02070309020205020404" pitchFamily="49" charset="0"/>
              </a:rPr>
              <a:t>2</a:t>
            </a:r>
            <a:endParaRPr lang="en-US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A9B91E-4ABC-0590-7E4B-82A1231B4772}"/>
              </a:ext>
            </a:extLst>
          </p:cNvPr>
          <p:cNvSpPr/>
          <p:nvPr/>
        </p:nvSpPr>
        <p:spPr>
          <a:xfrm>
            <a:off x="2404532" y="4555067"/>
            <a:ext cx="389467" cy="37253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96D2A2-E352-4555-26CB-F90712D4EDA4}"/>
              </a:ext>
            </a:extLst>
          </p:cNvPr>
          <p:cNvSpPr/>
          <p:nvPr/>
        </p:nvSpPr>
        <p:spPr>
          <a:xfrm>
            <a:off x="1117599" y="5334001"/>
            <a:ext cx="1032934" cy="355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E8D5BF-22A3-E533-3EB1-2B9A7C0926B0}"/>
              </a:ext>
            </a:extLst>
          </p:cNvPr>
          <p:cNvSpPr/>
          <p:nvPr/>
        </p:nvSpPr>
        <p:spPr>
          <a:xfrm>
            <a:off x="1117599" y="5755483"/>
            <a:ext cx="1032934" cy="35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9E0229-FEB6-4F38-303D-D5E3DA16629E}"/>
              </a:ext>
            </a:extLst>
          </p:cNvPr>
          <p:cNvSpPr/>
          <p:nvPr/>
        </p:nvSpPr>
        <p:spPr>
          <a:xfrm>
            <a:off x="2912534" y="4555066"/>
            <a:ext cx="389467" cy="37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32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B0CC-F3F6-4928-CF7B-069A8ADE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การคำนวณภายใน </a:t>
            </a:r>
            <a:r>
              <a:rPr lang="en-US" dirty="0"/>
              <a:t>loop3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D508D-F922-7099-A687-B32D6C774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B[</a:t>
            </a:r>
            <a:r>
              <a:rPr lang="en-US" sz="2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every_element,c_b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คือ ค่าของ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matrix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ตัวหลังตามตำแหน่ง 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every_element,c_b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th-TH" sz="32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เช่น </a:t>
            </a: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ถ้า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B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คือ </a:t>
            </a:r>
          </a:p>
          <a:p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array([[ 7,  8],</a:t>
            </a:r>
          </a:p>
          <a:p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[ 9, 10],</a:t>
            </a:r>
          </a:p>
          <a:p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[11, 12]])</a:t>
            </a:r>
          </a:p>
          <a:p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B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800" dirty="0">
                <a:solidFill>
                  <a:srgbClr val="545454"/>
                </a:solidFill>
                <a:latin typeface="Courier New" panose="02070309020205020404" pitchFamily="49" charset="0"/>
              </a:rPr>
              <a:t>0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,0] 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จะเท่ากับ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7</a:t>
            </a:r>
            <a:endParaRPr lang="en-US" sz="2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B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1,0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จะเท่ากับ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9</a:t>
            </a:r>
            <a:endParaRPr lang="en-US" sz="2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25798-DD68-FF7F-EA0E-86FBE398FF88}"/>
              </a:ext>
            </a:extLst>
          </p:cNvPr>
          <p:cNvSpPr/>
          <p:nvPr/>
        </p:nvSpPr>
        <p:spPr>
          <a:xfrm>
            <a:off x="3014132" y="3251199"/>
            <a:ext cx="389467" cy="5080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024786-44DA-B72F-4F30-EB73825DDA82}"/>
              </a:ext>
            </a:extLst>
          </p:cNvPr>
          <p:cNvSpPr/>
          <p:nvPr/>
        </p:nvSpPr>
        <p:spPr>
          <a:xfrm>
            <a:off x="1083731" y="4777052"/>
            <a:ext cx="1371600" cy="48444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5852FF-CFCE-66A5-AAF5-28BBCE95FBA9}"/>
              </a:ext>
            </a:extLst>
          </p:cNvPr>
          <p:cNvSpPr/>
          <p:nvPr/>
        </p:nvSpPr>
        <p:spPr>
          <a:xfrm>
            <a:off x="1083731" y="5323683"/>
            <a:ext cx="1371601" cy="484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07091-8614-5F7A-FFEE-865E86DD1394}"/>
              </a:ext>
            </a:extLst>
          </p:cNvPr>
          <p:cNvSpPr/>
          <p:nvPr/>
        </p:nvSpPr>
        <p:spPr>
          <a:xfrm>
            <a:off x="3014132" y="3759200"/>
            <a:ext cx="389467" cy="508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02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0BF8-36A5-87AD-6F02-3A9C83911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การคำนวณการคูณ </a:t>
            </a:r>
            <a:r>
              <a:rPr lang="en-US" dirty="0">
                <a:latin typeface="system-ui"/>
              </a:rPr>
              <a:t>matrix</a:t>
            </a:r>
            <a:r>
              <a:rPr lang="th-TH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B810D-09CF-2513-CDD0-88C5F3394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h-TH" dirty="0"/>
              <a:t>ดังนั้น 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r_a,c_b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 C[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r_a,c_b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+ (A[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r_a,every_element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* B[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every_element,c_b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ในการทำงานรอบแรกของ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loop1</a:t>
            </a:r>
            <a:endParaRPr lang="th-TH" sz="2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/>
              <a:t> 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C[</a:t>
            </a:r>
            <a:r>
              <a:rPr lang="en-US" sz="2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r_a,c_b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จะเป็นตัวแปรที่เข้ามารับค่าผลลัพธ์จากการคำนวณเพื่อนำค่าไปบวกใน 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loop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รอบถัดไป เช่น </a:t>
            </a:r>
          </a:p>
          <a:p>
            <a:r>
              <a:rPr lang="pt-BR" dirty="0">
                <a:solidFill>
                  <a:srgbClr val="545454"/>
                </a:solidFill>
                <a:latin typeface="Courier New" panose="02070309020205020404" pitchFamily="49" charset="0"/>
              </a:rPr>
              <a:t>C[0,0] 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pt-BR" dirty="0">
                <a:solidFill>
                  <a:srgbClr val="545454"/>
                </a:solidFill>
                <a:latin typeface="Courier New" panose="02070309020205020404" pitchFamily="49" charset="0"/>
              </a:rPr>
              <a:t>C[0,0] + (A[0,0] * B[0,0]) </a:t>
            </a:r>
          </a:p>
          <a:p>
            <a:r>
              <a:rPr lang="pt-BR" dirty="0">
                <a:solidFill>
                  <a:srgbClr val="545454"/>
                </a:solidFill>
                <a:latin typeface="Courier New" panose="02070309020205020404" pitchFamily="49" charset="0"/>
              </a:rPr>
              <a:t>C[0,0]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pt-BR" dirty="0">
                <a:solidFill>
                  <a:srgbClr val="545454"/>
                </a:solidFill>
                <a:latin typeface="Courier New" panose="02070309020205020404" pitchFamily="49" charset="0"/>
              </a:rPr>
              <a:t>0.0 + (1 * 7)</a:t>
            </a:r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pt-BR" dirty="0">
                <a:solidFill>
                  <a:srgbClr val="545454"/>
                </a:solidFill>
                <a:latin typeface="Courier New" panose="02070309020205020404" pitchFamily="49" charset="0"/>
              </a:rPr>
              <a:t>C[0,0]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pt-BR" dirty="0">
                <a:solidFill>
                  <a:srgbClr val="545454"/>
                </a:solidFill>
                <a:latin typeface="Courier New" panose="02070309020205020404" pitchFamily="49" charset="0"/>
              </a:rPr>
              <a:t>7.0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และเอาไปคำนวณใน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loop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รอบถัดไป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dirty="0">
                <a:solidFill>
                  <a:srgbClr val="545454"/>
                </a:solidFill>
                <a:latin typeface="Courier New" panose="02070309020205020404" pitchFamily="49" charset="0"/>
              </a:rPr>
              <a:t>C[0,0] 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pt-BR" dirty="0">
                <a:solidFill>
                  <a:srgbClr val="545454"/>
                </a:solidFill>
                <a:latin typeface="Courier New" panose="02070309020205020404" pitchFamily="49" charset="0"/>
              </a:rPr>
              <a:t>C[0,0] + (A[0,1] * B[1,0])</a:t>
            </a:r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pt-BR" dirty="0">
                <a:solidFill>
                  <a:srgbClr val="545454"/>
                </a:solidFill>
                <a:latin typeface="Courier New" panose="02070309020205020404" pitchFamily="49" charset="0"/>
              </a:rPr>
              <a:t>C[0,0]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pt-BR" dirty="0">
                <a:solidFill>
                  <a:srgbClr val="545454"/>
                </a:solidFill>
                <a:latin typeface="Courier New" panose="02070309020205020404" pitchFamily="49" charset="0"/>
              </a:rPr>
              <a:t>7.0 + (2 * 9)</a:t>
            </a:r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C[0,0] = 25.0 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และเอาไปคำนวณใน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loop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รอบถัดไปจนจบ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C[0,0]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และไปเริ่ม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C[0,1] </a:t>
            </a:r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959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770BC-94EE-2005-E6CD-336B45D0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วิธีใช้งานฟังก์ชั่น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5EAF5-9711-9D2D-40B1-67D92B66F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สร้าง</a:t>
            </a:r>
            <a:r>
              <a:rPr lang="en-US" dirty="0"/>
              <a:t> matrix</a:t>
            </a:r>
            <a:r>
              <a:rPr lang="th-TH" dirty="0"/>
              <a:t> </a:t>
            </a:r>
            <a:r>
              <a:rPr lang="en-US" dirty="0"/>
              <a:t>input </a:t>
            </a:r>
            <a:r>
              <a:rPr lang="th-TH" dirty="0"/>
              <a:t>ตามตัวอย่าง</a:t>
            </a:r>
          </a:p>
          <a:p>
            <a:endParaRPr lang="th-TH" dirty="0"/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mat1 =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([[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]]) 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array([[1, 2, 3],</a:t>
            </a: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[4, 5, 6]])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mat2 =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([[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]]) 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array([[ 7,  8],</a:t>
            </a: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[ 9, 10],</a:t>
            </a: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[11, 12]])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5CEA86-4A07-E883-CBBB-C0FE1C988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466" y="1075319"/>
            <a:ext cx="5181600" cy="15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13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B4B9-9D11-D219-C003-000664EA3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ผลลัพธ์ของฟังก์ชั่น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04800-9976-A4D3-F24D-36302EA8B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mat_mul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(mat1,mat2)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ชื่อฟังก์ชั่นตามด้วย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 input(A,B)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ที่ตั้งไว้</a:t>
            </a: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ผลลัพธ์จะได้</a:t>
            </a:r>
          </a:p>
          <a:p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array([[ 58.,  64.],</a:t>
            </a:r>
          </a:p>
          <a:p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       [139., 154.]])</a:t>
            </a:r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ซึ่งถ้าเปรียบเทียบตัวแปรในฟังก์ชั่นคือตัวแปรที่เข้ามารับผลลัพธ์การคำนวณในแต่ละรอบของ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loop1</a:t>
            </a:r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[[C[0,0], C[0,1]],</a:t>
            </a:r>
          </a:p>
          <a:p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 [C[1,0], C[1,1]]]</a:t>
            </a:r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2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5C4C-84ED-78D5-128E-4723AE9B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ones </a:t>
            </a:r>
            <a:r>
              <a:rPr lang="th-TH" dirty="0"/>
              <a:t>คำสั่ง </a:t>
            </a:r>
            <a:r>
              <a:rPr lang="en-US" dirty="0" err="1"/>
              <a:t>numpy.ones</a:t>
            </a:r>
            <a:r>
              <a:rPr lang="en-US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6574B2-C335-1672-19EB-40241257EF28}"/>
              </a:ext>
            </a:extLst>
          </p:cNvPr>
          <p:cNvSpPr txBox="1">
            <a:spLocks/>
          </p:cNvSpPr>
          <p:nvPr/>
        </p:nvSpPr>
        <p:spPr>
          <a:xfrm>
            <a:off x="838200" y="1811867"/>
            <a:ext cx="5003800" cy="4864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/>
              <a:t>เป็นคำสั่งที่ใช้สร้าง </a:t>
            </a:r>
            <a:r>
              <a:rPr lang="en-US" b="0" i="0" dirty="0">
                <a:effectLst/>
                <a:latin typeface="system-ui"/>
              </a:rPr>
              <a:t>matrix </a:t>
            </a:r>
            <a:r>
              <a:rPr lang="th-TH" b="0" i="0" dirty="0">
                <a:effectLst/>
                <a:latin typeface="system-ui"/>
              </a:rPr>
              <a:t>ที่ทุกค่าเท่ากับ </a:t>
            </a:r>
            <a:r>
              <a:rPr lang="en-US" dirty="0">
                <a:latin typeface="system-ui"/>
              </a:rPr>
              <a:t>1</a:t>
            </a:r>
          </a:p>
          <a:p>
            <a:endParaRPr lang="en-US" b="0" i="0" dirty="0">
              <a:effectLst/>
              <a:latin typeface="system-ui"/>
            </a:endParaRP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np.ones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array([[1., 1., 1.],</a:t>
            </a: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[1., 1., 1.]])</a:t>
            </a:r>
            <a:endParaRPr lang="en-US" dirty="0">
              <a:solidFill>
                <a:srgbClr val="545454"/>
              </a:solidFill>
              <a:latin typeface="Courier New" panose="02070309020205020404" pitchFamily="49" charset="0"/>
            </a:endParaRP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31DE1290-52A0-0852-EA0E-A48A049B9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26391"/>
            <a:ext cx="5632222" cy="534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9865-C8E1-5659-8234-04397824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Operation (scalar multiplication)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95032-0362-08EE-4B5C-90172668A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scalar multiplication </a:t>
            </a:r>
            <a:r>
              <a:rPr lang="th-TH" dirty="0"/>
              <a:t>คือ การคูณค่าคงที่ </a:t>
            </a:r>
            <a:r>
              <a:rPr lang="en-US" dirty="0"/>
              <a:t>1 </a:t>
            </a:r>
            <a:r>
              <a:rPr lang="th-TH" dirty="0"/>
              <a:t>ค่าที่เป็นเลขตัวเดียวคูณเข้าใน </a:t>
            </a:r>
            <a:r>
              <a:rPr lang="en-US" dirty="0"/>
              <a:t>matrix</a:t>
            </a:r>
            <a:r>
              <a:rPr lang="th-TH" dirty="0"/>
              <a:t> เช่น</a:t>
            </a: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M_one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np.ones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))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มุมมองค่าภายใน </a:t>
            </a: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array([[1., 1., 1.],</a:t>
            </a: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[1., 1., 1.]]) 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M_one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ผลลัพธ์จะได้</a:t>
            </a: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array([[2., 2., 2.],</a:t>
            </a: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[2., 2., 2.]])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51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551FE-56C0-B37F-E6F8-F973CFC5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5782B-C334-3118-E70E-3B882797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คำสั่ง </a:t>
            </a:r>
            <a:r>
              <a:rPr lang="en-US" dirty="0" err="1"/>
              <a:t>numpy.random</a:t>
            </a:r>
            <a:r>
              <a:rPr lang="en-US" dirty="0"/>
              <a:t> </a:t>
            </a:r>
            <a:r>
              <a:rPr lang="th-TH" dirty="0"/>
              <a:t>เป็นคำสั่งที่ใช้สร้าง </a:t>
            </a:r>
            <a:r>
              <a:rPr lang="en-US" b="0" i="0" dirty="0">
                <a:effectLst/>
                <a:latin typeface="system-ui"/>
              </a:rPr>
              <a:t>matrix</a:t>
            </a:r>
            <a:r>
              <a:rPr lang="th-TH" dirty="0"/>
              <a:t> ที่สุ่มค่าภายใน </a:t>
            </a:r>
            <a:r>
              <a:rPr lang="en-US" b="0" i="0" dirty="0">
                <a:effectLst/>
                <a:latin typeface="system-ui"/>
              </a:rPr>
              <a:t>matrix</a:t>
            </a:r>
            <a:r>
              <a:rPr lang="th-TH" dirty="0"/>
              <a:t> </a:t>
            </a:r>
          </a:p>
          <a:p>
            <a:r>
              <a:rPr lang="th-TH" dirty="0"/>
              <a:t>คำสั่ง </a:t>
            </a:r>
            <a:r>
              <a:rPr lang="en-US" dirty="0" err="1"/>
              <a:t>numpy.random</a:t>
            </a:r>
            <a:r>
              <a:rPr lang="en-US" dirty="0"/>
              <a:t> </a:t>
            </a:r>
            <a:r>
              <a:rPr lang="th-TH" dirty="0"/>
              <a:t>มีหลายประเภท โดยคำสั่งที่พบบ่อยมี </a:t>
            </a:r>
            <a:r>
              <a:rPr lang="en-US" dirty="0"/>
              <a:t>3 </a:t>
            </a:r>
            <a:r>
              <a:rPr lang="th-TH" dirty="0"/>
              <a:t>ประเภท คือ </a:t>
            </a:r>
          </a:p>
          <a:p>
            <a:r>
              <a:rPr lang="en-US" dirty="0"/>
              <a:t>1. </a:t>
            </a:r>
            <a:r>
              <a:rPr lang="en-US" dirty="0" err="1"/>
              <a:t>numpy.random.rand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numpy.random.randn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numpy.random.choice</a:t>
            </a:r>
            <a:endParaRPr lang="en-US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8401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99EC-D298-C669-CFD4-A53B0DCB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คำสั่ง</a:t>
            </a:r>
            <a:r>
              <a:rPr lang="en-US" dirty="0"/>
              <a:t> </a:t>
            </a:r>
            <a:r>
              <a:rPr lang="en-US" dirty="0" err="1"/>
              <a:t>numpy.random.rand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6C03C-8173-488D-3C2C-88899EEDC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26391"/>
            <a:ext cx="5987698" cy="534980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C31D10-9B05-45A4-44E0-2F80CFE1C91F}"/>
              </a:ext>
            </a:extLst>
          </p:cNvPr>
          <p:cNvSpPr txBox="1">
            <a:spLocks/>
          </p:cNvSpPr>
          <p:nvPr/>
        </p:nvSpPr>
        <p:spPr>
          <a:xfrm>
            <a:off x="838200" y="1811867"/>
            <a:ext cx="5003800" cy="4864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b="0" i="0" dirty="0">
                <a:effectLst/>
                <a:latin typeface="system-ui"/>
              </a:rPr>
              <a:t>โดย </a:t>
            </a:r>
            <a:r>
              <a:rPr lang="en-US" dirty="0" err="1"/>
              <a:t>random.rand</a:t>
            </a:r>
            <a:r>
              <a:rPr lang="th-TH" dirty="0"/>
              <a:t> จะเป็น </a:t>
            </a:r>
            <a:r>
              <a:rPr lang="en-US" dirty="0"/>
              <a:t>uniform random</a:t>
            </a:r>
            <a:r>
              <a:rPr lang="th-TH" dirty="0"/>
              <a:t> เป็นการสุ่มค่าที่ทุกค่ามีโอกาสที่จะสุ่มได้เท่ากัน ซึ่งค่าที่สุ่มได้จะมีค่าตั้งแต่ </a:t>
            </a:r>
            <a:r>
              <a:rPr lang="en-US" dirty="0"/>
              <a:t>0 </a:t>
            </a:r>
            <a:r>
              <a:rPr lang="th-TH" dirty="0"/>
              <a:t>ถึง </a:t>
            </a:r>
            <a:r>
              <a:rPr lang="en-US" dirty="0"/>
              <a:t>1</a:t>
            </a:r>
          </a:p>
          <a:p>
            <a:endParaRPr lang="en-US" b="0" i="0" dirty="0">
              <a:effectLst/>
              <a:latin typeface="system-ui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np.random.rand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array([[0.12461684, 0.63204405],</a:t>
            </a: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      [0.240901  , 0.34341953],</a:t>
            </a: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      [0.22536518, 0.86663463]])</a:t>
            </a:r>
          </a:p>
        </p:txBody>
      </p:sp>
    </p:spTree>
    <p:extLst>
      <p:ext uri="{BB962C8B-B14F-4D97-AF65-F5344CB8AC3E}">
        <p14:creationId xmlns:p14="http://schemas.microsoft.com/office/powerpoint/2010/main" val="72722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C95F-9AC1-DE5B-8BF0-8F00B788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คำสั่ง</a:t>
            </a:r>
            <a:r>
              <a:rPr lang="en-US" dirty="0"/>
              <a:t> </a:t>
            </a:r>
            <a:r>
              <a:rPr lang="en-US" dirty="0" err="1"/>
              <a:t>numpy.random.randn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3528E1-D84A-31F9-069F-BE28B4680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7972" y="1321065"/>
            <a:ext cx="5111428" cy="54116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AA4157-07C9-CE95-636D-BE6FDEB34332}"/>
              </a:ext>
            </a:extLst>
          </p:cNvPr>
          <p:cNvSpPr txBox="1">
            <a:spLocks/>
          </p:cNvSpPr>
          <p:nvPr/>
        </p:nvSpPr>
        <p:spPr>
          <a:xfrm>
            <a:off x="838200" y="1811867"/>
            <a:ext cx="5003800" cy="4864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b="0" i="0" dirty="0">
                <a:effectLst/>
                <a:latin typeface="system-ui"/>
              </a:rPr>
              <a:t>โดย </a:t>
            </a:r>
            <a:r>
              <a:rPr lang="en-US" dirty="0" err="1"/>
              <a:t>random.randn</a:t>
            </a:r>
            <a:r>
              <a:rPr lang="th-TH" dirty="0"/>
              <a:t> จะเป็น </a:t>
            </a:r>
            <a:r>
              <a:rPr lang="en-US" dirty="0"/>
              <a:t>normal distribution</a:t>
            </a:r>
            <a:r>
              <a:rPr lang="th-TH" dirty="0"/>
              <a:t> </a:t>
            </a:r>
            <a:r>
              <a:rPr lang="en-US" dirty="0"/>
              <a:t>mean=0 std=1 </a:t>
            </a:r>
            <a:r>
              <a:rPr lang="th-TH" dirty="0"/>
              <a:t>เป็นการสุ่มค่าที่ค่าที่เข้าใกล้ </a:t>
            </a:r>
            <a:r>
              <a:rPr lang="en-US" dirty="0"/>
              <a:t>0 </a:t>
            </a:r>
            <a:r>
              <a:rPr lang="th-TH" dirty="0"/>
              <a:t>จะมีโอกาสที่จะสุ่มได้มากกว่าค่าที่อยู่ห่าง </a:t>
            </a:r>
            <a:r>
              <a:rPr lang="en-US" dirty="0"/>
              <a:t>0</a:t>
            </a:r>
            <a:r>
              <a:rPr lang="th-TH" dirty="0"/>
              <a:t> ซึ่งค่าที่สุ่มได้จะมีค่าตั้งแต่ </a:t>
            </a:r>
            <a:r>
              <a:rPr lang="en-US" dirty="0"/>
              <a:t>0 </a:t>
            </a:r>
            <a:r>
              <a:rPr lang="th-TH" dirty="0"/>
              <a:t>ถึง </a:t>
            </a:r>
            <a:r>
              <a:rPr lang="en-US" dirty="0"/>
              <a:t>1</a:t>
            </a:r>
          </a:p>
          <a:p>
            <a:endParaRPr lang="en-US" b="0" i="0" dirty="0">
              <a:effectLst/>
              <a:latin typeface="system-ui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np.random.randn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700" dirty="0">
                <a:solidFill>
                  <a:srgbClr val="545454"/>
                </a:solidFill>
                <a:latin typeface="Courier New" panose="02070309020205020404" pitchFamily="49" charset="0"/>
              </a:rPr>
              <a:t>array([[ 2.06762285,  0.91239845],</a:t>
            </a:r>
          </a:p>
          <a:p>
            <a:r>
              <a:rPr lang="en-US" sz="1700" dirty="0">
                <a:solidFill>
                  <a:srgbClr val="545454"/>
                </a:solidFill>
                <a:latin typeface="Courier New" panose="02070309020205020404" pitchFamily="49" charset="0"/>
              </a:rPr>
              <a:t>       [-2.08011942, -0.46261935],</a:t>
            </a:r>
          </a:p>
          <a:p>
            <a:r>
              <a:rPr lang="en-US" sz="1700" dirty="0">
                <a:solidFill>
                  <a:srgbClr val="545454"/>
                </a:solidFill>
                <a:latin typeface="Courier New" panose="02070309020205020404" pitchFamily="49" charset="0"/>
              </a:rPr>
              <a:t>       [ 0.66804796,  1.19419422]])</a:t>
            </a:r>
          </a:p>
        </p:txBody>
      </p:sp>
    </p:spTree>
    <p:extLst>
      <p:ext uri="{BB962C8B-B14F-4D97-AF65-F5344CB8AC3E}">
        <p14:creationId xmlns:p14="http://schemas.microsoft.com/office/powerpoint/2010/main" val="423822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F273-2368-BE5C-E313-08125CA1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คำสั่ง</a:t>
            </a:r>
            <a:r>
              <a:rPr lang="en-US" dirty="0"/>
              <a:t> </a:t>
            </a:r>
            <a:r>
              <a:rPr lang="en-US" dirty="0" err="1"/>
              <a:t>numpy.random.choice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238225-B7E8-9D81-6A9A-DC1C55178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6332" y="1392641"/>
            <a:ext cx="4707468" cy="5303434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781641-9983-6BEB-5839-DB5BC2C471DC}"/>
              </a:ext>
            </a:extLst>
          </p:cNvPr>
          <p:cNvSpPr txBox="1">
            <a:spLocks/>
          </p:cNvSpPr>
          <p:nvPr/>
        </p:nvSpPr>
        <p:spPr>
          <a:xfrm>
            <a:off x="838199" y="1811867"/>
            <a:ext cx="5808133" cy="4864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b="0" i="0" dirty="0">
                <a:effectLst/>
                <a:latin typeface="system-ui"/>
              </a:rPr>
              <a:t>โดย </a:t>
            </a:r>
            <a:r>
              <a:rPr lang="en-US" dirty="0" err="1"/>
              <a:t>random.choice</a:t>
            </a:r>
            <a:r>
              <a:rPr lang="th-TH" dirty="0"/>
              <a:t> จะเป็นการสุ่มค่าที่กำหนดเอง </a:t>
            </a:r>
          </a:p>
          <a:p>
            <a:endParaRPr lang="th-TH" dirty="0"/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np.random.choice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'c’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1700" dirty="0">
                <a:solidFill>
                  <a:srgbClr val="545454"/>
                </a:solidFill>
                <a:latin typeface="Courier New" panose="02070309020205020404" pitchFamily="49" charset="0"/>
              </a:rPr>
              <a:t>'a'</a:t>
            </a:r>
          </a:p>
        </p:txBody>
      </p:sp>
    </p:spTree>
    <p:extLst>
      <p:ext uri="{BB962C8B-B14F-4D97-AF65-F5344CB8AC3E}">
        <p14:creationId xmlns:p14="http://schemas.microsoft.com/office/powerpoint/2010/main" val="253934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3412-4B6F-A4DB-54FE-19BCC0CF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ตัวอย่างการใช้งาน </a:t>
            </a:r>
            <a:r>
              <a:rPr lang="en-US" dirty="0"/>
              <a:t>Parameter: size</a:t>
            </a:r>
            <a:br>
              <a:rPr lang="en-US" dirty="0"/>
            </a:br>
            <a:r>
              <a:rPr lang="en-US" dirty="0" err="1"/>
              <a:t>numpy.random.choice</a:t>
            </a:r>
            <a:r>
              <a:rPr lang="th-TH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90CBC-18F2-63A7-C141-8DD0210DF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Parameter: size </a:t>
            </a:r>
            <a:r>
              <a:rPr lang="th-TH" dirty="0"/>
              <a:t>เป็นการกำหนดจำนวนค่าที่ต้องการสุ่มออกมา โดย </a:t>
            </a:r>
            <a:r>
              <a:rPr lang="en-US" dirty="0"/>
              <a:t>size </a:t>
            </a:r>
            <a:r>
              <a:rPr lang="th-TH" dirty="0"/>
              <a:t>สามารถ </a:t>
            </a:r>
            <a:r>
              <a:rPr lang="en-US" dirty="0"/>
              <a:t>input </a:t>
            </a:r>
            <a:r>
              <a:rPr lang="th-TH" dirty="0"/>
              <a:t>ค่าเป็น </a:t>
            </a:r>
            <a:r>
              <a:rPr lang="en-US" dirty="0"/>
              <a:t>int (</a:t>
            </a:r>
            <a:r>
              <a:rPr lang="th-TH" dirty="0"/>
              <a:t>ตัวเลขตัวเดียว</a:t>
            </a:r>
            <a:r>
              <a:rPr lang="en-US" dirty="0"/>
              <a:t>)</a:t>
            </a:r>
            <a:r>
              <a:rPr lang="th-TH" dirty="0"/>
              <a:t> หรือ </a:t>
            </a:r>
            <a:r>
              <a:rPr lang="en-US" dirty="0"/>
              <a:t>tuple of </a:t>
            </a:r>
            <a:r>
              <a:rPr lang="en-US" dirty="0" err="1"/>
              <a:t>ints</a:t>
            </a:r>
            <a:r>
              <a:rPr lang="th-TH" dirty="0"/>
              <a:t> </a:t>
            </a:r>
            <a:r>
              <a:rPr lang="en-US" dirty="0"/>
              <a:t>(</a:t>
            </a:r>
            <a:r>
              <a:rPr lang="th-TH" dirty="0"/>
              <a:t>ใช้สำหรับสุ่มค่าออกมาเป็น </a:t>
            </a:r>
            <a:r>
              <a:rPr lang="en-US" dirty="0"/>
              <a:t>matrix) </a:t>
            </a:r>
            <a:r>
              <a:rPr lang="th-TH" dirty="0"/>
              <a:t>เช่น</a:t>
            </a:r>
          </a:p>
          <a:p>
            <a:endParaRPr lang="th-TH" dirty="0"/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np.random.choice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],size = 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array([28,  3])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/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np.random.choice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],size = (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)) 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array([[ 3,  3, 11],</a:t>
            </a: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[28,  1, 11]])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9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2252</Words>
  <Application>Microsoft Office PowerPoint</Application>
  <PresentationFormat>Widescreen</PresentationFormat>
  <Paragraphs>203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system-ui</vt:lpstr>
      <vt:lpstr>Aptos</vt:lpstr>
      <vt:lpstr>Aptos Display</vt:lpstr>
      <vt:lpstr>Arial</vt:lpstr>
      <vt:lpstr>Courier New</vt:lpstr>
      <vt:lpstr>Office Theme</vt:lpstr>
      <vt:lpstr>Class period 5</vt:lpstr>
      <vt:lpstr>zeros คำสั่ง numpy.zeros </vt:lpstr>
      <vt:lpstr>ones คำสั่ง numpy.ones </vt:lpstr>
      <vt:lpstr>Matrix Operation (scalar multiplication)</vt:lpstr>
      <vt:lpstr>Random</vt:lpstr>
      <vt:lpstr>คำสั่ง numpy.random.rand</vt:lpstr>
      <vt:lpstr>คำสั่ง numpy.random.randn</vt:lpstr>
      <vt:lpstr>คำสั่ง numpy.random.choice</vt:lpstr>
      <vt:lpstr>ตัวอย่างการใช้งาน Parameter: size numpy.random.choice </vt:lpstr>
      <vt:lpstr>ตัวอย่างการใช้งาน Parameter: replace  numpy.random.choice </vt:lpstr>
      <vt:lpstr>ตัวอย่างการใช้งาน Parameter: p numpy.random.choice </vt:lpstr>
      <vt:lpstr>เฉลย HW Matrix Multiplication class period 4</vt:lpstr>
      <vt:lpstr>การสร้างฟังก์ชั่น คูณ matrix </vt:lpstr>
      <vt:lpstr>ขั้นตอนการสร้างฟังก์ชั่น คูณ matrix </vt:lpstr>
      <vt:lpstr>ขั้นตอนการสร้าง loop1 สำหรับ คูณ matrix </vt:lpstr>
      <vt:lpstr>ขั้นตอนการสร้าง loop2 สำหรับ คูณ matrix </vt:lpstr>
      <vt:lpstr>ขั้นตอนการสร้าง loop3 สำหรับ คูณ matrix </vt:lpstr>
      <vt:lpstr>ลำดับการทำงาน loop for ในฟังก์ชั่น</vt:lpstr>
      <vt:lpstr>ลำดับการทำงาน loop for ในฟังก์ชั่น</vt:lpstr>
      <vt:lpstr>การคำนวณภายใน loop3 </vt:lpstr>
      <vt:lpstr>การคำนวณภายใน loop3 </vt:lpstr>
      <vt:lpstr>การคำนวณการคูณ matrix </vt:lpstr>
      <vt:lpstr>วิธีใช้งานฟังก์ชั่น</vt:lpstr>
      <vt:lpstr>ผลลัพธ์ของฟังก์ชั่น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5</dc:title>
  <dc:creator>Tan PH</dc:creator>
  <cp:lastModifiedBy>Tan PH</cp:lastModifiedBy>
  <cp:revision>1</cp:revision>
  <dcterms:created xsi:type="dcterms:W3CDTF">2024-03-06T06:55:02Z</dcterms:created>
  <dcterms:modified xsi:type="dcterms:W3CDTF">2024-03-06T06:55:22Z</dcterms:modified>
</cp:coreProperties>
</file>