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535" r:id="rId2"/>
    <p:sldId id="538" r:id="rId3"/>
    <p:sldId id="540" r:id="rId4"/>
    <p:sldId id="539" r:id="rId5"/>
    <p:sldId id="536" r:id="rId6"/>
    <p:sldId id="542" r:id="rId7"/>
    <p:sldId id="543" r:id="rId8"/>
    <p:sldId id="546" r:id="rId9"/>
    <p:sldId id="544" r:id="rId10"/>
    <p:sldId id="545" r:id="rId11"/>
    <p:sldId id="547" r:id="rId12"/>
    <p:sldId id="548" r:id="rId13"/>
    <p:sldId id="549" r:id="rId14"/>
    <p:sldId id="55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049E-5DFF-4C40-9F4C-9BEF5E2663D2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601C5-416F-490E-8F75-AD6C5DE8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49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85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EEFD-9024-4DB7-9EC9-FB4926A65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392DF-3FA8-6C06-2148-6836B3AC5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430EE-1DBD-BCAD-A433-09910194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E841-DB8D-430F-93EE-715671461BCA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72E96-076B-DB14-1162-190BD928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E42DB-8056-8433-4037-509D26FB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8730-495C-436C-9129-7D073DD9C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2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5F26-D9ED-BED2-D132-A477C54F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6659C-C16E-E0EA-25A9-ED508A6AB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36630-7B85-EEF9-D0CC-E12D23F6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E841-DB8D-430F-93EE-715671461BCA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95756-2E1A-9097-22A2-48041B9D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06060-7EDA-7A97-49F9-D22B2074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8730-495C-436C-9129-7D073DD9C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3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8D1D83-32BD-3144-CD2E-4919D9DA3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89BE2-31BA-A760-FDBF-650D7253C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852D8-B246-65AE-B8AE-95BFA0FF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E841-DB8D-430F-93EE-715671461BCA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99E99-5D1A-825D-AAEE-35E09A281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DF82E-366D-812B-E032-F4142E56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8730-495C-436C-9129-7D073DD9C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3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F1E4-9A43-EF86-B568-E0E5F052D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3AD83-A8A0-58CA-B8D3-561B07E9D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990DC-A546-8D52-27C5-4652C4E1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E841-DB8D-430F-93EE-715671461BCA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4E9A1-75B6-7BE9-C3D1-065425EB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EA82D-C111-05B6-4175-853370A1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8730-495C-436C-9129-7D073DD9C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9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6F464-0BE1-BC97-90DC-BEE9EB654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61B2A-F04D-8D49-2A67-2A8F38C30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A368F-1706-3BF7-B0EA-EAC515972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E841-DB8D-430F-93EE-715671461BCA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72D2E-C7F8-1BBC-3252-D14463C1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2DAA-3B01-B431-4B79-01D6F2CF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8730-495C-436C-9129-7D073DD9C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5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CB92F-0FEA-DF69-173B-154398DE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A15BF-E86B-4F77-CC32-AC8B7280A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59B35-0480-4E5C-E677-C443875C9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B06AD-05CB-AB2D-B510-E3A497D5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E841-DB8D-430F-93EE-715671461BCA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EE9AE-3C66-DFAC-85A0-E79C7595A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018B2-426B-58FC-F8A4-CD27342D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8730-495C-436C-9129-7D073DD9C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3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49277-9048-AB12-5C3F-5AB09B944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6D647-56C1-D9F9-5840-2102C26F3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1C7E1-EB1B-D01C-8D8A-3FC8A5833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2755C-9BFA-BFC5-1FE5-357AE0064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148C9-F9A6-0235-EC29-63DF570DE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06A74-29FA-362A-7C64-2BFA800B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E841-DB8D-430F-93EE-715671461BCA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AB5CB-01CD-E43D-A399-7F4B5B07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B3B69C-E82A-A22E-4510-8467AE68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8730-495C-436C-9129-7D073DD9C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1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9A335-9304-266A-80CE-18A34A2F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E0B669-FB20-A12B-7B48-2704E83A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E841-DB8D-430F-93EE-715671461BCA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E1986-F07E-98D4-B6A0-D267041D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3B57D-A4CD-C8A1-DD21-B197088D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8730-495C-436C-9129-7D073DD9C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0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C0D16B-D473-4CB8-C2A2-434231C6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E841-DB8D-430F-93EE-715671461BCA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4DE1E6-C78E-D5EB-2415-FA4827A45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C4F83-B8F5-9055-CC0B-B35F05FE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8730-495C-436C-9129-7D073DD9C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2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420B-3656-D55C-91D8-5EBBB13C6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8D671-1E2C-016B-D4ED-76071E065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2A7E3-2CD3-57A9-345C-F93ED56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83011-3C3A-0B82-6DBF-89431D719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E841-DB8D-430F-93EE-715671461BCA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B79B6-E7B1-60ED-DDEB-CDFEB23C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01EBD-64CD-62FB-32AB-AE1F92AB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8730-495C-436C-9129-7D073DD9C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1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49D4-65D8-6BC2-00FC-7FB1F463C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50E870-666E-F5E5-83DF-3ED7D8ABA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DA93A-8652-15C2-67F4-A0670753E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1F326-70B9-4F97-C83E-A380DFDA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E841-DB8D-430F-93EE-715671461BCA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EFF86-FDCD-ACD0-D00B-7EAB28E6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A1A74-28DD-CADD-68A6-03F3D964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8730-495C-436C-9129-7D073DD9C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8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050A8A-7D3F-1A94-2C30-9D38FEC5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AE162-63DA-D901-3829-BE7DC0300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264F1-E334-0F71-4208-732A957F2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ACE841-DB8D-430F-93EE-715671461BCA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29564-F0A0-A88D-077A-F8014B1C4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ADC2D-2D6D-02DF-0BDA-086354AC2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558730-495C-436C-9129-7D073DD9C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1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AztYMSDdZiwjDHfSl0T51VSCYVRyQ2Z3?fbclid=IwAR1ITa6xSC4Yck3-SPxK4jY2EABAxYFW5HTBwt_xFDtDI5lP1N4e4kpunh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sTdTZx_Cm51mc8OL_QHtehWyO4725sGl#scrollTo=Ak9SbVd5L7U8" TargetMode="External"/><Relationship Id="rId2" Type="http://schemas.openxmlformats.org/officeDocument/2006/relationships/hyperlink" Target="https://medium.com/@kanyawee.work/%E0%B9%81%E0%B8%AA%E0%B8%94%E0%B8%87%E0%B8%9C%E0%B8%A5%E0%B8%A0%E0%B8%B2%E0%B8%A9%E0%B8%B2%E0%B9%84%E0%B8%97%E0%B8%A2%E0%B9%83%E0%B8%99%E0%B8%81%E0%B8%A3%E0%B8%B2%E0%B8%9F%E0%B8%82%E0%B8%AD%E0%B8%87-matplotlib-%E0%B8%9A%E0%B8%99-google-colab-37210d9a9f3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honbopit/sarabun-webfont/raw/master/fonts/thsarabunnew-webfont.tt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period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Aptos"/>
              </a:rPr>
              <a:t>Visualize_Data_Comparison</a:t>
            </a:r>
            <a:endParaRPr lang="en-US" dirty="0">
              <a:solidFill>
                <a:srgbClr val="000000"/>
              </a:solidFill>
              <a:latin typeface="Aptos"/>
            </a:endParaRPr>
          </a:p>
          <a:p>
            <a:r>
              <a:rPr lang="en-US" dirty="0"/>
              <a:t>Bar chart - Grouped Bar chart</a:t>
            </a:r>
          </a:p>
        </p:txBody>
      </p:sp>
    </p:spTree>
    <p:extLst>
      <p:ext uri="{BB962C8B-B14F-4D97-AF65-F5344CB8AC3E}">
        <p14:creationId xmlns:p14="http://schemas.microsoft.com/office/powerpoint/2010/main" val="2248798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F93C7-77B2-48AD-C17D-A665241C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ผลลัพธ์ </a:t>
            </a:r>
            <a:r>
              <a:rPr lang="en-US" dirty="0"/>
              <a:t>Parameter: </a:t>
            </a:r>
            <a:r>
              <a:rPr lang="en-US" dirty="0" err="1"/>
              <a:t>tick_label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060312-16B3-3055-8F72-E7FA27537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0729" y="1825625"/>
            <a:ext cx="5710541" cy="4351338"/>
          </a:xfrm>
        </p:spPr>
      </p:pic>
    </p:spTree>
    <p:extLst>
      <p:ext uri="{BB962C8B-B14F-4D97-AF65-F5344CB8AC3E}">
        <p14:creationId xmlns:p14="http://schemas.microsoft.com/office/powerpoint/2010/main" val="3031911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73CF-BA01-A5EC-5B7E-6B3596CC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การกำหนดชื่อกราฟและชื่อแกน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6C53C-996B-C088-80A2-60C72BC67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th-TH" sz="4400" dirty="0"/>
              <a:t>สามารถกำหนดได้โดยใช้คำสั่ง </a:t>
            </a:r>
            <a:endParaRPr lang="en-US" sz="4400" dirty="0"/>
          </a:p>
          <a:p>
            <a:r>
              <a:rPr lang="en-US" sz="4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sz="4400" dirty="0">
                <a:solidFill>
                  <a:srgbClr val="545454"/>
                </a:solidFill>
                <a:latin typeface="Courier New" panose="02070309020205020404" pitchFamily="49" charset="0"/>
              </a:rPr>
              <a:t>(</a:t>
            </a:r>
            <a:r>
              <a:rPr lang="en-US" sz="4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‘</a:t>
            </a:r>
            <a:r>
              <a:rPr lang="th-TH" sz="4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ชื่อแกน</a:t>
            </a:r>
            <a:r>
              <a:rPr lang="en-US" sz="4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X'</a:t>
            </a:r>
            <a:r>
              <a:rPr lang="en-US" sz="4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th-TH" sz="4400" dirty="0">
                <a:solidFill>
                  <a:srgbClr val="545454"/>
                </a:solidFill>
                <a:latin typeface="Courier New" panose="02070309020205020404" pitchFamily="49" charset="0"/>
              </a:rPr>
              <a:t> และ </a:t>
            </a:r>
            <a:r>
              <a:rPr lang="en-US" sz="4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sz="4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4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‘</a:t>
            </a:r>
            <a:r>
              <a:rPr lang="th-TH" sz="4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ชื่อแกน</a:t>
            </a:r>
            <a:r>
              <a:rPr lang="en-US" sz="4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Y’</a:t>
            </a:r>
            <a:r>
              <a:rPr lang="en-US" sz="4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4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4400" dirty="0">
                <a:solidFill>
                  <a:srgbClr val="545454"/>
                </a:solidFill>
                <a:latin typeface="Courier New" panose="02070309020205020404" pitchFamily="49" charset="0"/>
              </a:rPr>
              <a:t>เช่น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plt.bar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],[data[data[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],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tick_label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Mon'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'Tue'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'Wed'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'Thu'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'Fri'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'Sat'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'Sun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'Days'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'Number of Requests’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‘</a:t>
            </a:r>
            <a:r>
              <a:rPr lang="th-TH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ปริมาณคนเข้าใช้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Wongnai.com </a:t>
            </a:r>
            <a:r>
              <a:rPr lang="th-TH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ในแต่ละวัน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181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340BD-4655-0943-2F79-343ED0B3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ผลลัพธ์การกำหนดชื่อกราฟและชื่อแกน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3926AA9-F6D5-7C1C-173D-0E25C1F35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36083" y="1825625"/>
            <a:ext cx="5519833" cy="4351338"/>
          </a:xfrm>
        </p:spPr>
      </p:pic>
    </p:spTree>
    <p:extLst>
      <p:ext uri="{BB962C8B-B14F-4D97-AF65-F5344CB8AC3E}">
        <p14:creationId xmlns:p14="http://schemas.microsoft.com/office/powerpoint/2010/main" val="747894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CFBCB-7B5B-AB80-9D88-175897938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bar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A4293-FC9B-FE15-2B88-FA7D0DBAC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9596" cy="4351338"/>
          </a:xfrm>
        </p:spPr>
        <p:txBody>
          <a:bodyPr/>
          <a:lstStyle/>
          <a:p>
            <a:r>
              <a:rPr lang="th-TH" dirty="0"/>
              <a:t>ใช้ในการสร้างกราฟแท่งที่ใช้เปรียบเทียบจำนวนข้อมูลในกลุ่มข้อมูลที่ต้องการ</a:t>
            </a:r>
          </a:p>
          <a:p>
            <a:r>
              <a:rPr lang="th-TH" dirty="0"/>
              <a:t>ขั้นการสร้าง</a:t>
            </a:r>
          </a:p>
          <a:p>
            <a:r>
              <a:rPr lang="th-TH" dirty="0"/>
              <a:t>เตรียมข้อมูลที่ต้องการและเก็บค่าไว้ในตัวแปรของแต่ละกลุ่ม</a:t>
            </a:r>
          </a:p>
          <a:p>
            <a:r>
              <a:rPr lang="th-TH" dirty="0"/>
              <a:t>วิธีการสร้าง</a:t>
            </a:r>
          </a:p>
          <a:p>
            <a:r>
              <a:rPr lang="th-TH" dirty="0"/>
              <a:t>ตัวอย่าง </a:t>
            </a:r>
            <a:r>
              <a:rPr lang="th-TH" b="0" i="0" dirty="0">
                <a:effectLst/>
                <a:latin typeface="system-ui"/>
              </a:rPr>
              <a:t>แสดงปริมาณคนเข้าเว็ปในแต่ละวัน โดยเปรียบเทียบช่วงเวลา 11:00-12:00 กับ 23:00-24:00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521E38-D1F8-747B-E698-8997F2C0F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476" y="1948439"/>
            <a:ext cx="4605324" cy="422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83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14858-C795-DD36-D6C9-E1B603C82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เตรียมข้อมูลแต่ละกลุ่ม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D92B85-7EE5-EF75-0936-8893C622E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4159250"/>
            <a:ext cx="10372725" cy="2333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D08DE9-D359-18B7-CF0B-F26C4B8B0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1845958"/>
            <a:ext cx="10372726" cy="170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5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9B3E-A9BA-A060-249D-C317B606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โหลดข้อมูล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82136-E2D4-D4ED-7A67-239360607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/>
              <a:t>ให้นักศึกษาโหลดข้อมูล </a:t>
            </a:r>
            <a:r>
              <a:rPr lang="en-US" dirty="0"/>
              <a:t>search_request.csv</a:t>
            </a:r>
            <a:r>
              <a:rPr lang="th-TH" dirty="0"/>
              <a:t> จาก</a:t>
            </a:r>
          </a:p>
          <a:p>
            <a:r>
              <a:rPr lang="en-US" dirty="0">
                <a:hlinkClick r:id="rId2"/>
              </a:rPr>
              <a:t>https://drive.google.com/drive/folders/1AztYMSDdZiwjDHfSl0T51VSCYVRyQ2Z3?fbclid=IwAR1ITa6xSC4Yck3-SPxK4jY2EABAxYFW5HTBwt_xFDtDI5lP1N4e4kpunh8</a:t>
            </a:r>
            <a:endParaRPr lang="en-US" dirty="0"/>
          </a:p>
          <a:p>
            <a:r>
              <a:rPr lang="th-TH" dirty="0"/>
              <a:t> อัพโหลดไฟล์ขึ้น </a:t>
            </a:r>
            <a:r>
              <a:rPr lang="en-US" dirty="0"/>
              <a:t>google drive </a:t>
            </a:r>
            <a:r>
              <a:rPr lang="th-TH" dirty="0"/>
              <a:t>ตัวเอง และเชื่อม </a:t>
            </a:r>
            <a:r>
              <a:rPr lang="en-US" dirty="0"/>
              <a:t>google drive </a:t>
            </a:r>
            <a:r>
              <a:rPr lang="th-TH" dirty="0"/>
              <a:t>โหลดไฟล์ใน </a:t>
            </a:r>
            <a:r>
              <a:rPr lang="en-US" dirty="0" err="1"/>
              <a:t>colab</a:t>
            </a:r>
            <a:endParaRPr lang="en-US" dirty="0"/>
          </a:p>
          <a:p>
            <a:r>
              <a:rPr lang="en-US" sz="24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google.colab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drive</a:t>
            </a:r>
          </a:p>
          <a:p>
            <a:r>
              <a:rPr lang="en-US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pd</a:t>
            </a:r>
          </a:p>
          <a:p>
            <a:r>
              <a:rPr lang="en-US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os</a:t>
            </a:r>
            <a:endParaRPr lang="en-US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datetime </a:t>
            </a:r>
            <a:r>
              <a:rPr lang="en-US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datetime </a:t>
            </a:r>
            <a:r>
              <a:rPr lang="en-US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dt</a:t>
            </a:r>
          </a:p>
          <a:p>
            <a:r>
              <a:rPr lang="en-US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datetime </a:t>
            </a:r>
            <a:r>
              <a:rPr lang="en-US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300265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D844D-7634-0F30-F4F3-915F5C7A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เตรียมและแปลงข้อมูลบอกเวลาให้เป็นตัวแปรชนิด </a:t>
            </a:r>
            <a:r>
              <a:rPr lang="en-US" dirty="0"/>
              <a:t>timestamp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59634-866F-BA7E-8A0F-3AD33B405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drive.mount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'/content/drive’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path =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'/content/drive/My Drive/dataviz_2024_data’</a:t>
            </a:r>
            <a:endParaRPr lang="en-US" sz="24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 =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os.path.join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(path,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'search_request.csv’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data.head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data[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pd.to_datetime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(data[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format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'%Y-%m-%d %H:%M:%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S'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,errors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'coerce'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693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35E4-B2B5-5232-B32E-FEC65A52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5CA66-72CC-70C3-0A47-690639B21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สร้างกราฟแท่งเปรียบเทียบปริมาณ คนเข้าใช้ </a:t>
            </a:r>
            <a:r>
              <a:rPr lang="en-US" dirty="0"/>
              <a:t>web Wongnai.com </a:t>
            </a:r>
            <a:r>
              <a:rPr lang="th-TH" dirty="0"/>
              <a:t>เพื่อค้นหาร้านอาหาร ในแต่ละวัน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51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D2D1F-38E3-6C41-E72F-6A6BC74D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 (</a:t>
            </a:r>
            <a:r>
              <a:rPr lang="th-TH" dirty="0"/>
              <a:t>กราฟแท่ง)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C8EA7-41A8-FC8C-CF4D-A79ED69A0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 กราฟที่ใช้ในการเปรียบเทียบจำนวนของข้อมูล</a:t>
            </a:r>
          </a:p>
          <a:p>
            <a:r>
              <a:rPr lang="th-TH" dirty="0"/>
              <a:t>ส่วนประกอบของกราฟแท่ง </a:t>
            </a:r>
          </a:p>
          <a:p>
            <a:r>
              <a:rPr lang="th-TH" dirty="0"/>
              <a:t>ตัวกราฟแท่ง (</a:t>
            </a:r>
            <a:r>
              <a:rPr lang="en-US" dirty="0"/>
              <a:t>height)</a:t>
            </a:r>
          </a:p>
          <a:p>
            <a:r>
              <a:rPr lang="th-TH" dirty="0"/>
              <a:t>ตำแหน่งกราฟแท่ง (</a:t>
            </a:r>
            <a:r>
              <a:rPr lang="en-US" dirty="0"/>
              <a:t>x)</a:t>
            </a:r>
          </a:p>
          <a:p>
            <a:r>
              <a:rPr lang="th-TH" dirty="0"/>
              <a:t>ชื่อแท่ง (</a:t>
            </a:r>
            <a:r>
              <a:rPr lang="en-US" dirty="0" err="1"/>
              <a:t>tick_label</a:t>
            </a:r>
            <a:r>
              <a:rPr lang="en-US" dirty="0"/>
              <a:t>)</a:t>
            </a:r>
          </a:p>
          <a:p>
            <a:r>
              <a:rPr lang="th-TH" dirty="0"/>
              <a:t>ชื่อกราฟ (</a:t>
            </a:r>
            <a:r>
              <a:rPr lang="en-US" dirty="0" err="1"/>
              <a:t>plt.title</a:t>
            </a:r>
            <a:r>
              <a:rPr lang="en-US" dirty="0"/>
              <a:t>)</a:t>
            </a:r>
          </a:p>
          <a:p>
            <a:r>
              <a:rPr lang="th-TH" dirty="0"/>
              <a:t>ชื่อแกน </a:t>
            </a:r>
            <a:r>
              <a:rPr lang="en-US" dirty="0"/>
              <a:t>x (</a:t>
            </a:r>
            <a:r>
              <a:rPr lang="en-US" dirty="0" err="1"/>
              <a:t>plt.xlabel</a:t>
            </a:r>
            <a:r>
              <a:rPr lang="en-US" dirty="0"/>
              <a:t>)</a:t>
            </a:r>
          </a:p>
          <a:p>
            <a:r>
              <a:rPr lang="th-TH" dirty="0"/>
              <a:t>ชื่อแกน </a:t>
            </a:r>
            <a:r>
              <a:rPr lang="en-US" dirty="0"/>
              <a:t>y (</a:t>
            </a:r>
            <a:r>
              <a:rPr lang="en-US" dirty="0" err="1"/>
              <a:t>plt.ylabel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4A531D-4ED8-4CD6-7AEC-CAB47217B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241" y="2000799"/>
            <a:ext cx="6200628" cy="400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9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26959-6293-7684-82FA-CF934166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0" i="0" dirty="0">
                <a:effectLst/>
                <a:latin typeface="system-ui"/>
              </a:rPr>
              <a:t>การแสดงตัวอักษรภาษาไทยในกราฟ </a:t>
            </a:r>
            <a:r>
              <a:rPr lang="en-US" b="0" i="0" dirty="0">
                <a:effectLst/>
                <a:latin typeface="system-ui"/>
              </a:rPr>
              <a:t>matplotlib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5A61A-057C-EEA9-5BE7-E5FDA87CB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ใช้วิธีจาก</a:t>
            </a:r>
          </a:p>
          <a:p>
            <a:pPr algn="l"/>
            <a:r>
              <a:rPr lang="en-US" sz="1800" b="0" i="0" u="sng" dirty="0">
                <a:effectLst/>
                <a:latin typeface="system-ui"/>
                <a:hlinkClick r:id="rId2"/>
              </a:rPr>
              <a:t>https://medium.com/@kanyawee.work/%E0%B9%81%E0%B8%AA%E0%B8%94%E0%B8%87%E0%B8%9C%E0%B8%A5%E0%B8%A0%E0%B8%B2%E0%B8%A9%E0%B8%B2%E0%B9%84%E0%B8%97%E0%B8%A2%E0%B9%83%E0%B8%99%E0%B8%81%E0%B8%A3%E0%B8%B2%E0%B8%9F%E0%B8%82%E0%B8%AD%E0%B8%87-matplotlib-%E0%B8%9A%E0%B8%99-google-colab-37210d9a9f31</a:t>
            </a:r>
            <a:endParaRPr lang="en-US" sz="1800" b="0" i="0" dirty="0">
              <a:effectLst/>
              <a:latin typeface="system-ui"/>
            </a:endParaRPr>
          </a:p>
          <a:p>
            <a:pPr algn="l"/>
            <a:r>
              <a:rPr lang="en-US" sz="1800" b="0" i="0" u="none" strike="noStrike" dirty="0">
                <a:effectLst/>
                <a:latin typeface="system-ui"/>
                <a:hlinkClick r:id="rId3"/>
              </a:rPr>
              <a:t>https://colab.research.google.com/drive/1sTdTZx_Cm51mc8OL_QHtehWyO4725sGl#scrollTo=Ak9SbVd5L7U8</a:t>
            </a:r>
            <a:endParaRPr lang="en-US" sz="1800" b="0" i="0" dirty="0">
              <a:effectLst/>
              <a:latin typeface="system-ui"/>
            </a:endParaRPr>
          </a:p>
          <a:p>
            <a:r>
              <a:rPr lang="fr-FR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fr-FR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wget</a:t>
            </a:r>
            <a:r>
              <a:rPr lang="fr-FR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-q </a:t>
            </a:r>
            <a:r>
              <a:rPr lang="fr-FR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hlinkClick r:id="rId4"/>
              </a:rPr>
              <a:t>https://github.com/Phonbopit/sarabun-webfont/raw/master/fonts/thsarabunnew-webfont.ttf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matplotlib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mpl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mpl.font_manager.fontManager.addfont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'thsarabunnew-webfont.ttf’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mpl.rc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'font'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family=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'TH 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Sarabun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New'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922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605D-D2E2-BE5F-A1D7-57C150B1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การสร้าง </a:t>
            </a:r>
            <a:r>
              <a:rPr lang="en-US" dirty="0"/>
              <a:t>bar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81FBE-FFEE-661E-3115-87EE5E1D2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51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51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matplotlib </a:t>
            </a:r>
            <a:r>
              <a:rPr lang="en-US" sz="51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51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51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pyplot</a:t>
            </a:r>
            <a:r>
              <a:rPr lang="en-US" sz="51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51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51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51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sz="51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5100" dirty="0">
                <a:solidFill>
                  <a:srgbClr val="545454"/>
                </a:solidFill>
                <a:latin typeface="Courier New" panose="02070309020205020404" pitchFamily="49" charset="0"/>
              </a:rPr>
              <a:t>โดยจะใช้คำสั่ง </a:t>
            </a:r>
            <a:r>
              <a:rPr lang="en-US" sz="5100" dirty="0" err="1">
                <a:solidFill>
                  <a:srgbClr val="545454"/>
                </a:solidFill>
                <a:latin typeface="Courier New" panose="02070309020205020404" pitchFamily="49" charset="0"/>
              </a:rPr>
              <a:t>plt.bar</a:t>
            </a:r>
            <a:r>
              <a:rPr lang="en-US" sz="5100" dirty="0">
                <a:solidFill>
                  <a:srgbClr val="545454"/>
                </a:solidFill>
                <a:latin typeface="Courier New" panose="02070309020205020404" pitchFamily="49" charset="0"/>
              </a:rPr>
              <a:t>(‘list </a:t>
            </a:r>
            <a:r>
              <a:rPr lang="th-TH" sz="5100" dirty="0">
                <a:solidFill>
                  <a:srgbClr val="545454"/>
                </a:solidFill>
                <a:latin typeface="Courier New" panose="02070309020205020404" pitchFamily="49" charset="0"/>
              </a:rPr>
              <a:t>จำนวนแท่ง</a:t>
            </a:r>
            <a:r>
              <a:rPr lang="en-US" sz="5100" dirty="0">
                <a:solidFill>
                  <a:srgbClr val="545454"/>
                </a:solidFill>
                <a:latin typeface="Courier New" panose="02070309020205020404" pitchFamily="49" charset="0"/>
              </a:rPr>
              <a:t>’,’list </a:t>
            </a:r>
            <a:r>
              <a:rPr lang="th-TH" sz="5100" dirty="0">
                <a:solidFill>
                  <a:srgbClr val="545454"/>
                </a:solidFill>
                <a:latin typeface="Courier New" panose="02070309020205020404" pitchFamily="49" charset="0"/>
              </a:rPr>
              <a:t>ข้อมูลที่ต้องการของแต่ละแท่ง</a:t>
            </a:r>
            <a:r>
              <a:rPr lang="en-US" sz="5100" dirty="0">
                <a:solidFill>
                  <a:srgbClr val="545454"/>
                </a:solidFill>
                <a:latin typeface="Courier New" panose="02070309020205020404" pitchFamily="49" charset="0"/>
              </a:rPr>
              <a:t>’)</a:t>
            </a:r>
            <a:r>
              <a:rPr lang="th-TH" sz="5100" dirty="0">
                <a:solidFill>
                  <a:srgbClr val="545454"/>
                </a:solidFill>
                <a:latin typeface="Courier New" panose="02070309020205020404" pitchFamily="49" charset="0"/>
              </a:rPr>
              <a:t> เช่น </a:t>
            </a:r>
            <a:endParaRPr lang="en-US" sz="51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sz="5100" dirty="0">
                <a:solidFill>
                  <a:srgbClr val="545454"/>
                </a:solidFill>
                <a:latin typeface="Courier New" panose="02070309020205020404" pitchFamily="49" charset="0"/>
              </a:rPr>
              <a:t>จากข้อมูล </a:t>
            </a:r>
            <a:r>
              <a:rPr lang="en-US" sz="5100" dirty="0"/>
              <a:t>search_request.csv</a:t>
            </a:r>
            <a:r>
              <a:rPr lang="th-TH" sz="51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th-TH" sz="5100" dirty="0"/>
              <a:t>สร้างกราฟแท่งเปรียบเทียบปริมาณ คนเข้าใช้ </a:t>
            </a:r>
            <a:r>
              <a:rPr lang="en-US" sz="5100" dirty="0"/>
              <a:t>web Wongnai.com </a:t>
            </a:r>
            <a:r>
              <a:rPr lang="th-TH" sz="5100" dirty="0"/>
              <a:t>เพื่อค้นหาร้านอาหาร ในแต่ละวัน</a:t>
            </a:r>
            <a:endParaRPr lang="en-US" sz="5100" dirty="0"/>
          </a:p>
          <a:p>
            <a:endParaRPr lang="en-US" sz="5100" dirty="0"/>
          </a:p>
          <a:p>
            <a:r>
              <a:rPr lang="en-US" sz="2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plt.bar</a:t>
            </a:r>
            <a:r>
              <a:rPr lang="en-US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29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9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9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9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9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9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9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],[data[data[</a:t>
            </a:r>
            <a:r>
              <a:rPr lang="en-US" sz="2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9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2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2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29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29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sz="2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9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2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2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29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29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sz="2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9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2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2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29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29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sz="2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9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2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2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29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29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sz="2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9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2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2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29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29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sz="2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9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2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2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29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29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sz="2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9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2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2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29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29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])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02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6369E-9D6C-67FB-0F58-9B9632EC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ผลลัพธ์ การสร้าง </a:t>
            </a:r>
            <a:r>
              <a:rPr lang="en-US" dirty="0"/>
              <a:t>bar chart</a:t>
            </a:r>
            <a:r>
              <a:rPr lang="th-TH" dirty="0"/>
              <a:t>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AD3C64-E22E-D165-CEB2-DD579C4FE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6664" y="1825625"/>
            <a:ext cx="5798671" cy="4351338"/>
          </a:xfrm>
        </p:spPr>
      </p:pic>
    </p:spTree>
    <p:extLst>
      <p:ext uri="{BB962C8B-B14F-4D97-AF65-F5344CB8AC3E}">
        <p14:creationId xmlns:p14="http://schemas.microsoft.com/office/powerpoint/2010/main" val="3901643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07CC-E14E-1EB4-98D5-7E721298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Parameter: </a:t>
            </a:r>
            <a:r>
              <a:rPr lang="en-US" dirty="0" err="1"/>
              <a:t>tick_label</a:t>
            </a:r>
            <a:r>
              <a:rPr lang="en-US" dirty="0"/>
              <a:t> (</a:t>
            </a:r>
            <a:r>
              <a:rPr lang="th-TH" dirty="0"/>
              <a:t>ชื่อแท่ง 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8837D-128E-5A1B-DC56-6DBA44BE8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h-TH" dirty="0"/>
              <a:t>ชื่อแท่งสามารถกำหนดได้โดยการใส่ </a:t>
            </a:r>
            <a:r>
              <a:rPr lang="en-US" dirty="0"/>
              <a:t>Parameter: </a:t>
            </a:r>
            <a:r>
              <a:rPr lang="en-US" dirty="0" err="1"/>
              <a:t>tick_label</a:t>
            </a:r>
            <a:r>
              <a:rPr lang="en-US" dirty="0"/>
              <a:t>=[‘list </a:t>
            </a:r>
            <a:r>
              <a:rPr lang="th-TH" dirty="0"/>
              <a:t>ชื่อแท่งที่ต้องการตั้งตามลำดับแท่ง</a:t>
            </a:r>
            <a:r>
              <a:rPr lang="en-US" dirty="0"/>
              <a:t>’]</a:t>
            </a:r>
            <a:r>
              <a:rPr lang="th-TH" dirty="0"/>
              <a:t> </a:t>
            </a:r>
          </a:p>
          <a:p>
            <a:r>
              <a:rPr lang="th-TH" dirty="0"/>
              <a:t>เช่น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plt.bar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],[data[data[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],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tick_label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Mon'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'Tue'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'Wed'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'Thu'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'Fri'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'Sat'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'Sun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409826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1157</Words>
  <Application>Microsoft Office PowerPoint</Application>
  <PresentationFormat>Widescreen</PresentationFormat>
  <Paragraphs>87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system-ui</vt:lpstr>
      <vt:lpstr>Aptos</vt:lpstr>
      <vt:lpstr>Aptos Display</vt:lpstr>
      <vt:lpstr>Arial</vt:lpstr>
      <vt:lpstr>Courier New</vt:lpstr>
      <vt:lpstr>Office Theme</vt:lpstr>
      <vt:lpstr>Class period 18</vt:lpstr>
      <vt:lpstr>โหลดข้อมูล</vt:lpstr>
      <vt:lpstr>เตรียมและแปลงข้อมูลบอกเวลาให้เป็นตัวแปรชนิด timestamp</vt:lpstr>
      <vt:lpstr>Quiz</vt:lpstr>
      <vt:lpstr>Bar chart (กราฟแท่ง)</vt:lpstr>
      <vt:lpstr>การแสดงตัวอักษรภาษาไทยในกราฟ matplotlib</vt:lpstr>
      <vt:lpstr>การสร้าง bar chart</vt:lpstr>
      <vt:lpstr>ผลลัพธ์ การสร้าง bar chart </vt:lpstr>
      <vt:lpstr>Parameter: tick_label (ชื่อแท่ง )</vt:lpstr>
      <vt:lpstr>ผลลัพธ์ Parameter: tick_label </vt:lpstr>
      <vt:lpstr>การกำหนดชื่อกราฟและชื่อแกน</vt:lpstr>
      <vt:lpstr>ผลลัพธ์การกำหนดชื่อกราฟและชื่อแกน</vt:lpstr>
      <vt:lpstr>Grouped bar chart</vt:lpstr>
      <vt:lpstr>เตรียมข้อมูลแต่ละกลุ่ม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18</dc:title>
  <dc:creator>Tan PH</dc:creator>
  <cp:lastModifiedBy>Tan PH</cp:lastModifiedBy>
  <cp:revision>1</cp:revision>
  <dcterms:created xsi:type="dcterms:W3CDTF">2024-03-22T11:09:50Z</dcterms:created>
  <dcterms:modified xsi:type="dcterms:W3CDTF">2024-03-22T11:10:08Z</dcterms:modified>
</cp:coreProperties>
</file>