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09" r:id="rId3"/>
    <p:sldId id="710" r:id="rId4"/>
    <p:sldId id="711" r:id="rId5"/>
    <p:sldId id="712" r:id="rId6"/>
    <p:sldId id="714" r:id="rId7"/>
    <p:sldId id="713" r:id="rId8"/>
    <p:sldId id="715" r:id="rId9"/>
    <p:sldId id="716" r:id="rId10"/>
    <p:sldId id="717" r:id="rId11"/>
    <p:sldId id="718" r:id="rId12"/>
    <p:sldId id="719" r:id="rId13"/>
    <p:sldId id="720" r:id="rId14"/>
    <p:sldId id="722" r:id="rId15"/>
    <p:sldId id="730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21" r:id="rId24"/>
    <p:sldId id="732" r:id="rId25"/>
    <p:sldId id="733" r:id="rId26"/>
    <p:sldId id="734" r:id="rId27"/>
    <p:sldId id="742" r:id="rId28"/>
    <p:sldId id="735" r:id="rId29"/>
    <p:sldId id="736" r:id="rId30"/>
    <p:sldId id="737" r:id="rId31"/>
    <p:sldId id="738" r:id="rId32"/>
    <p:sldId id="739" r:id="rId33"/>
    <p:sldId id="743" r:id="rId34"/>
    <p:sldId id="740" r:id="rId35"/>
    <p:sldId id="744" r:id="rId36"/>
    <p:sldId id="7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5" autoAdjust="0"/>
  </p:normalViewPr>
  <p:slideViewPr>
    <p:cSldViewPr snapToGrid="0">
      <p:cViewPr>
        <p:scale>
          <a:sx n="70" d="100"/>
          <a:sy n="70" d="100"/>
        </p:scale>
        <p:origin x="4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F04E-FC04-3C36-8F94-FC5438D6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82274-D4F7-0EC7-D4BC-BB1E0CF0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3495-F5E5-2A16-1558-26BC5353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09CC-64EF-51F2-C69B-A5D79E47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DE3B-7B45-88E6-1828-C3BAF9EF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921E-863F-428E-4572-ABB84CCC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C5ED-6A9B-CCE2-10CF-B405767C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858F-DE87-F3CB-D342-4D4C686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0D65-842E-DA18-42B0-50024CD7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1318-3E36-D913-37D4-27B6A647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95C2C-0460-C031-A2E0-26E06A7F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C53CE-396C-0765-DC8B-6C50CAE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7BD4-C092-246A-1BC9-80E17971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E72C-4600-2735-46EA-6AB9B636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FC0E-9E31-D631-F479-B7525562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1BB7-5343-8500-27B9-4FD99F3A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E6A1-A482-CE48-A031-FA20C58A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3842-36A1-7127-7BBC-9C1AC961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2079-C788-3380-1A48-08FA3F33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9706-B10E-A1CD-D39D-24963455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5ABA-16BA-9E13-7EBB-4C14547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1FE3-BC2F-182A-8B6F-1E09639F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690F-DB65-1C05-8CD6-68A58B21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45F2-6D81-1788-66F9-6013129B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F5F6-DD1E-3035-E7F1-005D932E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7FEA-B732-954C-8FB7-241E5577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3EF4-5F06-6DD0-348E-D0DE93A6D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C3DA-5C19-BC39-E519-491F93D7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FFBA-73A9-5F74-2D22-8D003A8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5103-DEC3-B98C-DEC6-3766EF5A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C8FF-417A-5215-110E-9957C95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CAE0-8C4C-3F99-2D62-B871CE9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C9E3F-887B-5303-EA70-EDAA2831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D75DF-607A-CE15-5885-3604D6A6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6D63C-0F2A-C115-8C5B-27470907C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76FED-7970-34C6-F9D0-08013E4DA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C33E4-4919-DFD3-1B3C-ED2EB23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703E1-DB3F-378B-9DE1-1A50D534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29051-C414-D2F7-BBCB-D7D2D0A7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BA4E-86AD-4762-3669-2C82CBF7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E265F-B38F-F157-92EA-DD6FDF52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8409C-11EC-01F9-D152-FEC6DF29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11568-C352-4E1C-CF8E-D9251CC8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18D8-6553-EF24-6237-CFE5AB2E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8EA7-39EA-4CED-E824-7F1F8AB2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B49EC-4D21-3631-1531-455E2C70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E79F-BD30-AF6F-45D0-99ED7A7B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3E63-BE7B-31A4-F3E6-09A0B3B2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7E67E-FEDE-71DB-F95B-9EEC827F2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8F59-3607-45E6-8B96-29D6B0CA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B870F-B453-DED3-64C0-C2192A38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C5B4-CAD7-A263-B61E-93008EE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208A-C674-2C79-0B5D-DBC23E5A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DA5C5-8107-485D-462F-84CCB620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D875B-6DFC-CC8E-E857-C38DF1F1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E8E7-8F3B-5D55-9AD1-2C0041DA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50C82-6094-56DC-8BF7-93E429D6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D8732-262B-DC7D-9B33-A785AC3D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5439E-358A-2C8F-E92C-21554C5A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71AB-BBC3-9DAE-0989-B9B5FC87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DF83-423D-5676-531F-E171F731B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A0DAD-2960-4494-9AE9-D8EB06AD9F9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5C44-2A3E-C4E1-094A-7AFCBE94A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C565-75A6-50EC-1875-0F539E88A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A70BF-2AEA-4E9C-AF88-F07CB72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80E6-5C51-3280-F2B1-6090A8765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Chapter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8FF9-633B-0FB3-0600-808AFE057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Timeline Chart, candlestick chart, Cross spectral density (CSD)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641FF-D137-D723-3187-9B03D2D99A4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29302-7C38-EA11-988D-07D5056C69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5C0614E-81ED-2FCD-161A-BB728CF6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49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กำหนดเครื่องหมายและข้อความบนแกน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 lnSpcReduction="10000"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mdates.MonthLocator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(interval=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mdates.DateFormatter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"%b %Y"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plt.setp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ax.get_xticklabels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rotation=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ha=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mdates.MonthLocator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(interval=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ใช้กำหนดตำแหน่งเครื่องหมายขีดบนแกน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ให้แสดงทุกๆ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ax.xaxis.set_major_formatter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mdates.DateFormatter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"%b %Y"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ใช้กำหนดรูปแบบข้อความที่จะใช้แสดงบนแกน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 %b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คือชื่อเดือนแบบย่อ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%y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คือปี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plt.setp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ax.get_xticklabels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rotation=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ha=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ใช้กำหนดให้ข้อความบนแกน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หมุนไปทางขวา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องศา เพื่อให้ข้อความไม่ทับซ้อนกัน</a:t>
            </a:r>
          </a:p>
        </p:txBody>
      </p:sp>
    </p:spTree>
    <p:extLst>
      <p:ext uri="{BB962C8B-B14F-4D97-AF65-F5344CB8AC3E}">
        <p14:creationId xmlns:p14="http://schemas.microsoft.com/office/powerpoint/2010/main" val="79608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 lnSpcReduction="10000"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ax.yaxis.set_visible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ax.spines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"left"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ax.margins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ax.yaxis.set_visible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ปิดการแสดงแกน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ax.spines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"left"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ปิดการแสดงเส้นขอบของกราฟด้านซ้าย ด้านบน ด้านขวา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ax.margins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พื้นที่ช่องว่างด้านบนและด้านล่างของกราฟ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10%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ของความสูงทั้งหมดของข้อมูลที่กราฟแสดงบนกราฟ เพื่อให้กราฟอยู่ตรงกลางและทำให้กราฟดูง่ายสวยงาม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sz="26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แสดงกราฟที่สร้างข</a:t>
            </a:r>
            <a:r>
              <a:rPr lang="th-TH" sz="2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ึ้นตามการกำหนดค่าต่างๆด้วย </a:t>
            </a:r>
            <a:r>
              <a:rPr lang="en-US" sz="2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Matplotlib </a:t>
            </a:r>
            <a:endParaRPr lang="en-US" sz="26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904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D17770-BDD7-EEA4-C020-97417908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2612" y="1730985"/>
            <a:ext cx="8486775" cy="391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399FBF-B883-3D5D-4D1F-64475928D554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476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4588317"/>
            <a:ext cx="10409872" cy="18205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หรือกราฟแท่งเทียน ใช้แสดงข้อมูลราคาของหลักทรัพย์หรือสินทรัพย์ ดูแนวโน้มของตลาด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CFF5-FB0A-5D77-E54C-17CB36AB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75" y="1749463"/>
            <a:ext cx="5101394" cy="2367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9CE7D3-1D06-37B5-208E-0B586B97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20" y="1768831"/>
            <a:ext cx="5048249" cy="2405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C6CE2F-7018-A575-33DA-7FC7A13A7EB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48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319"/>
            <a:ext cx="10409872" cy="4019999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จุดสูงสุด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High)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จุดที่สูงที่สุดของแท่งเทียนนั้น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จุดต่ำสุด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Low)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จุดที่ต่ำที่สุดของแท่งเทียนนั้น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ราคาเปิด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ช่วงที่เริ่มต้นของแท่งเทียน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ราคาปิด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Close)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ช่วงสุดท้ายก่อนจบแท่งเทียนนั้น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เนื้อเทียน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Body)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ช่วงระยะห่างของราคาเปิดและราคาปิด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ไส้เทียน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Shadow)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ช่วงที่เลยออกนอกราคาปิดและราคาเปิด 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เพื่อแสดงให้ทราบว่าราคาเคยไปถึงจุดนั้นแล้ว 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88D717-838A-92E5-90E8-7369D7F0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83" y="1547621"/>
            <a:ext cx="4019999" cy="4019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E07A7-F27D-5D45-1C6A-7B159CC74E11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5781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วิธีการดูแนวโน้มเบื้องต้น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897654"/>
            <a:ext cx="10409872" cy="182059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วิธีการดูแนวโน้มเบื้องต้น แนวโน้มมี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Bullish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แนวโน้มขาขึ้น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Bearish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แนวโน้มขาลง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782AB-3D89-1030-3485-FCE37BFB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817" y="1897654"/>
            <a:ext cx="5193065" cy="3460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DA157-4B62-8E1C-40B9-85A3FED206C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6481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Import packet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plotly.graph_objects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go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0D15B-2562-81A7-6A46-3E04681C8F8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3909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Download data to memory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'https://raw.githubusercontent.com/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plotly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/datasets/master/finance-charts-apple.csv’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7BCF6-7997-15CE-2275-697F86F1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75" y="2593911"/>
            <a:ext cx="8168849" cy="3049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A5C52-FEDB-8C9A-3820-365CF156732A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5210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Chart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AAPL.Open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AAPL.High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AAPL.Low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AAPL.Close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F302-D921-8A72-4ADD-3D6E1CFB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39" y="3824753"/>
            <a:ext cx="9028922" cy="2299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37E4CE-8AAF-2E18-E3BE-1A4C7D875AC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8821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Candlestick without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Rangeslider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AAPL.Open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AAPL.High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AAPL.Low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AAPL.Close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fig.update_layout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xaxis_rangeslider_visible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4830F-46D1-B169-9A64-932E4C92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09" y="3946744"/>
            <a:ext cx="9961847" cy="2377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21B4ED-ADE4-4AF5-1716-EF8C1BFC544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8545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4581476"/>
            <a:ext cx="10409872" cy="182059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ใช้แสดงลำดับเหตุการณ์ตามเวลา ทำให้เห็นลำดับเหตุการณ์ที่เกิดขึ้นในช่วงเวลาต่างๆ หรือการวิเคราะห์และนำเสนอข้อมูลที่เกี่ยวข้องกับเวลา ช่วยให้ข้อมูลที่ซับซ้อนและละเอียดมากกลายเป็นข้อมูลที่เข้าใจง่ายและชัดเจน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DEB6336F-26FA-C938-5908-FD316648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74" y="1416816"/>
            <a:ext cx="6252579" cy="28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Custom Candlestick Colors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x=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AAPL.Open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AAPL.High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AAPL.Low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AAPL.Close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increasing_line_color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'cyan'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decreasing_line_color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'gray'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287C8-8734-9B49-3ED0-293BC54D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68" y="4334807"/>
            <a:ext cx="8086529" cy="2046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9FE0F-5D0B-51F9-D8DE-47AC3C1FADA6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3585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Simple Example with datetime Objects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34.1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34.8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32.9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33.1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 = [datetime(year=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datetime(year=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2014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FB5CB-1EB2-F53F-A276-98743BEF08EA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5850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Simple Example with datetime Objects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BF80E-0788-433C-7461-4DA19449FC57}"/>
              </a:ext>
            </a:extLst>
          </p:cNvPr>
          <p:cNvSpPr txBox="1">
            <a:spLocks/>
          </p:cNvSpPr>
          <p:nvPr/>
        </p:nvSpPr>
        <p:spPr>
          <a:xfrm>
            <a:off x="1110197" y="1612052"/>
            <a:ext cx="10409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go.Figure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go.Candlestick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(x=dates,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open=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high=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low=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close=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FFA20-FF09-B967-937C-7F2E0AA5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59" y="3429000"/>
            <a:ext cx="9626081" cy="2449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CE5B7-7852-87DC-267D-FEAF38E38219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4454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4817201"/>
            <a:ext cx="10409872" cy="182059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ใช้ในการวิเคราะห์ความสัมพันธ์ระหว่างสองคลื่นสัญญาณที่มีความถี่ต่าง ๆ ในช่วงเวลาเดียวกัน ใช้ในการศึกษาความสัมพันธ์ระหว่างสองตัวแปรหรือสองคลื่นสัญญาณที่เป็นไปในทิศทางเดียวกันหรือทิศทางตรงกันข้า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มีความสำคัญในด้านการวิเคราะห์การแสดงออกของข้อมูลที่มีความซับซ้อน โดยเฉพาะในงานที่เกี่ยวข้องกับการสังเคราะห์คลื่นสัญญาณ</a:t>
            </a:r>
          </a:p>
        </p:txBody>
      </p:sp>
      <p:pic>
        <p:nvPicPr>
          <p:cNvPr id="1026" name="Picture 2" descr="csd demo">
            <a:extLst>
              <a:ext uri="{FF2B5EF4-FFF2-40B4-BE49-F238E27FC236}">
                <a16:creationId xmlns:a16="http://schemas.microsoft.com/office/drawing/2014/main" id="{E426F962-06A2-380B-9C1A-B792B83E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04" y="1344517"/>
            <a:ext cx="4599992" cy="34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4F6D6-9E75-E447-981B-A50136D179C9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52842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วิธีอ่านกราฟ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6"/>
            <a:ext cx="10409872" cy="5080367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การอ่านกราฟ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(Frequency):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แสดงค่าความถี่ของสัญญาณที่ถูกวิเคราะห์ ความถี่ส่วนใหญ่จะแสดงหน่วยเป็น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Hz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(CSD):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หรือความสัมพันธ์ระหว่างสองสัญญาณที่ถูกวิเคราะห์ 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สูงแสดงถึงความสัมพันธ์มากขึ้นระหว่างสองสัญญาณ ในขณะที่ค่า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ต่ำแสดงถึงความสัมพันธ์ที่น้อยลงระหว่างสองสัญญาณ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การเปลี่ยนแปลงของกราฟ: การดูว่ากราฟ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มีลักษณะการเปลี่ยนแปลงอย่างไร ที่จุดไหนมีค่า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สูงขึ้นหรือต่ำลง วิเคราะห์ความสัมพันธ์ระหว่างสองสัญญาณในแต่ละความถี่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ยกตัวอย่างการเปรียบเทียบคลื่นไฟฟ้าหัวใจกับคลื่นไฟฟ้าสมอง และการคำนวณ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นำไปสร้างกราฟ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B86DB-63B3-A4E3-74F8-AFCF383EC4DC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683082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182059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signal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04B7-7306-F6C2-7EA2-DCE1CDB650D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3324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จำลองข้อมูลเวลาในรูปแบบความถี่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num_samples = </a:t>
            </a:r>
            <a:r>
              <a:rPr lang="pt-BR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</a:t>
            </a:r>
            <a:endParaRPr lang="pt-BR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 = np.linspace(</a:t>
            </a:r>
            <a:r>
              <a:rPr lang="pt-BR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num_samples)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ที่ประกอบด้วยค่าเวลาตั้งแต่ 0 ถึง 1 ที่มีขนาดทั้งหมด 1000 ตัวอย่างโดย </a:t>
            </a: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np.linspace()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บ่งค่าเวลาตั้งแต่ 0 ถึง 1 ออกเป็นช่วงย่อยๆ ที่มีจำนวนเท่าๆ กัน ทั้งหมด 1000 ช่วง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F8A6A-7BAA-77B0-D017-41B54167E3EF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03619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จำลองข้อมูลคลื่นไฟฟ้าหัวใจ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 </a:t>
            </a: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qrs_complex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+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+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+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qrs_complex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t_wave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คือฟังก์ชัน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ที่ใช้สำหรับคำนวณค่า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ของผลลัพธ์จากการ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คำนวณใน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คือค่าของ </a:t>
            </a:r>
            <a:r>
              <a:rPr lang="el-G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π</a:t>
            </a:r>
            <a:r>
              <a:rPr lang="th-TH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(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พาย) มีค่าประมาณเท่ากับ 3.14159 หรือ 22/7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BC564-511A-3172-5523-92BCC970CAF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71272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จำลองข้อมูลคลื่นไฟฟ้าหัวใจ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p_wave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คลื่นที่เกิดขึ้นเมื่อหัวใจขยับและส่งสัญญาณไปยังห้องหัวใจ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atria)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มีความถี่ 2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Hz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qrs_complex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คลื่นที่เกิดขึ้นเมื่อสัญญาณไฟฟ้าเดินลงไปยังห้องหลัง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ventricles)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จากการผสมคลื่น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 Hz, 20 Hz, 30 Hz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ตามอัตราส่วนที่กำหนด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t_wave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จำลอง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คลื่นที่เกิดขึ้นเมื่อหัวใจเตรียมพร้อมที่จะเตรียมให้กลับไปสู่สถานะพัก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resting state)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โดยเป็นคลื่น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sine wave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ที่มีความถี่ต่ำ 1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Hz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รวมค่าคลื่นทั้ง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จำลองคลื่น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สัญญาณทางไฟฟ้าที่เกิดขึ้นในหัวใจตลอดเวลาในรูปแบบของกราฟ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0569F-6B27-F11F-719E-5D6860005A90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14602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จำลองข้อมูลคลื่นไฟฟ้าสมอง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EEG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ในสภาวะ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time)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random_movement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scale=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size=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num_samples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random_movement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คือฟังก์ชัน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ที่ใช้สำหรับคำนวณค่า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cosine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ของผลลัพธ์จากการ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คำนวณใน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คือคลื่นที่มีความถี่ 20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Hz</a:t>
            </a:r>
            <a:endParaRPr lang="th-TH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scale=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size=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num_samples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คือการสร้างการกระจายแบบ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ที่มีค่าเฉลี่ยเท่ากับ 0 และส่วนเบี่ยงเบนเท่ากับ 0.1 ด้วยขนาดของข้อมูลที่กำหนด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random_movement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คือการบวกค่า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random_movement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ลงใน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เพื่อนำไปใช้ในการจำลองการทำงานของสมองซึ่ง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random_movement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ที่บวกเข้าไปเป็นค่าที่ถูกสุ่มมาจากการกระจาย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ทำให้คลื่นที่ออกมาดูเป็นธรรวมชาติคล้ายของจริงมากขึ้น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95102-8FDB-EFA3-49F6-F0090C30650D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50525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Import packet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35133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matplotlib.dates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mdates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3882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ระหว่างคลื่นไฟฟ้าหัวใจและสมอง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frequencies,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signal.csd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fs=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nperseg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คำนวณความสัมพันธ์ของคลื่นระหว่างสัญญาณ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คลื่น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ทางไฟฟ้าของหัวใจ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และสัญญาณทางไฟฟ้าของสมอง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signal.csd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ฟังก์ชันที่ใช้ในการคำนวณ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ระหว่างสองสัญญาณ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ตัวแปรสัญญาณคลื่นที่จะถูกนำมาคำนวณ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fs=1.0: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ค่าอัตราสุ่มของสัญญาณ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sampling frequency)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ตั้งค่าให้มีค่าเป็น 1.0 เนื่องจากเรากำหนดเวลาในหน่วยวินาที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nperseg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=100: number of points per segment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ใช้ในการคำนวณ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ในแต่ละครั้ง กำหนดให้มีค่าเป็น 100 จุด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frequencies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เป็นค่าความถี่และ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ระหว่างสองสัญญาณ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F15EF-55B5-DE2A-C3B9-57882DA9B69B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869545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กราฟคลื่นไฟฟ้าหัวใจและสมอง และกราฟ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(ax1, ax2)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layout='constrained')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สร้างรูป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Figure)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2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แถว 1 คอลัมน์ และเก็บตำแหน่งของแต่ละ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ax1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ax2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layout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constrained'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เพื่อให้การจัดวาง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เป็นแบบที่สอดคล้องกับขนาดของรูป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86C85-6C98-63E9-E15D-63286F74BD14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86329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9477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สร้างกราฟคลื่นไฟฟ้าหัวใจและสมอง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ax1.plot(time,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ecg_signal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'Heart Signal (ECG)'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ax1.plot(time,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brain_signal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'Brain Signal (EEG-BATA)’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กราฟของสัญญาณคลื่นไฟฟ้าของหัวใจ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บนแกน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คือเวลา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คือค่าของตัวแปร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ecg_signal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label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เพื่อให้เข้าใจง่ายว่าเป็นสัญญาณคลื่นไฟฟ้าของหัวใจ 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สร้างกราฟของสัญญาณคลื่นไฟฟ้าของสมอง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EEG-BATA)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บนแกน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คือเวลา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 ของตัวแปร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brain_signal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label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เพื่อให้เข้าใจง่ายว่าเป็นสัญญาณคลื่นไฟฟ้าของสมอง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48F2-234F-3146-C990-390C25A9C5E5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8498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9477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 ของกราฟคลื่นไฟฟ้าหัวใจและสมอง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ax1.set_xlabel(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ax1.set_ylabel(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'Amplitude'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ax1.set_title(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'Heart and Brain Signals'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ax1.legend()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ax1.grid(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Amplitude’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กำหนดชื่อกราฟเป็น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Heart and Brain Signals’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เพิ่มสัญลักษณ์ของคำอธิบายกราฟ (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legend)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แสดงความหมายของแต่ละสีของเส้นกราฟ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เปิดการแสดงเส้นกริดบนกราฟเพื่อช่วยในการอ่านค่าในกราฟ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F1BE-E392-FD7A-9E57-9E5C36C67EB3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30394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1381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ax2.semilogy(frequencies,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สร้างกราฟของ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(CSD)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โดยใช้ฟังก์ชัน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semilogy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เพื่อแสดงการเปลี่ยนแปลงของค่า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ในลักษณะ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logarithmic scale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บนแกน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frequencies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คือค่าความถี่และ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ที่คำนวณมาก่อนหน้านี้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A7C11-4B72-557F-01E2-7DA932BBE90E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630452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1381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กำหนดส่วนประกอบต่างๆ ของกราฟ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28" y="1344517"/>
            <a:ext cx="10409872" cy="497995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ax2.set_xlabel(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'Frequency (Hz)'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ax2.set_ylabel(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'CSD (dB)'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ax2.set_title(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'Cross Spectral Density'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ax2.grid(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Frequency (Hz)’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กำหนดชื่อแกน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CSD (dB)’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กำหนดชื่อกราฟเป็น '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Cross Spectral Density’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เปิดการแสดงเส้นกริดบนกราฟเพื่อช่วยในการอ่านค่าในกราฟ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plt.show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แสดงผลกราฟบนหน้าจอ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1B7D-3213-FD83-829E-B2111D36D9AD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99498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1381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87BA-EC25-5E3E-D9B1-5CFCFACF27B6}"/>
              </a:ext>
            </a:extLst>
          </p:cNvPr>
          <p:cNvSpPr txBox="1"/>
          <p:nvPr/>
        </p:nvSpPr>
        <p:spPr>
          <a:xfrm>
            <a:off x="11520069" y="6324469"/>
            <a:ext cx="51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A6ED84-25C4-E352-C0B8-23788B68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1757321"/>
            <a:ext cx="5619750" cy="417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D7835-6970-E9B9-3BFA-0B529CD1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58" y="1335039"/>
            <a:ext cx="6626284" cy="49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กำหนดข้อมูลใน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เก็บไว้ในตัวแปร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names =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'v2.2.4'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'v3.0.0'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'v2.2.0'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'v2.1.2'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'v2.1.1'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'v2.1.0'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'v2.0.2'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'v2.0.1'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'v2.0.0'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'v1.5.0'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'v1.4.0'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 =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'2019-02-26'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'2019-02-26'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'2018-11-10'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'2018-11-10'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'2018-09-18'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'2018-08-10'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'2018-03-17'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'2018-03-16'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'2018-03-06'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'2018-01-18'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'2017-12-10'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'2017-10-07'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'2017-05-10'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'2017-05-02'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'2017-01-17'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'2016-09-09'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'2016-07-03'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'2016-01-10'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'2015-10-29'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'2015-02-16'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'2014-10-26'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'2014-10-18'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'2014-08-26'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739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แปลงข้อมูล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และกำหนดข้อมูล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dates = 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datetime.strptime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"%Y-%m-%d"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dates]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วนลูปแปลงข้อมูลในตัวแปร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ที่ละตัวจากรูปแบบ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datetime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จนครบทุกตัว และเก็บในตัวแปร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levels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np.tile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np.ceil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)))[: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(dates)]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การกำหนดระดับความยาวของเส้นที่ลากจากเส้น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timeline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คือกำหนดลำดับและความยาวเส้นที่ต้องการ ในที่นี้คือ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6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เส้น 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np.ceil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คือให้กำหนดความยาวเส้นทั้ง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6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ดับ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ตามจำนวนวันทั้งหมดใน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(dates)]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คือกำหนดจำนวนวันทั้งหมด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กำหนดขนาดและชื่อของกราฟ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8.8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layout=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"constrained"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</a:t>
            </a:r>
            <a:r>
              <a:rPr lang="en-US" sz="18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(title=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"Matplotlib release dates"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กำหนดขนาดของกราฟเป็นกว้าง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8.8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นิ้ว สูง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นิ้ว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layout=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"constrained"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perameter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ช่วยจัดหน้าและปรับขนาดของแต่ละ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ให้มีขนาดที่เหมาะสมไม่ซ้อนทับกันและไม่เกินขอบเขตของ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figure size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ที่กำหนด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ไว้ ช่วยลดความสับสนในการอ่านข้อมูลและทำให้กราฟสวยงาม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กำหนดชื่อกรา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 </a:t>
            </a:r>
            <a:r>
              <a:rPr lang="en-US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Matplotlib release dates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075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สร้างเส้น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ax.vlines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levels, color=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tab:red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เป็นการลากเส้นจากเวลา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(dates)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แต่ละจุดเป็นเส้นตรงตั้งฉากเริ่มจาก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ของเส้น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ไปจนถึงระดับความยาวในตัวแปร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levels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ที่กำหนดไว้ และกำหนดสีเป็นสีแดง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np.zeros_like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color=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markerfacecolor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ใช้สร้างเส้น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timeline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และเครื่องหมายบนเส้นตามค่าเวลา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(dates)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แต่ละจุด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np.zeros_like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คือการกำหนดจุดเวลาทุกค่าใน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จะมีค่าเท่ากับ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ทั้งหมดและลากเส้นกราฟเป็นเส้นตรงเชื่อมระหว่างจุดทุกจุด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markerfacecolor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"w"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คือกำหนดเครื่องหมายเป็นจุด กำหนดสีจุดเป็นสีดำ และกำหนดตรงกลางจุดเป็นสีขาว</a:t>
            </a:r>
            <a:endParaRPr lang="th-TH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solidFill>
                <a:srgbClr val="000000"/>
              </a:solidFill>
              <a:highlight>
                <a:srgbClr val="F7F7F7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04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กำหนดตำแหน่งข้อความในกราฟ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7" y="1612052"/>
            <a:ext cx="10409872" cy="461501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d, l, r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levels, names):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ax.annotate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=(d, l),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np.sign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(l)*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textcoords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"offset points"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horizontalalignment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verticalalignment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"bottom"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 &gt;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d, l, r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(dates, levels, names):</a:t>
            </a: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วนลูปอ่านข้อมูล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dates, levels, names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แต่ละข้อมูลเก็บข้อมูลที่อ่านไว้ในตัวแปร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d, l, r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ax.annotate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=(d, l)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คือแสดงข้อความในตัวแปร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 (names)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ในตำแหน่ง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= d(dates)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y = l(levels)</a:t>
            </a:r>
          </a:p>
        </p:txBody>
      </p:sp>
    </p:spTree>
    <p:extLst>
      <p:ext uri="{BB962C8B-B14F-4D97-AF65-F5344CB8AC3E}">
        <p14:creationId xmlns:p14="http://schemas.microsoft.com/office/powerpoint/2010/main" val="9183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8CB4D-2200-91FA-EEC9-1946C2D35C7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A3B6-9B8A-F85F-3654-4C61396E88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9C87D2F-AEC5-5170-2061-5F0AA16047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CE3C-EED2-8F33-454F-91B87B3B58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162E5D-6771-A5F5-7925-21F78CD7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A35C8-E5FA-653F-B77D-35B9B70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7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กำหนดตำแหน่งข้อความในกราฟ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3063-454F-E083-90EA-1703F36F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96" y="1612052"/>
            <a:ext cx="10637045" cy="461501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xytext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np.sign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(l)*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ใช้กำหนดตำแหน่งข้อความที่จะแสดงในรูปแบบพิกเซล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-3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แทนตำแหน่งข้อความในแนวแกน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คือด้านซ้ายของจุดที่กำหนด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np.sign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(l)*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th-TH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แทนตำแหน่งข้อความในแนวแกน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y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คือด้านบนหรือด้านล่างตามค่าระดับ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levels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textcoords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"offset points"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คือการระบุว่าตำแหน่งของข้อความที่แสดงจะใช้ระบบพิกเซล</a:t>
            </a:r>
            <a:endParaRPr lang="en-US" sz="2400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horizontalalignment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"right"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คือการจัดตำแหน่งจุดที่จะแสดงข้อความให้อยู่ทางขวาของข้อความในแนวแกน </a:t>
            </a:r>
            <a:r>
              <a:rPr lang="en-US" sz="2400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verticalalignment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"bottom"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 &gt;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ใช้จัดตำแหน่งข้อความให้อยู่ด้านล่างของจุดที่กำหนดถ้าค่า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ถ้าน้อยกว่า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ให้จัดตำแหน่งข้อความให้อยู่ด้านบน เพื่อปรับตำแหน่งข้อความให้อยู่ในทิศทางที่เหมาะสมตามค่า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levels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5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3265</Words>
  <Application>Microsoft Office PowerPoint</Application>
  <PresentationFormat>Widescreen</PresentationFormat>
  <Paragraphs>274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Courier New</vt:lpstr>
      <vt:lpstr>TH SarabunPSK</vt:lpstr>
      <vt:lpstr>Office Theme</vt:lpstr>
      <vt:lpstr>Chapter 8</vt:lpstr>
      <vt:lpstr>Timeline Chart</vt:lpstr>
      <vt:lpstr>Import packet </vt:lpstr>
      <vt:lpstr>กำหนดข้อมูลใน list เก็บไว้ในตัวแปร</vt:lpstr>
      <vt:lpstr>แปลงข้อมูล datetime และกำหนดข้อมูล levels</vt:lpstr>
      <vt:lpstr>กำหนดขนาดและชื่อของกราฟ</vt:lpstr>
      <vt:lpstr>สร้างเส้น timeline ของกราฟ</vt:lpstr>
      <vt:lpstr>กำหนดตำแหน่งข้อความในกราฟ</vt:lpstr>
      <vt:lpstr>กำหนดตำแหน่งข้อความในกราฟ</vt:lpstr>
      <vt:lpstr>กำหนดเครื่องหมายและข้อความบนแกน x</vt:lpstr>
      <vt:lpstr>กำหนดส่วนประกอบต่างๆของกราฟ</vt:lpstr>
      <vt:lpstr>ผลลัพธ์</vt:lpstr>
      <vt:lpstr>Candlestick Chart</vt:lpstr>
      <vt:lpstr>ส่วนประกอบของ Candlestick Chart</vt:lpstr>
      <vt:lpstr>วิธีการดูแนวโน้มเบื้องต้น </vt:lpstr>
      <vt:lpstr>Import packet </vt:lpstr>
      <vt:lpstr>Download data to memory</vt:lpstr>
      <vt:lpstr>สร้าง Candlestick Chart</vt:lpstr>
      <vt:lpstr>Candlestick without Rangeslider</vt:lpstr>
      <vt:lpstr>Custom Candlestick Colors</vt:lpstr>
      <vt:lpstr>Simple Example with datetime Objects</vt:lpstr>
      <vt:lpstr>Simple Example with datetime Objects</vt:lpstr>
      <vt:lpstr>Cross spectral density (CSD)</vt:lpstr>
      <vt:lpstr>วิธีอ่านกราฟ Cross spectral density (CSD)</vt:lpstr>
      <vt:lpstr>Import</vt:lpstr>
      <vt:lpstr>จำลองข้อมูลเวลาในรูปแบบความถี่</vt:lpstr>
      <vt:lpstr>จำลองข้อมูลคลื่นไฟฟ้าหัวใจ ECG</vt:lpstr>
      <vt:lpstr>จำลองข้อมูลคลื่นไฟฟ้าหัวใจ ECG</vt:lpstr>
      <vt:lpstr>จำลองข้อมูลคลื่นไฟฟ้าสมอง EEG ในสภาวะ BETA</vt:lpstr>
      <vt:lpstr>คำนวณ CSD ระหว่างคลื่นไฟฟ้าหัวใจและสมอง</vt:lpstr>
      <vt:lpstr>การ plot กราฟคลื่นไฟฟ้าหัวใจและสมอง และกราฟ CSD</vt:lpstr>
      <vt:lpstr>สร้างกราฟคลื่นไฟฟ้าหัวใจและสมอง</vt:lpstr>
      <vt:lpstr>กำหนดส่วนประกอบต่างๆ ของกราฟคลื่นไฟฟ้าหัวใจและสมอง</vt:lpstr>
      <vt:lpstr>สร้างกราฟ CSD</vt:lpstr>
      <vt:lpstr>กำหนดส่วนประกอบต่างๆ ของกราฟ CSD</vt:lpstr>
      <vt:lpstr>ผลลัพธ์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Tan PH</dc:creator>
  <cp:lastModifiedBy>Tan PH</cp:lastModifiedBy>
  <cp:revision>7</cp:revision>
  <dcterms:created xsi:type="dcterms:W3CDTF">2024-05-08T08:46:04Z</dcterms:created>
  <dcterms:modified xsi:type="dcterms:W3CDTF">2024-05-14T04:13:31Z</dcterms:modified>
</cp:coreProperties>
</file>