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23" r:id="rId2"/>
    <p:sldId id="532" r:id="rId3"/>
    <p:sldId id="524" r:id="rId4"/>
    <p:sldId id="525" r:id="rId5"/>
    <p:sldId id="526" r:id="rId6"/>
    <p:sldId id="527" r:id="rId7"/>
    <p:sldId id="528" r:id="rId8"/>
    <p:sldId id="529" r:id="rId9"/>
    <p:sldId id="530" r:id="rId10"/>
    <p:sldId id="533" r:id="rId11"/>
    <p:sldId id="53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5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9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CEE1D-E286-760B-39AD-63A2F913C8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0B7682-2A0A-CB54-DE2D-3711092B84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0C53C3-B558-225F-E804-7C04C739E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1E1D-BADE-49B8-9826-9B4BF933C2FC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0C6B6-FE77-08DB-2356-D45913D35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B8669-C938-F98F-1434-BDCD2DDFD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98CB0-4276-437B-BC61-F90983AB9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420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39091-1CB2-A103-7BE7-8B0ADF737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01E0E3-C477-A4D2-6EE0-9031B69BDF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D247FB-1E90-70C3-6FE8-B95AA0216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1E1D-BADE-49B8-9826-9B4BF933C2FC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CED180-E927-081F-06EA-ABEE7F5D9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F7B2E-75E4-CE77-8DA8-0D23D925D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98CB0-4276-437B-BC61-F90983AB9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83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D20061-D0A9-ABD1-75CC-6BBE688BCA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0C67B8-CB4B-0603-99C5-8F76CDC46B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1CEE24-19FF-41DC-7A36-5553B2848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1E1D-BADE-49B8-9826-9B4BF933C2FC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34690-0F98-6D87-58C3-C4F9240CF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806B9F-F967-3998-AB75-3034CE579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98CB0-4276-437B-BC61-F90983AB9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050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46CBA-5B56-14E8-242D-C69702C62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E173C-7DE2-E77A-7576-E0D9AC0B9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C891D-69DE-4722-4FBD-9A0BC4242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1E1D-BADE-49B8-9826-9B4BF933C2FC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7E2BC-7E29-3A26-99AE-0A9065E99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8B4AA4-C179-33FA-058D-956A3E48D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98CB0-4276-437B-BC61-F90983AB9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173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A3E8E-C5D1-34B5-7A80-3426840AA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A9ED16-9EAA-37CE-FD09-9F8A39D71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510452-18F0-25FD-0005-4B3AB0635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1E1D-BADE-49B8-9826-9B4BF933C2FC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CBB14-3A33-F2A7-F160-DE4DD5D03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3276A0-CD2B-03E1-1F31-30571C5FB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98CB0-4276-437B-BC61-F90983AB9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071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84E4B-3B9C-5752-49D0-EEB512352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B8542-0019-6B69-3040-4A146C6578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CA4F8F-E7A9-AABE-D104-CDCD7B941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7AE69D-EAA7-EB7A-EA31-814BA52E7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1E1D-BADE-49B8-9826-9B4BF933C2FC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93588C-5DE2-3AB1-E14F-4D05DF873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5DD151-62FD-BC18-5243-554D8C643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98CB0-4276-437B-BC61-F90983AB9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938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91377-86D2-3AFB-F02E-2F547DA11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2F64D7-EA8C-AC53-28C7-D655CF572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BAB2CF-D152-F3A3-B7A2-5C4FE8DF25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F0E78F-914A-B7E7-8F81-20453B3BFD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373D71-A8DF-A6AF-8B90-9D5A994AEA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B42BE9-6344-8D1E-7D78-AC21761BA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1E1D-BADE-49B8-9826-9B4BF933C2FC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38B8FD-D85B-704D-1AF5-18D39B623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86214B-0286-176D-032D-8E9EDBDC4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98CB0-4276-437B-BC61-F90983AB9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952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06E12-FBC4-4743-2689-D7A45861D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E83897-F05A-9D05-4B92-05CFEAC42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1E1D-BADE-49B8-9826-9B4BF933C2FC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3A33E7-DA1C-F35F-EF0D-4C16F9474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95DE96-03BB-00F8-9EB5-9D6260DDD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98CB0-4276-437B-BC61-F90983AB9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954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298064-03B6-5E20-7BDB-7CFFD6519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1E1D-BADE-49B8-9826-9B4BF933C2FC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B72324-D573-D31A-DAF0-E163E8A06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771A87-2AFC-2D4A-0D2E-9969FB102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98CB0-4276-437B-BC61-F90983AB9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974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F6CB5-4475-8778-C8D8-C86D89358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6607E-D6EA-8B8E-3534-51DF0CABD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E19165-CA6D-602F-D7CD-0B4CE5631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8F81A7-E49C-2FAD-BA42-EF3F40B1C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1E1D-BADE-49B8-9826-9B4BF933C2FC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3EBB20-CFC5-8D37-D0B3-4C4118137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31A109-343E-6071-F2F1-ED6A46445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98CB0-4276-437B-BC61-F90983AB9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830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9B8F2-C6D2-8EFE-002D-9560F15A3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101AE3-C694-DB48-0029-E4FBFD3CE2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356A7B-8BA2-10B1-2472-904755B58D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E05B14-3120-7B5B-AB92-A24BCC678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1E1D-BADE-49B8-9826-9B4BF933C2FC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91D369-B732-C21E-3053-705D4C93C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21994A-F286-BEC9-6E76-EAE82B598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98CB0-4276-437B-BC61-F90983AB9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880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F72F24-0A74-1DD6-AAEE-CF62047F9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6CD510-2CC9-1BA0-CB25-C37933A943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4F87EE-1F32-8600-7417-AE939B7EFD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D31E1D-BADE-49B8-9826-9B4BF933C2FC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BEDF4-1295-7BD2-237F-C5902ACC57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59A307-9150-505E-0E92-9A37A782B0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C98CB0-4276-437B-BC61-F90983AB9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168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folders/1AztYMSDdZiwjDHfSl0T51VSCYVRyQ2Z3?fbclid=IwAR1ITa6xSC4Yck3-SPxK4jY2EABAxYFW5HTBwt_xFDtDI5lP1N4e4kpunh8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0599CAB-E79D-986D-D624-F9472064267C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FFCC99"/>
          </a:solidFill>
          <a:ln>
            <a:solidFill>
              <a:srgbClr val="FFCC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69465A-65F1-32D1-A3A8-2CDCE14C1732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CC99"/>
          </a:solidFill>
          <a:ln>
            <a:solidFill>
              <a:srgbClr val="FFCC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221DB733-B392-3EB8-608A-D1E9FB7E96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Class period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บทที่ 6 การแสดงผลการกระจายของข้อมูล (ต่อ)</a:t>
            </a:r>
            <a:endParaRPr lang="en-US" dirty="0">
              <a:solidFill>
                <a:srgbClr val="00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timestamp</a:t>
            </a:r>
            <a:r>
              <a:rPr lang="en-US" dirty="0">
                <a:latin typeface="TH SarabunPSK" panose="020B0500040200020003" pitchFamily="34" charset="-34"/>
                <a:ea typeface="+mj-lt"/>
                <a:cs typeface="TH SarabunPSK" panose="020B0500040200020003" pitchFamily="34" charset="-34"/>
              </a:rPr>
              <a:t> - datetime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E4EA1BF-C3B2-774A-EE4A-C6F9CC06B9F7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FFCC99"/>
          </a:solidFill>
          <a:ln>
            <a:solidFill>
              <a:srgbClr val="FFCC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0BB22A-300E-B3A6-3CFC-4A73173D80B8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CC99"/>
          </a:solidFill>
          <a:ln>
            <a:solidFill>
              <a:srgbClr val="FFCC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644A549F-1DB7-EA00-E1C0-C4242C1EBD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8" name="Flowchart: Data 2">
            <a:extLst>
              <a:ext uri="{FF2B5EF4-FFF2-40B4-BE49-F238E27FC236}">
                <a16:creationId xmlns:a16="http://schemas.microsoft.com/office/drawing/2014/main" id="{2211565E-D41F-CFD9-0101-6A339E8D91E6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82203F-76E6-CC1E-6E07-B81D0D2EFCC9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8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1A4BD3-7B96-67CB-8184-CC7A6C4AA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การใช้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.sum()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รวมข้อมูลตาม </a:t>
            </a:r>
            <a:r>
              <a:rPr lang="en-US" dirty="0">
                <a:latin typeface="TH SarabunPSK" panose="020B0500040200020003" pitchFamily="34" charset="-34"/>
                <a:ea typeface="+mj-lt"/>
                <a:cs typeface="TH SarabunPSK" panose="020B0500040200020003" pitchFamily="34" charset="-34"/>
              </a:rPr>
              <a:t>timestamp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81FD7-61E8-423C-4C4F-BE21865F6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1362"/>
            <a:ext cx="10515600" cy="4351338"/>
          </a:xfrm>
        </p:spPr>
        <p:txBody>
          <a:bodyPr/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ชี้ข้อมูล </a:t>
            </a:r>
            <a:r>
              <a:rPr lang="en-US" sz="2400" dirty="0">
                <a:latin typeface="TH SarabunPSK" panose="020B0500040200020003" pitchFamily="34" charset="-34"/>
                <a:ea typeface="+mj-lt"/>
                <a:cs typeface="TH SarabunPSK" panose="020B0500040200020003" pitchFamily="34" charset="-34"/>
              </a:rPr>
              <a:t>timestamp </a:t>
            </a:r>
            <a:r>
              <a:rPr lang="th-TH" sz="2400" dirty="0">
                <a:latin typeface="TH SarabunPSK" panose="020B0500040200020003" pitchFamily="34" charset="-34"/>
                <a:ea typeface="+mj-lt"/>
                <a:cs typeface="TH SarabunPSK" panose="020B0500040200020003" pitchFamily="34" charset="-34"/>
              </a:rPr>
              <a:t>ที่ต้องการโดยใช้คำสั่ง </a:t>
            </a:r>
            <a:r>
              <a:rPr lang="en-US" sz="24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datetime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ตามด้วย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.sum()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และกำหนดตัวแปรเก็บค่า เช่น 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 = data[data[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'Unnamed: 0'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]&lt;datetime(day=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,month=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,year=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2020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)].</a:t>
            </a:r>
            <a:r>
              <a:rPr lang="en-US" sz="18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sum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r>
              <a:rPr lang="en-US" sz="18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(A)</a:t>
            </a:r>
          </a:p>
          <a:p>
            <a:endParaRPr lang="en-US" sz="1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US" sz="1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A[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'alpha'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endParaRPr lang="en-US" sz="1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US" sz="1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US" sz="1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F9C0ADD-E877-86C1-E09F-66DC241F1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663" y="2720023"/>
            <a:ext cx="2288268" cy="10170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5658DF7-27CE-2A59-5A1E-482CCE15B7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7037" y="4331811"/>
            <a:ext cx="2420352" cy="461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83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E4EA1BF-C3B2-774A-EE4A-C6F9CC06B9F7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FFCC99"/>
          </a:solidFill>
          <a:ln>
            <a:solidFill>
              <a:srgbClr val="FFCC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0BB22A-300E-B3A6-3CFC-4A73173D80B8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CC99"/>
          </a:solidFill>
          <a:ln>
            <a:solidFill>
              <a:srgbClr val="FFCC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644A549F-1DB7-EA00-E1C0-C4242C1EBD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8" name="Flowchart: Data 2">
            <a:extLst>
              <a:ext uri="{FF2B5EF4-FFF2-40B4-BE49-F238E27FC236}">
                <a16:creationId xmlns:a16="http://schemas.microsoft.com/office/drawing/2014/main" id="{2211565E-D41F-CFD9-0101-6A339E8D91E6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82203F-76E6-CC1E-6E07-B81D0D2EFCC9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1A4BD3-7B96-67CB-8184-CC7A6C4AA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การใช้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.sum()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รวมข้อมูลตาม </a:t>
            </a:r>
            <a:r>
              <a:rPr lang="en-US" dirty="0">
                <a:latin typeface="TH SarabunPSK" panose="020B0500040200020003" pitchFamily="34" charset="-34"/>
                <a:ea typeface="+mj-lt"/>
                <a:cs typeface="TH SarabunPSK" panose="020B0500040200020003" pitchFamily="34" charset="-34"/>
              </a:rPr>
              <a:t>timestamp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81FD7-61E8-423C-4C4F-BE21865F6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1362"/>
            <a:ext cx="10515600" cy="4351338"/>
          </a:xfrm>
        </p:spPr>
        <p:txBody>
          <a:bodyPr/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ชี้ข้อมูล </a:t>
            </a:r>
            <a:r>
              <a:rPr lang="en-US" sz="2400" dirty="0">
                <a:latin typeface="TH SarabunPSK" panose="020B0500040200020003" pitchFamily="34" charset="-34"/>
                <a:ea typeface="+mj-lt"/>
                <a:cs typeface="TH SarabunPSK" panose="020B0500040200020003" pitchFamily="34" charset="-34"/>
              </a:rPr>
              <a:t>timestamp </a:t>
            </a:r>
            <a:r>
              <a:rPr lang="th-TH" sz="2400" dirty="0">
                <a:latin typeface="TH SarabunPSK" panose="020B0500040200020003" pitchFamily="34" charset="-34"/>
                <a:ea typeface="+mj-lt"/>
                <a:cs typeface="TH SarabunPSK" panose="020B0500040200020003" pitchFamily="34" charset="-34"/>
              </a:rPr>
              <a:t>ที่ต้องการโดยใช้คำสั่ง </a:t>
            </a:r>
            <a:r>
              <a:rPr lang="en-US" sz="24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datetime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ตามด้วย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.sum()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และกำหนดตัวแปรเก็บค่า เช่น 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BF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data[data[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'Unnamed: 0'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]&lt;datetime(day=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,month=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,year=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2020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)].</a:t>
            </a:r>
            <a:r>
              <a:rPr lang="en-US" sz="18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sum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AT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data[data[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'Unnamed: 0'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]&gt;=datetime(day=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,month=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,year=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2020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)].</a:t>
            </a:r>
            <a:r>
              <a:rPr lang="en-US" sz="18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sum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r>
              <a:rPr lang="en-US" sz="18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(BF)</a:t>
            </a:r>
          </a:p>
          <a:p>
            <a:endParaRPr lang="en-US" sz="1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US" sz="1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8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(AT)</a:t>
            </a:r>
          </a:p>
          <a:p>
            <a:endParaRPr lang="en-US" sz="1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US" sz="1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US" sz="1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F9C0ADD-E877-86C1-E09F-66DC241F1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663" y="3181865"/>
            <a:ext cx="2288268" cy="10170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F10F22F-D263-0077-8750-6AD1827077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4663" y="4646091"/>
            <a:ext cx="2118205" cy="94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927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A6D4370-F28B-1E19-890F-97884AD225DE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FFCC99"/>
          </a:solidFill>
          <a:ln>
            <a:solidFill>
              <a:srgbClr val="FFCC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F4E5A9-15B1-583C-B981-0ABA8132A052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CC99"/>
          </a:solidFill>
          <a:ln>
            <a:solidFill>
              <a:srgbClr val="FFCC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0CB921BD-B34F-82DC-48FB-A8E7D041DB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521D978A-162F-30FE-A1CA-8D594AF85931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A02885-865E-3226-F71C-43017061BE58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9024A8-53F9-19C2-A1B7-C458D5014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8C80F-7DD6-85CA-8195-8CE7B1C4F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  <a:hlinkClick r:id="rId3"/>
              </a:rPr>
              <a:t>https://drive.google.com/drive/folders/1AztYMSDdZiwjDHfSl0T51VSCYVRyQ2Z3?fbclid=IwAR1ITa6xSC4Yck3-SPxK4jY2EABAxYFW5HTBwt_xFDtDI5lP1N4e4kpunh8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โหลดไฟล์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example_timestamp.csv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เปรียบเทียบผลรวมของข้อมูล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alpha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beta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ก่อนวันที่ 2 มิถุนายน 2020 และตั้งแต่วันที่ 2 มิถุนายน 2020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298240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E516F39-2948-3E8D-4CAD-46ECC4A5C09F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FFCC99"/>
          </a:solidFill>
          <a:ln>
            <a:solidFill>
              <a:srgbClr val="FFCC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B0C56E-C6B3-F7EC-7FB1-EDD46B466C90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CC99"/>
          </a:solidFill>
          <a:ln>
            <a:solidFill>
              <a:srgbClr val="FFCC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9A9A4915-1750-2A66-8D12-700674B3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905E16AF-B3A2-FE3C-6380-973186F997F6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92EB76-B933-73B1-19C9-EE78CA8283EC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982E26-62CF-2CB3-301F-252DD0643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>
                <a:latin typeface="TH SarabunPSK" panose="020B0500040200020003" pitchFamily="34" charset="-34"/>
                <a:ea typeface="+mj-lt"/>
                <a:cs typeface="TH SarabunPSK" panose="020B0500040200020003" pitchFamily="34" charset="-34"/>
              </a:rPr>
              <a:t>Timestamp - datetime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4173D-6F3C-B3EC-BA4A-A6EB5CA23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H SarabunPSK" panose="020B0500040200020003" pitchFamily="34" charset="-34"/>
                <a:ea typeface="+mj-lt"/>
                <a:cs typeface="TH SarabunPSK" panose="020B0500040200020003" pitchFamily="34" charset="-34"/>
              </a:rPr>
              <a:t>timestamp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ใช้แปลงรูปแบบข้อมูลวันเดือนปีต่างๆ ให้เป็นรูปแบบ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timestamp</a:t>
            </a:r>
          </a:p>
          <a:p>
            <a:pPr marL="0" indent="0">
              <a:buNone/>
            </a:pP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การใช้งาน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timestamp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จะช่วยให้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สามารถใช้การชี้หรือเรียงข้อมูลวันเดือนปีโดยจะต่างจากการชี้หรือเรียงข้อมูลแบบปกติในรูปแบบ string </a:t>
            </a:r>
          </a:p>
          <a:p>
            <a:pPr marL="0" indent="0">
              <a:buNone/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timestamp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จะสามารถกำหนดรูปแบบ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ข้อมูล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วันเดือนปีที่ต้องการ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และแปลงรูปแบบข้อมูลเป็นรูปแบบ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timestamp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การใช้งานจะยืดหยุ่นกว่า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เพราะบางคนอาจจะใช้รูปแบบในการเก็บข้อมูลวันเดือนปีต่างกัน</a:t>
            </a:r>
            <a:endParaRPr lang="th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0" indent="0">
              <a:buNone/>
            </a:pPr>
            <a:endParaRPr lang="th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0" indent="0">
              <a:buNone/>
            </a:pPr>
            <a:r>
              <a:rPr lang="en-US" sz="2400" dirty="0">
                <a:latin typeface="TH SarabunPSK" panose="020B0500040200020003" pitchFamily="34" charset="-34"/>
                <a:ea typeface="+mj-lt"/>
                <a:cs typeface="TH SarabunPSK" panose="020B0500040200020003" pitchFamily="34" charset="-34"/>
              </a:rPr>
              <a:t>datetime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ใช้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ใน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การชี้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ข้อมูลรูปแบบ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timestamp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024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77AC02F-BE68-663F-121D-85247A0126A9}"/>
              </a:ext>
            </a:extLst>
          </p:cNvPr>
          <p:cNvSpPr txBox="1">
            <a:spLocks/>
          </p:cNvSpPr>
          <p:nvPr/>
        </p:nvSpPr>
        <p:spPr>
          <a:xfrm>
            <a:off x="828767" y="1672457"/>
            <a:ext cx="10515600" cy="36615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ตัวอย่างข้อมูลวันเดือนปีจากคอลัมน์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 Unnamed: 0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จะเรียงลำดับตามหลักการเรียงของข้อมูล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string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พื้นฐาน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การใช้การชี้หรือการเรียงข้อมูลแบบ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 string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จึงสามารถใช้ได้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เช่น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 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>
              <a:latin typeface="system-ui"/>
            </a:endParaRPr>
          </a:p>
          <a:p>
            <a:pPr marL="0" indent="0">
              <a:buNone/>
            </a:pPr>
            <a:endParaRPr lang="en-US" sz="2400" dirty="0">
              <a:latin typeface="Apto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9B74A1-E1B0-49D3-2322-BE6748AB8DEB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FFCC99"/>
          </a:solidFill>
          <a:ln>
            <a:solidFill>
              <a:srgbClr val="FFCC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84F985-4DF3-93FC-876C-C227E36C3BD2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CC99"/>
          </a:solidFill>
          <a:ln>
            <a:solidFill>
              <a:srgbClr val="FFCC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8" name="Picture 7" descr="A black and white logo&#10;&#10;Description automatically generated">
            <a:extLst>
              <a:ext uri="{FF2B5EF4-FFF2-40B4-BE49-F238E27FC236}">
                <a16:creationId xmlns:a16="http://schemas.microsoft.com/office/drawing/2014/main" id="{03DC773E-1E56-7133-0AB8-24CA13ABF0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9" name="Flowchart: Data 2">
            <a:extLst>
              <a:ext uri="{FF2B5EF4-FFF2-40B4-BE49-F238E27FC236}">
                <a16:creationId xmlns:a16="http://schemas.microsoft.com/office/drawing/2014/main" id="{67374494-8F80-6510-774F-4FBF4EF22E26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94630B-26AD-E9EB-7AD5-74DF3DBC067E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7923E6-5A1B-FD23-41F1-8C46E0E23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ยกตัวอย่างการชี้วันเดือนปีแบบ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string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ธรรมดา</a:t>
            </a:r>
          </a:p>
        </p:txBody>
      </p:sp>
      <p:pic>
        <p:nvPicPr>
          <p:cNvPr id="4" name="Content Placeholder 3" descr="A screenshot of a table&#10;&#10;Description automatically generated">
            <a:extLst>
              <a:ext uri="{FF2B5EF4-FFF2-40B4-BE49-F238E27FC236}">
                <a16:creationId xmlns:a16="http://schemas.microsoft.com/office/drawing/2014/main" id="{D4630A33-2342-5D2C-6547-39F61914FB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16190" y="2239615"/>
            <a:ext cx="2787691" cy="3034217"/>
          </a:xfrm>
        </p:spPr>
      </p:pic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FF879B19-AE33-1652-7FBE-367A5E9C6C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8585" y="2810904"/>
            <a:ext cx="3426700" cy="1891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395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AAE9C02-383D-7AC7-1EB4-791B0CB378B5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FFCC99"/>
          </a:solidFill>
          <a:ln>
            <a:solidFill>
              <a:srgbClr val="FFCC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84091F-4B74-E8DA-CC64-4B88044BC6CD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CC99"/>
          </a:solidFill>
          <a:ln>
            <a:solidFill>
              <a:srgbClr val="FFCC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9" name="Picture 8" descr="A black and white logo&#10;&#10;Description automatically generated">
            <a:extLst>
              <a:ext uri="{FF2B5EF4-FFF2-40B4-BE49-F238E27FC236}">
                <a16:creationId xmlns:a16="http://schemas.microsoft.com/office/drawing/2014/main" id="{96AC339D-9BB9-972D-FEE5-5D21615BF7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10" name="Flowchart: Data 2">
            <a:extLst>
              <a:ext uri="{FF2B5EF4-FFF2-40B4-BE49-F238E27FC236}">
                <a16:creationId xmlns:a16="http://schemas.microsoft.com/office/drawing/2014/main" id="{482257B5-1FCD-07C5-76E3-9CF2FE487BE2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CC04D9-629F-83E1-D884-4D8B29AE4E5B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4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74A9E6-D146-251C-9D4C-13FF20011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87"/>
            <a:ext cx="10515600" cy="1325563"/>
          </a:xfrm>
        </p:spPr>
        <p:txBody>
          <a:bodyPr/>
          <a:lstStyle/>
          <a:p>
            <a:r>
              <a:rPr lang="en-US" dirty="0" err="1">
                <a:latin typeface="TH SarabunPSK" panose="020B0500040200020003" pitchFamily="34" charset="-34"/>
                <a:ea typeface="+mj-lt"/>
                <a:cs typeface="TH SarabunPSK" panose="020B0500040200020003" pitchFamily="34" charset="-34"/>
              </a:rPr>
              <a:t>ยกตัวอย่างการชี้วันเดือนปีแบบ</a:t>
            </a:r>
            <a:r>
              <a:rPr lang="en-US" dirty="0">
                <a:latin typeface="TH SarabunPSK" panose="020B0500040200020003" pitchFamily="34" charset="-34"/>
                <a:ea typeface="+mj-lt"/>
                <a:cs typeface="TH SarabunPSK" panose="020B0500040200020003" pitchFamily="34" charset="-34"/>
              </a:rPr>
              <a:t> string </a:t>
            </a:r>
            <a:r>
              <a:rPr lang="en-US" dirty="0" err="1">
                <a:latin typeface="TH SarabunPSK" panose="020B0500040200020003" pitchFamily="34" charset="-34"/>
                <a:ea typeface="+mj-lt"/>
                <a:cs typeface="TH SarabunPSK" panose="020B0500040200020003" pitchFamily="34" charset="-34"/>
              </a:rPr>
              <a:t>ธรรมดา</a:t>
            </a:r>
          </a:p>
        </p:txBody>
      </p:sp>
      <p:pic>
        <p:nvPicPr>
          <p:cNvPr id="5" name="Content Placeholder 4" descr="A screenshot of a table&#10;&#10;Description automatically generated">
            <a:extLst>
              <a:ext uri="{FF2B5EF4-FFF2-40B4-BE49-F238E27FC236}">
                <a16:creationId xmlns:a16="http://schemas.microsoft.com/office/drawing/2014/main" id="{745EE6CD-6F70-79CC-30F2-76D30D9291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649910" y="1914900"/>
            <a:ext cx="2852842" cy="3193527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4E14ED-C0A1-18C2-D875-99AA9890A655}"/>
              </a:ext>
            </a:extLst>
          </p:cNvPr>
          <p:cNvSpPr txBox="1">
            <a:spLocks/>
          </p:cNvSpPr>
          <p:nvPr/>
        </p:nvSpPr>
        <p:spPr>
          <a:xfrm>
            <a:off x="903991" y="1366737"/>
            <a:ext cx="6477000" cy="6151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เปลี่ยนรูปแบบวันเดือนปี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 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และลองชี้และเรียงแบบ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string</a:t>
            </a:r>
          </a:p>
          <a:p>
            <a:pPr marL="0" indent="0">
              <a:buNone/>
            </a:pPr>
            <a:endParaRPr lang="en-US" sz="2400" dirty="0">
              <a:latin typeface="Aptos"/>
            </a:endParaRP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9BCFC133-A615-5C90-8109-50A205ADCA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2910" y="1935060"/>
            <a:ext cx="4923090" cy="1976393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3BDCA2-55C2-3261-35D1-EFBE0F75BCF3}"/>
              </a:ext>
            </a:extLst>
          </p:cNvPr>
          <p:cNvSpPr txBox="1">
            <a:spLocks/>
          </p:cNvSpPr>
          <p:nvPr/>
        </p:nvSpPr>
        <p:spPr>
          <a:xfrm>
            <a:off x="838200" y="4253728"/>
            <a:ext cx="6542791" cy="178025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จะเห็นว่า เรียงไม่ถูก เพราะการเรียงแบบพื้นฐานของ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string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จะเรียงจาก</a:t>
            </a:r>
          </a:p>
          <a:p>
            <a:pPr marL="0" indent="0">
              <a:buNone/>
            </a:pP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หน้าไปหลัง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, 00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ถึง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10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หรือ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000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ถึง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999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0" indent="0">
              <a:buNone/>
            </a:pP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ถ้าเป็นตัวอักษรจะเริ่มจาก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Aa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หรือ กก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ดังนั้นจึงมีแค่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01-06-2020</a:t>
            </a:r>
            <a:endParaRPr lang="th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0" indent="0">
              <a:buNone/>
            </a:pP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ที่น้อยกว่า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02-06-2020</a:t>
            </a:r>
          </a:p>
          <a:p>
            <a:pPr marL="0" indent="0">
              <a:buNone/>
            </a:pPr>
            <a:endParaRPr lang="en-US" sz="2400" dirty="0">
              <a:latin typeface="Aptos"/>
            </a:endParaRPr>
          </a:p>
        </p:txBody>
      </p:sp>
    </p:spTree>
    <p:extLst>
      <p:ext uri="{BB962C8B-B14F-4D97-AF65-F5344CB8AC3E}">
        <p14:creationId xmlns:p14="http://schemas.microsoft.com/office/powerpoint/2010/main" val="4191948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5B0EC58-4BC5-1A4A-6EF4-1A1D2DC1E15A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FFCC99"/>
          </a:solidFill>
          <a:ln>
            <a:solidFill>
              <a:srgbClr val="FFCC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EF109D-DE13-1F2A-E025-2731D7BC5EB5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CC99"/>
          </a:solidFill>
          <a:ln>
            <a:solidFill>
              <a:srgbClr val="FFCC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4EA15ADE-6B2E-6D3F-2847-D19DF9468C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10CF2696-6116-F0EE-38C7-E1B1B1C185B4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17ACDA-D206-FA65-81A4-203F81C00CA1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5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C6489E-C5E2-CEA3-5D26-E02CD117C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 err="1">
                <a:latin typeface="TH SarabunPSK" panose="020B0500040200020003" pitchFamily="34" charset="-34"/>
                <a:ea typeface="+mj-lt"/>
                <a:cs typeface="TH SarabunPSK" panose="020B0500040200020003" pitchFamily="34" charset="-34"/>
              </a:rPr>
              <a:t>การ</a:t>
            </a:r>
            <a:r>
              <a:rPr lang="th-TH" dirty="0">
                <a:latin typeface="TH SarabunPSK" panose="020B0500040200020003" pitchFamily="34" charset="-34"/>
                <a:ea typeface="+mj-lt"/>
                <a:cs typeface="TH SarabunPSK" panose="020B0500040200020003" pitchFamily="34" charset="-34"/>
              </a:rPr>
              <a:t>ใช้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timestamp (.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to_datetime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B6BEB-31E1-C5FE-552B-A2BDB8F5D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2733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การใช้งาน</a:t>
            </a:r>
          </a:p>
          <a:p>
            <a:r>
              <a:rPr lang="en-US" sz="1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pandas </a:t>
            </a:r>
            <a:r>
              <a:rPr lang="en-US" sz="1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pd</a:t>
            </a:r>
          </a:p>
          <a:p>
            <a:r>
              <a:rPr lang="nn-NO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pd.to_datetime(‘</a:t>
            </a:r>
            <a:r>
              <a:rPr lang="th-TH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TH SarabunPSK" panose="020B0500040200020003" pitchFamily="34" charset="-34"/>
              </a:rPr>
              <a:t>ข้อมูลคอลัมน์ที่ต้องการ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nn-NO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format=</a:t>
            </a:r>
            <a:r>
              <a:rPr lang="nn-NO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'%d-%m-%Y’</a:t>
            </a:r>
            <a:r>
              <a:rPr lang="nn-NO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th-TH" sz="24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โดย </a:t>
            </a:r>
            <a:r>
              <a:rPr lang="en-US" sz="24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Input: format </a:t>
            </a:r>
            <a:r>
              <a:rPr lang="th-TH" sz="24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จะใช้กำหนดรูปแบบวันเดือนปีของข้อมูล </a:t>
            </a:r>
            <a:r>
              <a:rPr lang="en-US" sz="24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input</a:t>
            </a:r>
            <a:endParaRPr lang="th-TH" sz="2400" dirty="0">
              <a:solidFill>
                <a:srgbClr val="00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nn-NO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%d</a:t>
            </a:r>
            <a:r>
              <a:rPr lang="th-TH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cs typeface="TH SarabunPSK" panose="020B0500040200020003" pitchFamily="34" charset="-34"/>
              </a:rPr>
              <a:t> </a:t>
            </a:r>
            <a:r>
              <a:rPr lang="th-TH" sz="2400" b="0" dirty="0">
                <a:effectLst/>
                <a:latin typeface="Courier New" panose="02070309020205020404" pitchFamily="49" charset="0"/>
                <a:cs typeface="TH SarabunPSK" panose="020B0500040200020003" pitchFamily="34" charset="-34"/>
              </a:rPr>
              <a:t>คือ วัน</a:t>
            </a:r>
            <a:endParaRPr lang="nn-NO" sz="2400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n-NO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%m</a:t>
            </a:r>
            <a:r>
              <a:rPr lang="th-TH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cs typeface="TH SarabunPSK" panose="020B0500040200020003" pitchFamily="34" charset="-34"/>
              </a:rPr>
              <a:t> </a:t>
            </a:r>
            <a:r>
              <a:rPr lang="th-TH" sz="2400" b="0" dirty="0">
                <a:effectLst/>
                <a:latin typeface="Courier New" panose="02070309020205020404" pitchFamily="49" charset="0"/>
                <a:cs typeface="TH SarabunPSK" panose="020B0500040200020003" pitchFamily="34" charset="-34"/>
              </a:rPr>
              <a:t>คือ เดือน</a:t>
            </a:r>
          </a:p>
          <a:p>
            <a:r>
              <a:rPr lang="nn-NO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%Y</a:t>
            </a:r>
            <a:r>
              <a:rPr lang="th-TH" sz="1800" dirty="0">
                <a:solidFill>
                  <a:srgbClr val="A31515"/>
                </a:solidFill>
                <a:latin typeface="Courier New" panose="02070309020205020404" pitchFamily="49" charset="0"/>
                <a:cs typeface="TH SarabunPSK" panose="020B0500040200020003" pitchFamily="34" charset="-34"/>
              </a:rPr>
              <a:t> </a:t>
            </a:r>
            <a:r>
              <a:rPr lang="th-TH" sz="2400" dirty="0">
                <a:latin typeface="Courier New" panose="02070309020205020404" pitchFamily="49" charset="0"/>
                <a:cs typeface="TH SarabunPSK" panose="020B0500040200020003" pitchFamily="34" charset="-34"/>
              </a:rPr>
              <a:t>คือ ปี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th-TH" sz="2400" dirty="0">
                <a:latin typeface="Courier New" panose="02070309020205020404" pitchFamily="49" charset="0"/>
                <a:cs typeface="TH SarabunPSK" panose="020B0500040200020003" pitchFamily="34" charset="-34"/>
              </a:rPr>
              <a:t>รูปแบบข้อมูลในคอลัมน์คือ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01-06-2020 </a:t>
            </a:r>
            <a:r>
              <a:rPr lang="nn-NO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format=</a:t>
            </a:r>
            <a:r>
              <a:rPr lang="nn-NO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'%d-%m-%Y’</a:t>
            </a:r>
            <a:endParaRPr lang="en-US" sz="1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th-TH" sz="2400" dirty="0">
                <a:latin typeface="Courier New" panose="02070309020205020404" pitchFamily="49" charset="0"/>
                <a:cs typeface="TH SarabunPSK" panose="020B0500040200020003" pitchFamily="34" charset="-34"/>
              </a:rPr>
              <a:t>รูปแบบข้อมูลในคอลัมน์คือ 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2020-06-01 </a:t>
            </a:r>
            <a:r>
              <a:rPr lang="nn-NO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format=</a:t>
            </a:r>
            <a:r>
              <a:rPr lang="nn-NO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'%Y-%m-%d’</a:t>
            </a:r>
          </a:p>
          <a:p>
            <a:r>
              <a:rPr lang="th-TH" sz="2400" dirty="0">
                <a:latin typeface="Courier New" panose="02070309020205020404" pitchFamily="49" charset="0"/>
                <a:cs typeface="TH SarabunPSK" panose="020B0500040200020003" pitchFamily="34" charset="-34"/>
              </a:rPr>
              <a:t>รูปแบบข้อมูลในคอลัมน์คือ </a:t>
            </a:r>
            <a:r>
              <a:rPr lang="nn-N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01/06/2020 format</a:t>
            </a:r>
            <a:r>
              <a:rPr lang="nn-NO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n-NO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‘%d/%m/%Y’</a:t>
            </a:r>
          </a:p>
          <a:p>
            <a:endParaRPr lang="en-US" sz="2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29175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32B8CC8-3EB1-1BB8-C47A-A55C10ADE6CF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FFCC99"/>
          </a:solidFill>
          <a:ln>
            <a:solidFill>
              <a:srgbClr val="FFCC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38FA0-47BF-C7B6-F5F4-617A700C87D8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CC99"/>
          </a:solidFill>
          <a:ln>
            <a:solidFill>
              <a:srgbClr val="FFCC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F65D7BFA-0B4C-4EE9-2E0C-99C0D390CC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8" name="Flowchart: Data 2">
            <a:extLst>
              <a:ext uri="{FF2B5EF4-FFF2-40B4-BE49-F238E27FC236}">
                <a16:creationId xmlns:a16="http://schemas.microsoft.com/office/drawing/2014/main" id="{C53676E3-4EB8-B54B-4DE0-FBBA8FE3E7FC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98ABD1-EBC8-C7CD-D87E-DF911A6F32EA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6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C4256A-51E6-6CDA-0361-306234F20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ea typeface="+mj-lt"/>
                <a:cs typeface="TH SarabunPSK" panose="020B0500040200020003" pitchFamily="34" charset="-34"/>
              </a:rPr>
              <a:t>ดึงข้อมูล</a:t>
            </a:r>
            <a:r>
              <a:rPr lang="en-US" dirty="0" err="1">
                <a:latin typeface="TH SarabunPSK" panose="020B0500040200020003" pitchFamily="34" charset="-34"/>
                <a:ea typeface="+mj-lt"/>
                <a:cs typeface="TH SarabunPSK" panose="020B0500040200020003" pitchFamily="34" charset="-34"/>
              </a:rPr>
              <a:t>ตัวอย่าง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47EEE-E4D1-A422-049E-DBD7F7845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pandas </a:t>
            </a:r>
            <a:r>
              <a:rPr lang="en-US" sz="18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pd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dirty="0" err="1">
                <a:solidFill>
                  <a:srgbClr val="545454"/>
                </a:solidFill>
                <a:latin typeface="Courier New" panose="02070309020205020404" pitchFamily="49" charset="0"/>
              </a:rPr>
              <a:t>df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pd.read_csv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'/content/example_timestamp</a:t>
            </a:r>
            <a:r>
              <a:rPr lang="en-US" sz="1800" dirty="0">
                <a:solidFill>
                  <a:srgbClr val="008000"/>
                </a:solidFill>
                <a:latin typeface="Courier New" panose="02070309020205020404" pitchFamily="49" charset="0"/>
              </a:rPr>
              <a:t>_03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.csv’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1800" dirty="0" err="1">
                <a:solidFill>
                  <a:srgbClr val="545454"/>
                </a:solidFill>
                <a:latin typeface="Courier New" panose="02070309020205020404" pitchFamily="49" charset="0"/>
              </a:rPr>
              <a:t>df</a:t>
            </a:r>
            <a:endParaRPr lang="en-US" sz="1800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US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US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endParaRPr lang="en-US" sz="2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754215-FF8C-428F-E55C-43A6BA5767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110" y="2889520"/>
            <a:ext cx="2457450" cy="27622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07B6098-22CF-8765-0547-52D6DBA73C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9147" y="3214929"/>
            <a:ext cx="2188680" cy="1055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005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E9A949B-4F25-6E7D-091F-EF7B23182DCE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FFCC99"/>
          </a:solidFill>
          <a:ln>
            <a:solidFill>
              <a:srgbClr val="FFCC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7BEEC8-9599-A71F-01A2-236D16721702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CC99"/>
          </a:solidFill>
          <a:ln>
            <a:solidFill>
              <a:srgbClr val="FFCC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8" name="Picture 7" descr="A black and white logo&#10;&#10;Description automatically generated">
            <a:extLst>
              <a:ext uri="{FF2B5EF4-FFF2-40B4-BE49-F238E27FC236}">
                <a16:creationId xmlns:a16="http://schemas.microsoft.com/office/drawing/2014/main" id="{C566EC23-2B4B-018D-D59A-C4886EE0B2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9" name="Flowchart: Data 2">
            <a:extLst>
              <a:ext uri="{FF2B5EF4-FFF2-40B4-BE49-F238E27FC236}">
                <a16:creationId xmlns:a16="http://schemas.microsoft.com/office/drawing/2014/main" id="{505277E6-0DCA-10D5-E14F-129ACBF41AA0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72286D-1A10-363A-AB3B-EF1D4AA1C562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7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DB1228-9C3D-5530-F101-780525D19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 err="1">
                <a:latin typeface="TH SarabunPSK" panose="020B0500040200020003" pitchFamily="34" charset="-34"/>
                <a:ea typeface="+mj-lt"/>
                <a:cs typeface="TH SarabunPSK" panose="020B0500040200020003" pitchFamily="34" charset="-34"/>
              </a:rPr>
              <a:t>ตัวอย่าง</a:t>
            </a:r>
            <a:r>
              <a:rPr lang="th-TH" dirty="0">
                <a:latin typeface="TH SarabunPSK" panose="020B0500040200020003" pitchFamily="34" charset="-34"/>
                <a:ea typeface="+mj-lt"/>
                <a:cs typeface="TH SarabunPSK" panose="020B0500040200020003" pitchFamily="34" charset="-34"/>
              </a:rPr>
              <a:t>การใช้ </a:t>
            </a:r>
            <a:r>
              <a:rPr lang="en-US" dirty="0">
                <a:latin typeface="TH SarabunPSK" panose="020B0500040200020003" pitchFamily="34" charset="-34"/>
                <a:ea typeface="+mj-lt"/>
                <a:cs typeface="TH SarabunPSK" panose="020B0500040200020003" pitchFamily="34" charset="-34"/>
              </a:rPr>
              <a:t>.</a:t>
            </a:r>
            <a:r>
              <a:rPr lang="en-US" dirty="0" err="1">
                <a:latin typeface="TH SarabunPSK" panose="020B0500040200020003" pitchFamily="34" charset="-34"/>
                <a:ea typeface="+mj-lt"/>
                <a:cs typeface="TH SarabunPSK" panose="020B0500040200020003" pitchFamily="34" charset="-34"/>
              </a:rPr>
              <a:t>to_datetime</a:t>
            </a:r>
            <a:r>
              <a:rPr lang="en-US" dirty="0">
                <a:latin typeface="TH SarabunPSK" panose="020B0500040200020003" pitchFamily="34" charset="-34"/>
                <a:ea typeface="+mj-lt"/>
                <a:cs typeface="TH SarabunPSK" panose="020B0500040200020003" pitchFamily="34" charset="-34"/>
              </a:rPr>
              <a:t> </a:t>
            </a:r>
            <a:r>
              <a:rPr lang="th-TH" dirty="0">
                <a:latin typeface="TH SarabunPSK" panose="020B0500040200020003" pitchFamily="34" charset="-34"/>
                <a:ea typeface="+mj-lt"/>
                <a:cs typeface="TH SarabunPSK" panose="020B0500040200020003" pitchFamily="34" charset="-34"/>
              </a:rPr>
              <a:t>แปลงรูปแบบข้อมูล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BC584-4FD1-13DC-838B-F51A4EBF6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'Unnamed: 0'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 =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pd.to_datetime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'Unnamed: 0'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 format=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'%d/%m/%Y'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endParaRPr lang="en-US" sz="1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9237AB-7B38-BA44-F9FC-027E4972B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475" y="2815342"/>
            <a:ext cx="2324100" cy="27241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5F882A0-0F7A-0997-0589-560CC5707D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476" y="2947143"/>
            <a:ext cx="3668686" cy="963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188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E4EA1BF-C3B2-774A-EE4A-C6F9CC06B9F7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FFCC99"/>
          </a:solidFill>
          <a:ln>
            <a:solidFill>
              <a:srgbClr val="FFCC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0BB22A-300E-B3A6-3CFC-4A73173D80B8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CC99"/>
          </a:solidFill>
          <a:ln>
            <a:solidFill>
              <a:srgbClr val="FFCC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644A549F-1DB7-EA00-E1C0-C4242C1EBD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8" name="Flowchart: Data 2">
            <a:extLst>
              <a:ext uri="{FF2B5EF4-FFF2-40B4-BE49-F238E27FC236}">
                <a16:creationId xmlns:a16="http://schemas.microsoft.com/office/drawing/2014/main" id="{2211565E-D41F-CFD9-0101-6A339E8D91E6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82203F-76E6-CC1E-6E07-B81D0D2EFCC9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8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1A4BD3-7B96-67CB-8184-CC7A6C4AA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การชี้ข้อมูล </a:t>
            </a:r>
            <a:r>
              <a:rPr lang="en-US" dirty="0">
                <a:latin typeface="TH SarabunPSK" panose="020B0500040200020003" pitchFamily="34" charset="-34"/>
                <a:ea typeface="+mj-lt"/>
                <a:cs typeface="TH SarabunPSK" panose="020B0500040200020003" pitchFamily="34" charset="-34"/>
              </a:rPr>
              <a:t>timestamp </a:t>
            </a:r>
            <a:r>
              <a:rPr lang="th-TH" dirty="0">
                <a:latin typeface="TH SarabunPSK" panose="020B0500040200020003" pitchFamily="34" charset="-34"/>
                <a:ea typeface="+mj-lt"/>
                <a:cs typeface="TH SarabunPSK" panose="020B0500040200020003" pitchFamily="34" charset="-34"/>
              </a:rPr>
              <a:t>ด้วย </a:t>
            </a:r>
            <a:r>
              <a:rPr lang="en-US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datetime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81FD7-61E8-423C-4C4F-BE21865F6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1362"/>
            <a:ext cx="10515600" cy="4351338"/>
          </a:xfrm>
        </p:spPr>
        <p:txBody>
          <a:bodyPr/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การชี้ข้อมูล </a:t>
            </a:r>
            <a:r>
              <a:rPr lang="en-US" sz="2400" dirty="0">
                <a:latin typeface="TH SarabunPSK" panose="020B0500040200020003" pitchFamily="34" charset="-34"/>
                <a:ea typeface="+mj-lt"/>
                <a:cs typeface="TH SarabunPSK" panose="020B0500040200020003" pitchFamily="34" charset="-34"/>
              </a:rPr>
              <a:t>timestamp </a:t>
            </a:r>
            <a:r>
              <a:rPr lang="th-TH" sz="2400" dirty="0">
                <a:latin typeface="TH SarabunPSK" panose="020B0500040200020003" pitchFamily="34" charset="-34"/>
                <a:ea typeface="+mj-lt"/>
                <a:cs typeface="TH SarabunPSK" panose="020B0500040200020003" pitchFamily="34" charset="-34"/>
              </a:rPr>
              <a:t>จะใช้คำสั่ง </a:t>
            </a:r>
            <a:r>
              <a:rPr lang="en-US" sz="24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datetime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สามารถกำหนดวันเดือนปีในการชี้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datetime(day=</a:t>
            </a:r>
            <a:r>
              <a:rPr lang="th-TH" sz="2400" b="0" dirty="0">
                <a:solidFill>
                  <a:srgbClr val="11664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วันที่ต้องการชี้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, month=</a:t>
            </a:r>
            <a:r>
              <a:rPr lang="th-TH" sz="2400" b="0" dirty="0">
                <a:solidFill>
                  <a:srgbClr val="11664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เดือนที่ต้องการชี้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, year=</a:t>
            </a:r>
            <a:r>
              <a:rPr lang="th-TH" sz="2400" b="0" dirty="0">
                <a:solidFill>
                  <a:srgbClr val="11664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ปี</a:t>
            </a:r>
            <a:r>
              <a:rPr lang="th-TH" sz="2400" dirty="0">
                <a:solidFill>
                  <a:srgbClr val="11664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ที่ต้องการชี้</a:t>
            </a:r>
            <a:r>
              <a:rPr lang="en-US" sz="2400" b="0" dirty="0">
                <a:solidFill>
                  <a:srgbClr val="11664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endParaRPr lang="th-TH" sz="2400" b="0" dirty="0">
              <a:solidFill>
                <a:srgbClr val="116644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เช่น </a:t>
            </a:r>
          </a:p>
          <a:p>
            <a:r>
              <a:rPr lang="en-US" sz="1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datetime </a:t>
            </a:r>
            <a:r>
              <a:rPr lang="en-US" sz="1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datetime</a:t>
            </a:r>
            <a:endParaRPr lang="th-TH" sz="1800" dirty="0"/>
          </a:p>
          <a:p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'Unnamed: 0'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]&lt;datetime(day=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,month=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,year=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2020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)]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3705ED-035B-3A85-D270-A0060E9765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50" y="3816328"/>
            <a:ext cx="2375536" cy="1788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352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668</Words>
  <Application>Microsoft Office PowerPoint</Application>
  <PresentationFormat>Widescreen</PresentationFormat>
  <Paragraphs>91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system-ui</vt:lpstr>
      <vt:lpstr>Aptos</vt:lpstr>
      <vt:lpstr>Aptos Display</vt:lpstr>
      <vt:lpstr>Arial</vt:lpstr>
      <vt:lpstr>Courier New</vt:lpstr>
      <vt:lpstr>TH SarabunPSK</vt:lpstr>
      <vt:lpstr>Office Theme</vt:lpstr>
      <vt:lpstr>Class period 16</vt:lpstr>
      <vt:lpstr>Quiz</vt:lpstr>
      <vt:lpstr>Timestamp - datetime</vt:lpstr>
      <vt:lpstr>ยกตัวอย่างการชี้วันเดือนปีแบบ string ธรรมดา</vt:lpstr>
      <vt:lpstr>ยกตัวอย่างการชี้วันเดือนปีแบบ string ธรรมดา</vt:lpstr>
      <vt:lpstr>การใช้ timestamp (.to_datetime)</vt:lpstr>
      <vt:lpstr>ดึงข้อมูลตัวอย่าง</vt:lpstr>
      <vt:lpstr>ตัวอย่างการใช้ .to_datetime แปลงรูปแบบข้อมูล</vt:lpstr>
      <vt:lpstr>การชี้ข้อมูล timestamp ด้วย datetime </vt:lpstr>
      <vt:lpstr>การใช้ .sum() รวมข้อมูลตาม timestamp</vt:lpstr>
      <vt:lpstr>การใช้ .sum() รวมข้อมูลตาม timestamp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period 16</dc:title>
  <dc:creator>Tan PH</dc:creator>
  <cp:lastModifiedBy>Tan PH</cp:lastModifiedBy>
  <cp:revision>4</cp:revision>
  <dcterms:created xsi:type="dcterms:W3CDTF">2024-04-20T16:03:35Z</dcterms:created>
  <dcterms:modified xsi:type="dcterms:W3CDTF">2024-05-20T09:54:12Z</dcterms:modified>
</cp:coreProperties>
</file>