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535" r:id="rId2"/>
    <p:sldId id="538" r:id="rId3"/>
    <p:sldId id="540" r:id="rId4"/>
    <p:sldId id="539" r:id="rId5"/>
    <p:sldId id="536" r:id="rId6"/>
    <p:sldId id="542" r:id="rId7"/>
    <p:sldId id="543" r:id="rId8"/>
    <p:sldId id="546" r:id="rId9"/>
    <p:sldId id="544" r:id="rId10"/>
    <p:sldId id="545" r:id="rId11"/>
    <p:sldId id="547" r:id="rId12"/>
    <p:sldId id="548" r:id="rId13"/>
    <p:sldId id="549" r:id="rId14"/>
    <p:sldId id="551" r:id="rId15"/>
    <p:sldId id="550" r:id="rId16"/>
    <p:sldId id="585" r:id="rId17"/>
    <p:sldId id="586" r:id="rId18"/>
    <p:sldId id="587" r:id="rId19"/>
    <p:sldId id="588" r:id="rId20"/>
    <p:sldId id="589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9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723A71-17A9-48F4-BDB9-92857604A8BC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F8298B-F53E-47D7-8C09-429A4B887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3583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043617-07BC-4931-8887-3A55C4774CA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7857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043617-07BC-4931-8887-3A55C4774CA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5747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B4B53-9195-363E-2F15-E85A68347B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DB5456-375D-7D43-80E1-DC80387D81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EB4A01-E799-5844-4DAC-6AF1A557E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19361-5D31-4DEF-AA75-2A90FC25147A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D54A03-E322-E1F5-9FA8-B35DE92A7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939748-5C8B-3855-A52C-7BBCC472A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1A312-76AF-402F-BB56-6F3548F05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443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E2AFF-A715-593E-9199-72D7C79C2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D8E763-F3A9-A387-45A9-48CB45E65F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9F01F-F7F8-D522-486B-C170E51D1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19361-5D31-4DEF-AA75-2A90FC25147A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3AB334-0329-1E75-30FD-77FD80692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A80991-6D21-8EFB-B19E-3CB17F9E2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1A312-76AF-402F-BB56-6F3548F05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838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3D9A7C-4D44-FC59-2866-926BF6D666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1E568B-8EE4-513B-4EB5-A3A4AE093E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D3D2EA-3821-A2AD-C503-E01CB344D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19361-5D31-4DEF-AA75-2A90FC25147A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91D994-35F5-125E-319D-0FE07BB02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D2F76B-5E44-F045-4894-47285CA11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1A312-76AF-402F-BB56-6F3548F05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329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A333F-9BA6-424A-F7AE-C462DE8ED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9A4556-952E-64DB-1624-DDCF74C58E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85CC48-5A6E-8A63-5AAE-9F06A0476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19361-5D31-4DEF-AA75-2A90FC25147A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539615-749B-C6D3-CACA-7C76898DA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830418-A52F-AF9D-E8CC-C8F2627B0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1A312-76AF-402F-BB56-6F3548F05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34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15755-FACC-B2C8-1A71-367359527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0EA4C8-490C-41FD-073C-3B201FB0FA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64746B-8EA0-603D-914B-28F9887B4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19361-5D31-4DEF-AA75-2A90FC25147A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10E7DE-F595-3DEF-2C13-D9EE188BF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1CC835-243D-FCDE-BDE2-359322B83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1A312-76AF-402F-BB56-6F3548F05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532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D06C1-EF9F-EC19-8B5A-B36C3D2C5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196A8B-8727-368F-C363-3A125C4342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830398-873B-DDE4-381A-21E27DC3EC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FB3A25-D644-5F2A-F88D-BCEE90998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19361-5D31-4DEF-AA75-2A90FC25147A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7D300B-7CE9-5A41-97B2-107D0DFA6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A9EDA5-93DE-1C64-73A3-9DA7B68E9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1A312-76AF-402F-BB56-6F3548F05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579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9F12B-EC9A-7F2A-420F-23C94F7A8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32BE0F-2C85-8C86-2D06-5F9D951597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1A8760-9795-7876-DC25-3EB19F091B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B5AB6C-126C-E37D-0CB2-3F7E298C4D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9934E4-DD0A-EE3A-0D8D-01BAA25BD8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9EE954-A352-6A17-317B-505A2D362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19361-5D31-4DEF-AA75-2A90FC25147A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2DE110-FB63-C127-ACA7-489CE999C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60DBAD-5023-356F-4C4C-A78D3CB3C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1A312-76AF-402F-BB56-6F3548F05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972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2C1AA-5524-9F15-C2CE-5B12F79EE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C0435C-54AE-E7C1-CA66-575D949C0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19361-5D31-4DEF-AA75-2A90FC25147A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2B64DC-D2CF-7994-09CA-F7BE26D0E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767FC4-6E71-777B-16AF-B659D4937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1A312-76AF-402F-BB56-6F3548F05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25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D144C6-E1AF-6FFB-F1EB-45FFCFE3D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19361-5D31-4DEF-AA75-2A90FC25147A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AC2149-EE0D-8003-5ACB-A1F82BB8C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01BC75-4E3E-22F5-05CD-C93935989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1A312-76AF-402F-BB56-6F3548F05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987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F8360-4290-9098-9401-31D1C4E54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BCCC68-78BA-1ECC-25A8-A49E3E2265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A00EC5-B0AF-37A8-73A8-4297414DA0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637C60-8F5B-4C4E-7AE3-6A72227D5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19361-5D31-4DEF-AA75-2A90FC25147A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4495E2-3B6C-3A62-34EC-FCCB85AC6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A6F956-B177-C148-829D-0F5088EE0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1A312-76AF-402F-BB56-6F3548F05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858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18686-AEED-D2D2-EBD7-F7EAE9078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91CF15-96D5-E7AE-488F-7DDBCAAAAF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87DAEE-0834-0C89-B3CD-303B7EFF04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BCF7DF-4EE9-1DD3-2BF6-E591EA79B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19361-5D31-4DEF-AA75-2A90FC25147A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BC323A-B31E-E939-6AFA-BB31843C0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E3E9C2-1FA5-F08D-0134-BD8284116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1A312-76AF-402F-BB56-6F3548F05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668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2D8F5E-CEC4-9959-1FE3-C8D984171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D9D59F-1A00-E4C2-F962-B6B04250F5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878740-B7D8-BCB9-533E-BA5FC8227A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B419361-5D31-4DEF-AA75-2A90FC25147A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F39FEE-05E8-C150-0E14-C16604A541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1AC268-88A8-19B3-B7ED-9C854DE279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8D1A312-76AF-402F-BB56-6F3548F05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852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drive/folders/1AztYMSDdZiwjDHfSl0T51VSCYVRyQ2Z3?fbclid=IwAR1ITa6xSC4Yck3-SPxK4jY2EABAxYFW5HTBwt_xFDtDI5lP1N4e4kpunh8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kanyawee.work/%E0%B9%81%E0%B8%AA%E0%B8%94%E0%B8%87%E0%B8%9C%E0%B8%A5%E0%B8%A0%E0%B8%B2%E0%B8%A9%E0%B8%B2%E0%B9%84%E0%B8%97%E0%B8%A2%E0%B9%83%E0%B8%99%E0%B8%81%E0%B8%A3%E0%B8%B2%E0%B8%9F%E0%B8%82%E0%B8%AD%E0%B8%87-matplotlib-%E0%B8%9A%E0%B8%99-google-colab-37210d9a9f31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Phonbopit/sarabun-webfont/raw/master/fonts/thsarabunnew-webfont.ttf" TargetMode="External"/><Relationship Id="rId4" Type="http://schemas.openxmlformats.org/officeDocument/2006/relationships/hyperlink" Target="https://colab.research.google.com/drive/1sTdTZx_Cm51mc8OL_QHtehWyO4725sGl#scrollTo=Ak9SbVd5L7U8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F3D4523-E9D4-A1C1-4A0D-0E3E7D36B871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E6E6CC"/>
          </a:solidFill>
          <a:ln>
            <a:solidFill>
              <a:srgbClr val="E6E6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8978851-AEDD-2D58-F834-957EB242071A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E6E6CC"/>
          </a:solidFill>
          <a:ln>
            <a:solidFill>
              <a:srgbClr val="E6E6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EFFAEF49-610F-5654-8BA0-40B8B7AE5E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Class period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th-TH" dirty="0">
                <a:solidFill>
                  <a:srgbClr val="0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บทที่ 7 การแสดงผลการเปรียบเทียบข้อมูล </a:t>
            </a:r>
            <a:r>
              <a:rPr lang="en-US" dirty="0">
                <a:solidFill>
                  <a:srgbClr val="0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(</a:t>
            </a:r>
            <a:r>
              <a:rPr lang="th-TH" dirty="0">
                <a:solidFill>
                  <a:srgbClr val="0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ต่อ</a:t>
            </a:r>
            <a:r>
              <a:rPr lang="en-US" dirty="0">
                <a:solidFill>
                  <a:srgbClr val="0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)</a:t>
            </a:r>
            <a:endParaRPr lang="th-TH" dirty="0">
              <a:solidFill>
                <a:srgbClr val="000000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dirty="0" err="1">
                <a:solidFill>
                  <a:srgbClr val="0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Visualize_Data_Comparison</a:t>
            </a:r>
            <a:endParaRPr lang="en-US" dirty="0">
              <a:solidFill>
                <a:srgbClr val="000000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Bar chart - Grouped Bar chart</a:t>
            </a:r>
          </a:p>
        </p:txBody>
      </p:sp>
    </p:spTree>
    <p:extLst>
      <p:ext uri="{BB962C8B-B14F-4D97-AF65-F5344CB8AC3E}">
        <p14:creationId xmlns:p14="http://schemas.microsoft.com/office/powerpoint/2010/main" val="22487989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21740C7-3419-3345-8998-AA6552E59C3E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E6E6CC"/>
          </a:solidFill>
          <a:ln>
            <a:solidFill>
              <a:srgbClr val="E6E6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8D43152-972F-ED7C-1C1A-631E48E04295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E6E6CC"/>
          </a:solidFill>
          <a:ln>
            <a:solidFill>
              <a:srgbClr val="E6E6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CB0F03A8-CB34-A790-39A1-1A26A32EC0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7" name="Flowchart: Data 2">
            <a:extLst>
              <a:ext uri="{FF2B5EF4-FFF2-40B4-BE49-F238E27FC236}">
                <a16:creationId xmlns:a16="http://schemas.microsoft.com/office/drawing/2014/main" id="{A37C4F60-E795-89E3-3F9E-397C577C52C4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F35C91-444F-782B-36C5-017CC93FBF5B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9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F93C7-77B2-48AD-C17D-A665241C8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8255"/>
            <a:ext cx="10515600" cy="1325563"/>
          </a:xfrm>
        </p:spPr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ผลลัพธ์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Parameter: 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tick_label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3060312-16B3-3055-8F72-E7FA275373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240728" y="1362073"/>
            <a:ext cx="5710541" cy="4351338"/>
          </a:xfrm>
        </p:spPr>
      </p:pic>
    </p:spTree>
    <p:extLst>
      <p:ext uri="{BB962C8B-B14F-4D97-AF65-F5344CB8AC3E}">
        <p14:creationId xmlns:p14="http://schemas.microsoft.com/office/powerpoint/2010/main" val="30319117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4CACB4-6830-4A08-9F6C-9BF1D4A0FB2C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E6E6CC"/>
          </a:solidFill>
          <a:ln>
            <a:solidFill>
              <a:srgbClr val="E6E6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E88D7FC-7A4B-36AC-13A5-720C5388F377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E6E6CC"/>
          </a:solidFill>
          <a:ln>
            <a:solidFill>
              <a:srgbClr val="E6E6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ABF00E0C-4E98-65CE-3812-D6F67885AC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7" name="Flowchart: Data 2">
            <a:extLst>
              <a:ext uri="{FF2B5EF4-FFF2-40B4-BE49-F238E27FC236}">
                <a16:creationId xmlns:a16="http://schemas.microsoft.com/office/drawing/2014/main" id="{773C7376-7003-DA34-6171-ACC5ECA7CE28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205D14-D699-BEFD-4136-0BE43EA811E2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10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1273CF-BA01-A5EC-5B7E-6B3596CC7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การกำหนดชื่อกราฟและชื่อแกน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E6C53C-996B-C088-80A2-60C72BC674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325563"/>
            <a:ext cx="10820400" cy="4851400"/>
          </a:xfrm>
        </p:spPr>
        <p:txBody>
          <a:bodyPr>
            <a:normAutofit fontScale="55000" lnSpcReduction="20000"/>
          </a:bodyPr>
          <a:lstStyle/>
          <a:p>
            <a:r>
              <a:rPr lang="th-TH" sz="4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สามารถกำหนดได้โดยใช้คำสั่ง </a:t>
            </a:r>
            <a:endParaRPr lang="en-US" sz="4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sz="36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plt.xlabel</a:t>
            </a:r>
            <a:r>
              <a:rPr lang="en-US" sz="3600" dirty="0">
                <a:solidFill>
                  <a:srgbClr val="545454"/>
                </a:solidFill>
                <a:latin typeface="Courier New" panose="02070309020205020404" pitchFamily="49" charset="0"/>
              </a:rPr>
              <a:t>(</a:t>
            </a:r>
            <a:r>
              <a:rPr lang="en-US" sz="36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‘</a:t>
            </a:r>
            <a:r>
              <a:rPr lang="th-TH" sz="3600" b="0" i="0" dirty="0">
                <a:solidFill>
                  <a:srgbClr val="008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ชื่อแกน</a:t>
            </a:r>
            <a:r>
              <a:rPr lang="en-US" sz="36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X'</a:t>
            </a:r>
            <a:r>
              <a:rPr lang="en-US" sz="36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th-TH" sz="3600" dirty="0">
                <a:solidFill>
                  <a:srgbClr val="545454"/>
                </a:solidFill>
                <a:latin typeface="Courier New" panose="02070309020205020404" pitchFamily="49" charset="0"/>
              </a:rPr>
              <a:t> และ </a:t>
            </a:r>
            <a:r>
              <a:rPr lang="en-US" sz="36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plt.ylabel</a:t>
            </a:r>
            <a:r>
              <a:rPr lang="en-US" sz="36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36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‘</a:t>
            </a:r>
            <a:r>
              <a:rPr lang="th-TH" sz="3600" b="0" i="0" dirty="0">
                <a:solidFill>
                  <a:srgbClr val="008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ชื่อแกน</a:t>
            </a:r>
            <a:r>
              <a:rPr lang="en-US" sz="36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Y’</a:t>
            </a:r>
            <a:r>
              <a:rPr lang="en-US" sz="36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</a:t>
            </a:r>
            <a:endParaRPr lang="th-TH" sz="36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th-TH" sz="4400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เช่น</a:t>
            </a:r>
          </a:p>
          <a:p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plt.bar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([</a:t>
            </a:r>
            <a:r>
              <a:rPr lang="en-US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4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5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6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7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],[data[data[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search_timestamp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].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dt.dayofweek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== </a:t>
            </a:r>
            <a:r>
              <a:rPr lang="en-US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].shape[</a:t>
            </a:r>
            <a:r>
              <a:rPr lang="en-US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                 data[data[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search_timestamp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].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dt.dayofweek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== </a:t>
            </a:r>
            <a:r>
              <a:rPr lang="en-US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].shape[</a:t>
            </a:r>
            <a:r>
              <a:rPr lang="en-US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                 data[data[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search_timestamp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].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dt.dayofweek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== </a:t>
            </a:r>
            <a:r>
              <a:rPr lang="en-US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].shape[</a:t>
            </a:r>
            <a:r>
              <a:rPr lang="en-US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                 data[data[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search_timestamp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].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dt.dayofweek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== </a:t>
            </a:r>
            <a:r>
              <a:rPr lang="en-US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].shape[</a:t>
            </a:r>
            <a:r>
              <a:rPr lang="en-US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                 data[data[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search_timestamp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].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dt.dayofweek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== </a:t>
            </a:r>
            <a:r>
              <a:rPr lang="en-US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4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].shape[</a:t>
            </a:r>
            <a:r>
              <a:rPr lang="en-US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                 data[data[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search_timestamp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].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dt.dayofweek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== </a:t>
            </a:r>
            <a:r>
              <a:rPr lang="en-US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5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].shape[</a:t>
            </a:r>
            <a:r>
              <a:rPr lang="en-US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                 data[data[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search_timestamp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].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dt.dayofweek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== </a:t>
            </a:r>
            <a:r>
              <a:rPr lang="en-US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6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].shape[</a:t>
            </a:r>
            <a:r>
              <a:rPr lang="en-US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                 ],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tick_label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=[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Mon'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'Tue'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'Wed'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'Thu'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'Fri'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'Sat'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'Sun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])</a:t>
            </a:r>
          </a:p>
          <a:p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plt.xlabel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3300" b="0" dirty="0">
                <a:solidFill>
                  <a:srgbClr val="A31515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Days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plt.ylabel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3300" b="0" dirty="0">
                <a:solidFill>
                  <a:srgbClr val="A31515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'Number of Requests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’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 </a:t>
            </a:r>
            <a:endParaRPr lang="th-TH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plt.title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‘</a:t>
            </a:r>
            <a:r>
              <a:rPr lang="th-TH" sz="3300" b="0" dirty="0">
                <a:solidFill>
                  <a:srgbClr val="A31515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ปริมาณคนเข้าใช้ </a:t>
            </a:r>
            <a:r>
              <a:rPr lang="en-US" sz="3300" b="0" dirty="0">
                <a:solidFill>
                  <a:srgbClr val="A31515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Wongnai.com </a:t>
            </a:r>
            <a:r>
              <a:rPr lang="th-TH" sz="3300" b="0" dirty="0">
                <a:solidFill>
                  <a:srgbClr val="A31515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ในแต่ละวัน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’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818110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6B205D9-3B69-5114-A00B-9696EFF0F53C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E6E6CC"/>
          </a:solidFill>
          <a:ln>
            <a:solidFill>
              <a:srgbClr val="E8F5E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99798F4-639E-25BA-1379-3ED57E5AC929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E6E6CC"/>
          </a:solidFill>
          <a:ln>
            <a:solidFill>
              <a:srgbClr val="E8F5E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5" name="Picture 4" descr="A black and white logo&#10;&#10;Description automatically generated">
            <a:extLst>
              <a:ext uri="{FF2B5EF4-FFF2-40B4-BE49-F238E27FC236}">
                <a16:creationId xmlns:a16="http://schemas.microsoft.com/office/drawing/2014/main" id="{DABAD9DD-5342-498A-AC36-63598F5B66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6" name="Flowchart: Data 2">
            <a:extLst>
              <a:ext uri="{FF2B5EF4-FFF2-40B4-BE49-F238E27FC236}">
                <a16:creationId xmlns:a16="http://schemas.microsoft.com/office/drawing/2014/main" id="{011FC602-1995-2FF0-78AE-5555F0E3347C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D60E96-8C70-C840-492A-335C47E1125D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5340BD-4655-0943-2F79-343ED0B36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ผลลัพธ์การกำหนดชื่อกราฟและชื่อแกน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73926AA9-F6D5-7C1C-173D-0E25C1F35B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3336082" y="1407608"/>
            <a:ext cx="5519833" cy="4351338"/>
          </a:xfrm>
        </p:spPr>
      </p:pic>
    </p:spTree>
    <p:extLst>
      <p:ext uri="{BB962C8B-B14F-4D97-AF65-F5344CB8AC3E}">
        <p14:creationId xmlns:p14="http://schemas.microsoft.com/office/powerpoint/2010/main" val="7478946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3CDC9C2-6AA9-649F-A6EA-6AA9C4BDB452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E6E6CC"/>
          </a:solidFill>
          <a:ln>
            <a:solidFill>
              <a:srgbClr val="E6E6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1F69DED-97A4-D857-5F77-B16619E847E9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E6E6CC"/>
          </a:solidFill>
          <a:ln>
            <a:solidFill>
              <a:srgbClr val="E6E6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7" name="Picture 6" descr="A black and white logo&#10;&#10;Description automatically generated">
            <a:extLst>
              <a:ext uri="{FF2B5EF4-FFF2-40B4-BE49-F238E27FC236}">
                <a16:creationId xmlns:a16="http://schemas.microsoft.com/office/drawing/2014/main" id="{F582C18D-3AEB-CA17-E866-0E72E59F4A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8" name="Flowchart: Data 2">
            <a:extLst>
              <a:ext uri="{FF2B5EF4-FFF2-40B4-BE49-F238E27FC236}">
                <a16:creationId xmlns:a16="http://schemas.microsoft.com/office/drawing/2014/main" id="{C329D7B1-54E7-2ADD-BC02-B2003C079E68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6C4191-9C50-B46E-6DFD-E37A8CB36022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12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3CFBCB-7B5B-AB80-9D88-175897938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Grouped bar chart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DA4293-FC9B-FE15-2B88-FA7D0DBAC3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29596" cy="4351338"/>
          </a:xfrm>
        </p:spPr>
        <p:txBody>
          <a:bodyPr>
            <a:normAutofit/>
          </a:bodyPr>
          <a:lstStyle/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ใช้ในการสร้างกราฟแท่งที่ใช้เปรียบเทียบจำนวนข้อมูลในกลุ่มข้อมูลที่ต้องการ</a:t>
            </a:r>
          </a:p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ขั้นการสร้าง</a:t>
            </a:r>
          </a:p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เตรียมข้อมูลที่ต้องการและเก็บค่าไว้ในตัวแปรของแต่ละกลุ่ม</a:t>
            </a:r>
          </a:p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วิธีการสร้าง</a:t>
            </a:r>
          </a:p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ตัวอย่าง </a:t>
            </a:r>
            <a:r>
              <a:rPr lang="th-TH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แสดงปริมาณคนเข้าเว็ปในแต่ละวัน โดยเปรียบเทียบช่วงเวลา 11:00-12:00 กับ 23:00-24:00</a:t>
            </a:r>
            <a:endParaRPr lang="en-US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521E38-D1F8-747B-E698-8997F2C0FD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8476" y="1374404"/>
            <a:ext cx="4605324" cy="4228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6837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E25FA52-E235-FAF3-36D9-99D722355740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E6E6CC"/>
          </a:solidFill>
          <a:ln>
            <a:solidFill>
              <a:srgbClr val="E6E6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E4E795F-82C1-9AD1-CD34-E2DDC17A2983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E6E6CC"/>
          </a:solidFill>
          <a:ln>
            <a:solidFill>
              <a:srgbClr val="E6E6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7E58B4F7-4824-F0D7-6F81-A5908B9E58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7" name="Flowchart: Data 2">
            <a:extLst>
              <a:ext uri="{FF2B5EF4-FFF2-40B4-BE49-F238E27FC236}">
                <a16:creationId xmlns:a16="http://schemas.microsoft.com/office/drawing/2014/main" id="{181D445A-7854-FD78-41FA-3092AD9670B1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F7CF97-9822-7C7E-270B-0B65A4754759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13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56E62C-5458-586F-3A16-8B2B41308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ขั้นตอนการสร้าง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Grouped bar chart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6CE576-E7CE-B879-EEB2-268BB0D7F5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1.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เตรียมข้อมูลแต่ละกลุ่มที่ต้องการและเก็บค่าไว้ในตัวแปรเพื่อนำมาสร้างกราฟ</a:t>
            </a:r>
          </a:p>
          <a:p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2.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กำหนดตัวแปร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labels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ใช้เก็บชื่อแท่งกราฟ</a:t>
            </a:r>
          </a:p>
          <a:p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3.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นำตัวแปรที่เตรียมไว้มาสร้างกราฟ</a:t>
            </a:r>
          </a:p>
        </p:txBody>
      </p:sp>
    </p:spTree>
    <p:extLst>
      <p:ext uri="{BB962C8B-B14F-4D97-AF65-F5344CB8AC3E}">
        <p14:creationId xmlns:p14="http://schemas.microsoft.com/office/powerpoint/2010/main" val="12119776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C9354ED-1460-3C1A-5518-901EE0A027B8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E6E6CC"/>
          </a:solidFill>
          <a:ln>
            <a:solidFill>
              <a:srgbClr val="E6E6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3776F61-842D-234A-DD0C-20F4EC5A335B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E6E6CC"/>
          </a:solidFill>
          <a:ln>
            <a:solidFill>
              <a:srgbClr val="E6E6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5" name="Picture 4" descr="A black and white logo&#10;&#10;Description automatically generated">
            <a:extLst>
              <a:ext uri="{FF2B5EF4-FFF2-40B4-BE49-F238E27FC236}">
                <a16:creationId xmlns:a16="http://schemas.microsoft.com/office/drawing/2014/main" id="{89883104-84C1-9FB5-0659-FB5ACA0B3D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6" name="Flowchart: Data 2">
            <a:extLst>
              <a:ext uri="{FF2B5EF4-FFF2-40B4-BE49-F238E27FC236}">
                <a16:creationId xmlns:a16="http://schemas.microsoft.com/office/drawing/2014/main" id="{0F6A85BC-B25C-04E8-1902-72DBC144CBA9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E2EEA7-403D-0E9D-AD9E-B2D2ADA48DAF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14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814858-C795-DD36-D6C9-E1B603C82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-6350"/>
            <a:ext cx="10515600" cy="1325563"/>
          </a:xfrm>
        </p:spPr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เตรียมข้อมูลแต่ละกลุ่ม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ED92B85-7EE5-EF75-0936-8893C622EC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637" y="3324495"/>
            <a:ext cx="10372725" cy="23336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8D08DE9-D359-18B7-CF0B-F26C4B8B00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9637" y="1313700"/>
            <a:ext cx="10372726" cy="1705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3586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F862C4C-157A-A2FE-B7DB-944D42194C8A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E6E6CC"/>
          </a:solidFill>
          <a:ln>
            <a:solidFill>
              <a:srgbClr val="E6E6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76B4F48-2008-0F59-FEAF-28C216612FFA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E6E6CC"/>
          </a:solidFill>
          <a:ln>
            <a:solidFill>
              <a:srgbClr val="E6E6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5087F34F-DC7B-594E-3F49-4461570881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7" name="Flowchart: Data 2">
            <a:extLst>
              <a:ext uri="{FF2B5EF4-FFF2-40B4-BE49-F238E27FC236}">
                <a16:creationId xmlns:a16="http://schemas.microsoft.com/office/drawing/2014/main" id="{822DE5F1-8946-3F68-77D4-1ED7FC1B1AA7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870752-F658-7713-15B8-2893B7A07669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15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2937E4-37F8-B059-FCA5-463B8C3A5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กำหนดตัวแปร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labels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ใช้เก็บชื่อแท่งกราฟ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66F10F-3DFF-5881-8E90-E3582E1A8D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labels = [</a:t>
            </a:r>
            <a:r>
              <a:rPr lang="en-US" sz="2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24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Mon'</a:t>
            </a:r>
            <a:r>
              <a:rPr lang="en-US" sz="2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24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'Tue'</a:t>
            </a:r>
            <a:r>
              <a:rPr lang="en-US" sz="2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24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'Wed'</a:t>
            </a:r>
            <a:r>
              <a:rPr lang="en-US" sz="2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24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'Thu'</a:t>
            </a:r>
            <a:r>
              <a:rPr lang="en-US" sz="2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24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'Fri'</a:t>
            </a:r>
            <a:r>
              <a:rPr lang="en-US" sz="2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24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'Sat'</a:t>
            </a:r>
            <a:r>
              <a:rPr lang="en-US" sz="2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24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'Sun</a:t>
            </a:r>
            <a:r>
              <a:rPr lang="en-US" sz="2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198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6CBC458-BE03-76A8-7A8B-1849E163F7B0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E6E6CC"/>
          </a:solidFill>
          <a:ln>
            <a:solidFill>
              <a:srgbClr val="E6E6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C792D7-CB5A-F98D-D030-24F500279DB8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E6E6CC"/>
          </a:solidFill>
          <a:ln>
            <a:solidFill>
              <a:srgbClr val="E6E6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3A31654E-447A-089E-8F2B-C4E5B52CCF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7" name="Flowchart: Data 2">
            <a:extLst>
              <a:ext uri="{FF2B5EF4-FFF2-40B4-BE49-F238E27FC236}">
                <a16:creationId xmlns:a16="http://schemas.microsoft.com/office/drawing/2014/main" id="{D735F8AC-B096-93B7-6E83-A0F19E20F981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A5C5BF-32A1-9E0F-C341-6DF341B73F50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16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EBB09C-DEFE-4D5A-D6F3-97542D5DD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เตรียมตัวแปรที่ใช้สร้างกราฟ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586814-A531-5566-1974-307C8EF8F6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numpy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np</a:t>
            </a:r>
          </a:p>
          <a:p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 =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np.arange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b="0" dirty="0" err="1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len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(labels))</a:t>
            </a:r>
            <a:r>
              <a:rPr lang="th-TH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th-TH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กำหนดตำแหน่งแท่งตามชื่อแท่งกราฟในตัวแปร </a:t>
            </a:r>
            <a:r>
              <a:rPr lang="en-US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labels</a:t>
            </a:r>
            <a:endParaRPr lang="th-TH" b="0" dirty="0">
              <a:solidFill>
                <a:srgbClr val="000000"/>
              </a:solidFill>
              <a:effectLst/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width = </a:t>
            </a:r>
            <a:r>
              <a:rPr lang="en-US" sz="1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0.35</a:t>
            </a:r>
            <a:r>
              <a:rPr lang="th-TH" sz="1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th-TH" sz="2400" dirty="0">
                <a:solidFill>
                  <a:srgbClr val="0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ความกว้างของกราฟ</a:t>
            </a:r>
          </a:p>
          <a:p>
            <a:endParaRPr lang="th-TH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fig, ax =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plt.subplots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  <a:r>
              <a:rPr lang="th-TH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th-TH" sz="2400" dirty="0">
                <a:solidFill>
                  <a:srgbClr val="0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ใช้ </a:t>
            </a:r>
            <a:r>
              <a:rPr lang="en-US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subplots</a:t>
            </a:r>
            <a:r>
              <a:rPr lang="th-TH" sz="2400" dirty="0">
                <a:solidFill>
                  <a:srgbClr val="0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ในการวาดกราฟต่อกัน</a:t>
            </a:r>
          </a:p>
          <a:p>
            <a:endParaRPr lang="th-TH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02411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010AFF7-3889-FC2F-4618-E1442FD0AFE4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E6E6CC"/>
          </a:solidFill>
          <a:ln>
            <a:solidFill>
              <a:srgbClr val="E6E6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8AA7CA9-CB42-7B59-0367-5299220F70B7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E6E6CC"/>
          </a:solidFill>
          <a:ln>
            <a:solidFill>
              <a:srgbClr val="E6E6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E955D5FA-60A0-CA71-F4B7-59637FBBF4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7" name="Flowchart: Data 2">
            <a:extLst>
              <a:ext uri="{FF2B5EF4-FFF2-40B4-BE49-F238E27FC236}">
                <a16:creationId xmlns:a16="http://schemas.microsoft.com/office/drawing/2014/main" id="{687D1BCF-9C72-429B-08C0-0BF8BCF3B466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53CBA00-23AE-3B8B-2291-BDF13C17B1A5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17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85D93E-02CB-44C8-11FE-5FEEFCF3C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4945"/>
            <a:ext cx="10515600" cy="1325563"/>
          </a:xfrm>
        </p:spPr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สร้างกราฟ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06711C-A974-D98B-6A35-783AC2AB29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rects1 =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ax.bar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(x - width/</a:t>
            </a:r>
            <a:r>
              <a:rPr lang="en-US" sz="1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b4lunch, width, label=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'lunch </a:t>
            </a:r>
            <a:r>
              <a:rPr lang="en-US" sz="18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time'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,color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'#fc9700’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th-TH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กราฟ 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b4lunch</a:t>
            </a:r>
            <a:endParaRPr lang="th-TH" sz="18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th-TH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en-US" sz="18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rects2 =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ax.bar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(x + width/</a:t>
            </a:r>
            <a:r>
              <a:rPr lang="en-US" sz="1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b4midnight, width, label=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midnight'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,color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'#19038a’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th-TH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กราฟ 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b4midnight</a:t>
            </a:r>
          </a:p>
          <a:p>
            <a:endParaRPr lang="th-TH" dirty="0"/>
          </a:p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แท่งกราฟของข้อมูลตัวแปร </a:t>
            </a:r>
            <a:r>
              <a:rPr lang="en-US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b4lunch</a:t>
            </a:r>
            <a:r>
              <a:rPr lang="th-TH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จะถูกสร้างก่อนต่อด้วย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แท่งกราฟของข้อมูลตัวแปร </a:t>
            </a:r>
            <a:r>
              <a:rPr lang="en-US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b4midnight</a:t>
            </a:r>
            <a:r>
              <a:rPr lang="th-TH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2400" dirty="0">
                <a:solidFill>
                  <a:srgbClr val="0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ตาม </a:t>
            </a:r>
            <a:r>
              <a:rPr lang="en-US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rects1, rects2</a:t>
            </a:r>
            <a:endParaRPr lang="th-TH" sz="2400" b="0" dirty="0">
              <a:solidFill>
                <a:srgbClr val="000000"/>
              </a:solidFill>
              <a:effectLst/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8292754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8E4C4D4-BC15-02D6-40E7-AB7FB955555A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E6E6CC"/>
          </a:solidFill>
          <a:ln>
            <a:solidFill>
              <a:srgbClr val="E6E6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4B3BB1B-238F-70BD-4A46-C8B319A81883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E6E6CC"/>
          </a:solidFill>
          <a:ln>
            <a:solidFill>
              <a:srgbClr val="E6E6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FAD3A926-B32F-E477-D1E2-26BFD192EE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7" name="Flowchart: Data 2">
            <a:extLst>
              <a:ext uri="{FF2B5EF4-FFF2-40B4-BE49-F238E27FC236}">
                <a16:creationId xmlns:a16="http://schemas.microsoft.com/office/drawing/2014/main" id="{83FEEB98-F2D2-6240-E77C-C2526634585D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4B72AD-5E89-8D19-85E9-EA89AADF05B4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18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AD8122-3CDE-1913-A440-21AB827DF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กำหนดส่วนประกอบกราฟต่างๆ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554B58-92E9-FBFB-D952-93E1A72D70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ax.set_ylabel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'Number of requests'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ax.set_title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th-TH" sz="2400" b="0" dirty="0">
                <a:solidFill>
                  <a:srgbClr val="A31515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ปริมาณคนเข้าใช้ </a:t>
            </a:r>
            <a:r>
              <a:rPr lang="en-US" sz="2400" b="0" dirty="0">
                <a:solidFill>
                  <a:srgbClr val="A31515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Wongnai.com </a:t>
            </a:r>
            <a:r>
              <a:rPr lang="th-TH" sz="2400" b="0" dirty="0">
                <a:solidFill>
                  <a:srgbClr val="A31515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ในแต่ละวัน เปรียบเทียบ 2 ช่วงเวลา</a:t>
            </a:r>
            <a:r>
              <a:rPr lang="th-TH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th-TH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ax.set_xticks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(x)</a:t>
            </a:r>
          </a:p>
          <a:p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ax.set_xticklabels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(labels)</a:t>
            </a:r>
          </a:p>
          <a:p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ax.legend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272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639D098-C65D-F18D-5D9B-BFC2D2939A1F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E6E6CC"/>
          </a:solidFill>
          <a:ln>
            <a:solidFill>
              <a:srgbClr val="E6E6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111533E-BCDC-88E7-572F-CB5876A838B8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E6E6CC"/>
          </a:solidFill>
          <a:ln>
            <a:solidFill>
              <a:srgbClr val="E6E6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2244D9CE-200A-9481-BDCB-8C775A086A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7" name="Flowchart: Data 2">
            <a:extLst>
              <a:ext uri="{FF2B5EF4-FFF2-40B4-BE49-F238E27FC236}">
                <a16:creationId xmlns:a16="http://schemas.microsoft.com/office/drawing/2014/main" id="{9D3F2EBE-6431-7983-9A6B-766B1189360B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9D8903-A830-9C29-9AF7-0F9C88C4D810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3E9B3E-A9BA-A060-249D-C317B606C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4945"/>
            <a:ext cx="10515600" cy="1325563"/>
          </a:xfrm>
        </p:spPr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โหลดข้อมูล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A82136-E2D4-D4ED-7A67-239360607D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2670"/>
            <a:ext cx="10515600" cy="4351338"/>
          </a:xfrm>
        </p:spPr>
        <p:txBody>
          <a:bodyPr>
            <a:normAutofit/>
          </a:bodyPr>
          <a:lstStyle/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ให้นักศึกษาโหลดข้อมูล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search_request.csv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จาก</a:t>
            </a:r>
          </a:p>
          <a:p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  <a:hlinkClick r:id="rId3"/>
              </a:rPr>
              <a:t>https://drive.google.com/drive/folders/1AztYMSDdZiwjDHfSl0T51VSCYVRyQ2Z3?fbclid=IwAR1ITa6xSC4Yck3-SPxK4jY2EABAxYFW5HTBwt_xFDtDI5lP1N4e4kpunh8</a:t>
            </a:r>
            <a:endParaRPr lang="en-US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อัพโหลดไฟล์ขึ้น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google drive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ตัวเอง และเชื่อม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google drive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โหลดไฟล์ใน </a:t>
            </a:r>
            <a:r>
              <a:rPr lang="en-US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colab</a:t>
            </a:r>
            <a:endParaRPr lang="en-US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sz="1800" b="0" i="0" dirty="0">
                <a:solidFill>
                  <a:srgbClr val="7928A1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google.colab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0" i="0" dirty="0">
                <a:solidFill>
                  <a:srgbClr val="7928A1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drive</a:t>
            </a:r>
          </a:p>
          <a:p>
            <a:r>
              <a:rPr lang="en-US" sz="18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pandas </a:t>
            </a:r>
            <a:r>
              <a:rPr lang="en-US" sz="18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pd</a:t>
            </a:r>
          </a:p>
          <a:p>
            <a:r>
              <a:rPr lang="en-US" sz="18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os</a:t>
            </a:r>
            <a:endParaRPr lang="en-US" sz="18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8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datetime </a:t>
            </a:r>
            <a:r>
              <a:rPr lang="en-US" sz="18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datetime </a:t>
            </a:r>
            <a:r>
              <a:rPr lang="en-US" sz="18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dt</a:t>
            </a:r>
          </a:p>
          <a:p>
            <a:r>
              <a:rPr lang="en-US" sz="18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datetime </a:t>
            </a:r>
            <a:r>
              <a:rPr lang="en-US" sz="18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time</a:t>
            </a:r>
          </a:p>
        </p:txBody>
      </p:sp>
    </p:spTree>
    <p:extLst>
      <p:ext uri="{BB962C8B-B14F-4D97-AF65-F5344CB8AC3E}">
        <p14:creationId xmlns:p14="http://schemas.microsoft.com/office/powerpoint/2010/main" val="30026533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77604A8-7A7E-B487-4C35-B592C0069347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E6E6CC"/>
          </a:solidFill>
          <a:ln>
            <a:solidFill>
              <a:srgbClr val="E6E6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1D1E197-27D6-5E1C-929A-8BCEDFAFBCC9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E6E6CC"/>
          </a:solidFill>
          <a:ln>
            <a:solidFill>
              <a:srgbClr val="E6E6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72C80887-AF6B-1928-5CE1-D94669C9AA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7" name="Flowchart: Data 2">
            <a:extLst>
              <a:ext uri="{FF2B5EF4-FFF2-40B4-BE49-F238E27FC236}">
                <a16:creationId xmlns:a16="http://schemas.microsoft.com/office/drawing/2014/main" id="{CD55235E-F7A1-8833-3B7F-453B389AAF08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51A7C8-EED8-04D7-24ED-FA9DB6865CDE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19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D66497-B3C4-EC2B-D806-20273E89A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0"/>
            <a:ext cx="10515600" cy="1325563"/>
          </a:xfrm>
        </p:spPr>
        <p:txBody>
          <a:bodyPr>
            <a:normAutofit/>
          </a:bodyPr>
          <a:lstStyle/>
          <a:p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ผลลัพธ์จะได้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Grouped bar chart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ของ ปริมาณคนเข้าใช้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Wongnai.com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ในแต่ละวัน เปรียบเทียบ 2 ช่วงเวลา </a:t>
            </a:r>
            <a:endParaRPr lang="en-US" sz="2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865896-5DC4-61FB-B390-C66E3A5D6B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3237" y="1342508"/>
            <a:ext cx="6105525" cy="4309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68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11D8886-C561-F280-E1B2-CDC4AD6667C8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E6E6CC"/>
          </a:solidFill>
          <a:ln>
            <a:solidFill>
              <a:srgbClr val="E6E6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7D3FD60-E206-C7EC-2397-C9DF780CB7B4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E6E6CC"/>
          </a:solidFill>
          <a:ln>
            <a:solidFill>
              <a:srgbClr val="E6E6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8632989C-B8D4-43D0-5D3A-2356843DBC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7" name="Flowchart: Data 2">
            <a:extLst>
              <a:ext uri="{FF2B5EF4-FFF2-40B4-BE49-F238E27FC236}">
                <a16:creationId xmlns:a16="http://schemas.microsoft.com/office/drawing/2014/main" id="{0BB36E48-6AD6-398D-C049-AB72B1DF0173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CF8647-AC23-5DF3-E056-9C1C64CDF80F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2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5D844D-7634-0F30-F4F3-915F5C7A7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เตรียมและแปลงข้อมูลบอกเวลาให้เป็นตัวแปรชนิด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timestamp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E59634-866F-BA7E-8A0F-3AD33B405C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drive.mount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'/content/drive’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path = 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'/content/drive/My Drive/dataviz_2024_data’</a:t>
            </a:r>
            <a:endParaRPr lang="en-US" sz="1800" dirty="0">
              <a:solidFill>
                <a:srgbClr val="545454"/>
              </a:solidFill>
              <a:latin typeface="Courier New" panose="02070309020205020404" pitchFamily="49" charset="0"/>
            </a:endParaRPr>
          </a:p>
          <a:p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data = 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pd.read_csv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os.path.join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(path,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'search_request.csv’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))</a:t>
            </a:r>
          </a:p>
          <a:p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data.head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()</a:t>
            </a:r>
          </a:p>
          <a:p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data[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search_timestamp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 = 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pd.to_datetime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(data[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search_timestamp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],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format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'%Y-%m-%d %H:%M:%</a:t>
            </a:r>
            <a:r>
              <a:rPr lang="en-US" sz="18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S'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,errors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'coerce'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56930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A7F2807-F082-035E-AAEE-33C2745801EF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E6E6CC"/>
          </a:solidFill>
          <a:ln>
            <a:solidFill>
              <a:srgbClr val="E6E6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AD87583-63F3-3218-0FDF-F8CFB1B0FE6D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E6E6CC"/>
          </a:solidFill>
          <a:ln>
            <a:solidFill>
              <a:srgbClr val="E6E6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070084AB-0386-603C-6916-D9B5D6C08B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7" name="Flowchart: Data 2">
            <a:extLst>
              <a:ext uri="{FF2B5EF4-FFF2-40B4-BE49-F238E27FC236}">
                <a16:creationId xmlns:a16="http://schemas.microsoft.com/office/drawing/2014/main" id="{2A9EA3B5-8923-2CFB-8726-2799F83A3E2C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D828BE-95B4-86A3-F1A0-360C5E1E5CD3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3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8835E4-B2B5-5232-B32E-FEC65A525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Quiz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25CA66-72CC-70C3-0A47-690639B21B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สร้างกราฟแท่งเปรียบเทียบปริมาณ คนเข้าใช้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web Wongnai.com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เพื่อค้นหาร้านอาหาร ในแต่ละวัน</a:t>
            </a:r>
            <a:endParaRPr lang="en-US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188151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E42A8B5-CA53-DBD6-C43F-8A9AF6408318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E6E6CC"/>
          </a:solidFill>
          <a:ln>
            <a:solidFill>
              <a:srgbClr val="E6E6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249AF59-F9D0-C9F1-259B-D633BBF486F0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E6E6CC"/>
          </a:solidFill>
          <a:ln>
            <a:solidFill>
              <a:srgbClr val="E6E6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7" name="Picture 6" descr="A black and white logo&#10;&#10;Description automatically generated">
            <a:extLst>
              <a:ext uri="{FF2B5EF4-FFF2-40B4-BE49-F238E27FC236}">
                <a16:creationId xmlns:a16="http://schemas.microsoft.com/office/drawing/2014/main" id="{7089A23E-BD7F-FA93-6BEA-888C926A7A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8" name="Flowchart: Data 2">
            <a:extLst>
              <a:ext uri="{FF2B5EF4-FFF2-40B4-BE49-F238E27FC236}">
                <a16:creationId xmlns:a16="http://schemas.microsoft.com/office/drawing/2014/main" id="{5A297227-DF70-2893-707A-2DDE9E7F0513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053873-B9BB-20D4-6B1A-B52E9AAA37F4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4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FD2D1F-38E3-6C41-E72F-6A6BC74D0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Bar chart (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กราฟแท่ง)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5C8EA7-41A8-FC8C-CF4D-A79ED69A06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9448"/>
            <a:ext cx="10515600" cy="4351338"/>
          </a:xfrm>
        </p:spPr>
        <p:txBody>
          <a:bodyPr>
            <a:normAutofit/>
          </a:bodyPr>
          <a:lstStyle/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กราฟที่ใช้ในการเปรียบเทียบจำนวนของข้อมูล</a:t>
            </a:r>
          </a:p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ส่วนประกอบของกราฟแท่ง </a:t>
            </a:r>
          </a:p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ตัวกราฟแท่ง (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height)</a:t>
            </a:r>
          </a:p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ตำแหน่งกราฟแท่ง (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x)</a:t>
            </a:r>
          </a:p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ชื่อแท่ง (</a:t>
            </a:r>
            <a:r>
              <a:rPr lang="en-US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tick_label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)</a:t>
            </a:r>
          </a:p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ชื่อกราฟ (</a:t>
            </a:r>
            <a:r>
              <a:rPr lang="en-US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plt.title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)</a:t>
            </a:r>
          </a:p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ชื่อแกน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x (</a:t>
            </a:r>
            <a:r>
              <a:rPr lang="en-US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plt.xlabel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)</a:t>
            </a:r>
          </a:p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ชื่อแกน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y (</a:t>
            </a:r>
            <a:r>
              <a:rPr lang="en-US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plt.ylabel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4A531D-4ED8-4CD6-7AEC-CAB47217B9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8068" y="1543023"/>
            <a:ext cx="6200628" cy="400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3931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8F7718A-6604-0300-416A-A37658834CD9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E6E6CC"/>
          </a:solidFill>
          <a:ln>
            <a:solidFill>
              <a:srgbClr val="E6E6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B2F8B8C-3711-4F9C-6F6A-6BE0A82E8A13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E6E6CC"/>
          </a:solidFill>
          <a:ln>
            <a:solidFill>
              <a:srgbClr val="E6E6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236A23C3-1B41-9E57-ACD1-03FE29DB0D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7" name="Flowchart: Data 2">
            <a:extLst>
              <a:ext uri="{FF2B5EF4-FFF2-40B4-BE49-F238E27FC236}">
                <a16:creationId xmlns:a16="http://schemas.microsoft.com/office/drawing/2014/main" id="{CC5D79C3-1396-CB76-353A-75F425BE5F68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AC4DC6-E8BF-D37F-7BC8-ECAA37487B91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5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D26959-6293-7684-82FA-CF934166B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4945"/>
            <a:ext cx="10515600" cy="1325563"/>
          </a:xfrm>
        </p:spPr>
        <p:txBody>
          <a:bodyPr/>
          <a:lstStyle/>
          <a:p>
            <a:r>
              <a:rPr lang="th-TH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การแสดงตัวอักษรภาษาไทยในกราฟ </a:t>
            </a:r>
            <a:r>
              <a:rPr lang="en-US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matplotlib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D5A61A-057C-EEA9-5BE7-E5FDA87CBE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3443"/>
            <a:ext cx="10515600" cy="4351338"/>
          </a:xfrm>
        </p:spPr>
        <p:txBody>
          <a:bodyPr/>
          <a:lstStyle/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ใช้วิธีจาก</a:t>
            </a:r>
          </a:p>
          <a:p>
            <a:pPr algn="l"/>
            <a:r>
              <a:rPr lang="en-US" sz="2400" b="0" i="0" u="sng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  <a:hlinkClick r:id="rId3"/>
              </a:rPr>
              <a:t>https://medium.com/@kanyawee.work/%E0%B9%81%E0%B8%AA%E0%B8%94%E0%B8%87%E0%B8%9C%E0%B8%A5%E0%B8%A0%E0%B8%B2%E0%B8%A9%E0%B8%B2%E0%B9%84%E0%B8%97%E0%B8%A2%E0%B9%83%E0%B8%99%E0%B8%81%E0%B8%A3%E0%B8%B2%E0%B8%9F%E0%B8%82%E0%B8%AD%E0%B8%87-matplotlib-%E0%B8%9A%E0%B8%99-google-colab-37210d9a9f31</a:t>
            </a:r>
            <a:endParaRPr lang="en-US" sz="2400" b="0" i="0" dirty="0">
              <a:effectLst/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algn="l"/>
            <a:r>
              <a:rPr lang="en-US" sz="2400" b="0" i="0" u="none" strike="noStrike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  <a:hlinkClick r:id="rId4"/>
              </a:rPr>
              <a:t>https://colab.research.google.com/drive/1sTdTZx_Cm51mc8OL_QHtehWyO4725sGl#scrollTo=Ak9SbVd5L7U8</a:t>
            </a:r>
            <a:endParaRPr lang="en-US" sz="2400" b="0" i="0" dirty="0">
              <a:effectLst/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fr-FR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!</a:t>
            </a:r>
            <a:r>
              <a:rPr lang="fr-FR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wget</a:t>
            </a:r>
            <a:r>
              <a:rPr lang="fr-FR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-q </a:t>
            </a:r>
            <a:r>
              <a:rPr lang="fr-FR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  <a:hlinkClick r:id="rId5"/>
              </a:rPr>
              <a:t>https://github.com/Phonbopit/sarabun-webfont/raw/master/fonts/thsarabunnew-webfont.ttf</a:t>
            </a:r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800" b="0" i="0" dirty="0">
                <a:solidFill>
                  <a:srgbClr val="7928A1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matplotlib </a:t>
            </a:r>
            <a:r>
              <a:rPr lang="en-US" sz="1800" b="0" i="0" dirty="0">
                <a:solidFill>
                  <a:srgbClr val="7928A1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mpl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mpl.font_manager.fontManager.addfont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'thsarabunnew-webfont.ttf’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 </a:t>
            </a:r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mpl.rc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'font'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 family=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'TH </a:t>
            </a:r>
            <a:r>
              <a:rPr lang="en-US" sz="18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Sarabun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 New'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7492236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385EA88-3881-0180-AFB1-C086D6AAF63E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E6E6CC"/>
          </a:solidFill>
          <a:ln>
            <a:solidFill>
              <a:srgbClr val="E6E6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F29E74-DFDC-EBBD-8CCC-0871D6790031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E6E6CC"/>
          </a:solidFill>
          <a:ln>
            <a:solidFill>
              <a:srgbClr val="E6E6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C2148C9B-C8C0-F69A-8A06-BD5B6446A1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7" name="Flowchart: Data 2">
            <a:extLst>
              <a:ext uri="{FF2B5EF4-FFF2-40B4-BE49-F238E27FC236}">
                <a16:creationId xmlns:a16="http://schemas.microsoft.com/office/drawing/2014/main" id="{ABD29C24-B700-BC7C-6A8F-18853CB4E0E2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37E112-2708-FFEE-6897-A4383CE79E17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6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04605D-D2E2-BE5F-A1D7-57C150B11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การสร้าง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bar chart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581FBE-FFEE-661E-3115-87EE5E1D29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3718"/>
            <a:ext cx="10515600" cy="4351338"/>
          </a:xfrm>
        </p:spPr>
        <p:txBody>
          <a:bodyPr>
            <a:normAutofit fontScale="47500" lnSpcReduction="20000"/>
          </a:bodyPr>
          <a:lstStyle/>
          <a:p>
            <a:r>
              <a:rPr lang="en-US" sz="3800" b="0" i="0" dirty="0">
                <a:solidFill>
                  <a:srgbClr val="7928A1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US" sz="3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matplotlib </a:t>
            </a:r>
            <a:r>
              <a:rPr lang="en-US" sz="3800" b="0" i="0" dirty="0">
                <a:solidFill>
                  <a:srgbClr val="7928A1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sz="3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3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pyplot</a:t>
            </a:r>
            <a:r>
              <a:rPr lang="en-US" sz="3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3800" b="0" i="0" dirty="0">
                <a:solidFill>
                  <a:srgbClr val="7928A1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US" sz="3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3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plt</a:t>
            </a:r>
            <a:endParaRPr lang="en-US" sz="3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th-TH" sz="5100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โดยจะใช้คำสั่ง </a:t>
            </a:r>
            <a:r>
              <a:rPr lang="en-US" sz="3800" dirty="0" err="1">
                <a:solidFill>
                  <a:srgbClr val="54545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plt.bar</a:t>
            </a:r>
            <a:r>
              <a:rPr lang="en-US" sz="3800" dirty="0">
                <a:solidFill>
                  <a:srgbClr val="54545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(‘list </a:t>
            </a:r>
            <a:r>
              <a:rPr lang="th-TH" sz="5100" dirty="0">
                <a:solidFill>
                  <a:srgbClr val="545454"/>
                </a:solidFill>
                <a:latin typeface="Courier New" panose="02070309020205020404" pitchFamily="49" charset="0"/>
                <a:cs typeface="TH SarabunPSK" panose="020B0500040200020003" pitchFamily="34" charset="-34"/>
              </a:rPr>
              <a:t>จำนวนแท่ง</a:t>
            </a:r>
            <a:r>
              <a:rPr lang="en-US" sz="3800" dirty="0">
                <a:solidFill>
                  <a:srgbClr val="54545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’,’list </a:t>
            </a:r>
            <a:r>
              <a:rPr lang="th-TH" sz="5100" dirty="0">
                <a:solidFill>
                  <a:srgbClr val="545454"/>
                </a:solidFill>
                <a:latin typeface="Courier New" panose="02070309020205020404" pitchFamily="49" charset="0"/>
                <a:cs typeface="TH SarabunPSK" panose="020B0500040200020003" pitchFamily="34" charset="-34"/>
              </a:rPr>
              <a:t>ข้อมูลที่ต้องการของแต่ละแท่ง</a:t>
            </a:r>
            <a:r>
              <a:rPr lang="en-US" sz="3800" dirty="0">
                <a:solidFill>
                  <a:srgbClr val="54545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’)</a:t>
            </a:r>
            <a:r>
              <a:rPr lang="th-TH" sz="3800" dirty="0">
                <a:solidFill>
                  <a:srgbClr val="545454"/>
                </a:solidFill>
                <a:latin typeface="Courier New" panose="02070309020205020404" pitchFamily="49" charset="0"/>
                <a:cs typeface="TH SarabunPSK" panose="020B0500040200020003" pitchFamily="34" charset="-34"/>
              </a:rPr>
              <a:t> </a:t>
            </a:r>
            <a:r>
              <a:rPr lang="th-TH" sz="5100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เช่น </a:t>
            </a:r>
            <a:endParaRPr lang="en-US" sz="5100" dirty="0">
              <a:solidFill>
                <a:srgbClr val="545454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sz="5100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จากข้อมูล </a:t>
            </a:r>
            <a:r>
              <a:rPr lang="en-US" sz="51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search_request.csv</a:t>
            </a:r>
            <a:r>
              <a:rPr lang="th-TH" sz="5100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51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สร้างกราฟแท่งเปรียบเทียบปริมาณ คนเข้าใช้ </a:t>
            </a:r>
            <a:r>
              <a:rPr lang="en-US" sz="51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web Wongnai.com </a:t>
            </a:r>
            <a:r>
              <a:rPr lang="th-TH" sz="51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เพื่อค้นหาร้านอาหาร ในแต่ละวัน</a:t>
            </a:r>
            <a:endParaRPr lang="en-US" sz="51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endParaRPr lang="en-US" sz="5100" dirty="0"/>
          </a:p>
          <a:p>
            <a:r>
              <a:rPr lang="en-US" sz="3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plt.bar</a:t>
            </a:r>
            <a:r>
              <a:rPr lang="en-US" sz="3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([</a:t>
            </a:r>
            <a:r>
              <a:rPr lang="en-US" sz="30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3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30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sz="3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30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US" sz="3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30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4</a:t>
            </a:r>
            <a:r>
              <a:rPr lang="en-US" sz="3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30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5</a:t>
            </a:r>
            <a:r>
              <a:rPr lang="en-US" sz="3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30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6</a:t>
            </a:r>
            <a:r>
              <a:rPr lang="en-US" sz="3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30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7</a:t>
            </a:r>
            <a:r>
              <a:rPr lang="en-US" sz="3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],[data[data[</a:t>
            </a:r>
            <a:r>
              <a:rPr lang="en-US" sz="3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30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search_timestamp</a:t>
            </a:r>
            <a:r>
              <a:rPr lang="en-US" sz="3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3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].</a:t>
            </a:r>
            <a:r>
              <a:rPr lang="en-US" sz="3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dt.dayofweek</a:t>
            </a:r>
            <a:r>
              <a:rPr lang="en-US" sz="3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== </a:t>
            </a:r>
            <a:r>
              <a:rPr lang="en-US" sz="30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3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].shape[</a:t>
            </a:r>
            <a:r>
              <a:rPr lang="en-US" sz="30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3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</a:t>
            </a:r>
          </a:p>
          <a:p>
            <a:r>
              <a:rPr lang="en-US" sz="3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                 data[data[</a:t>
            </a:r>
            <a:r>
              <a:rPr lang="en-US" sz="3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30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search_timestamp</a:t>
            </a:r>
            <a:r>
              <a:rPr lang="en-US" sz="3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3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].</a:t>
            </a:r>
            <a:r>
              <a:rPr lang="en-US" sz="3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dt.dayofweek</a:t>
            </a:r>
            <a:r>
              <a:rPr lang="en-US" sz="3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== </a:t>
            </a:r>
            <a:r>
              <a:rPr lang="en-US" sz="30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3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].shape[</a:t>
            </a:r>
            <a:r>
              <a:rPr lang="en-US" sz="30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3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</a:t>
            </a:r>
          </a:p>
          <a:p>
            <a:r>
              <a:rPr lang="en-US" sz="3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                 data[data[</a:t>
            </a:r>
            <a:r>
              <a:rPr lang="en-US" sz="3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30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search_timestamp</a:t>
            </a:r>
            <a:r>
              <a:rPr lang="en-US" sz="3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3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].</a:t>
            </a:r>
            <a:r>
              <a:rPr lang="en-US" sz="3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dt.dayofweek</a:t>
            </a:r>
            <a:r>
              <a:rPr lang="en-US" sz="3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== </a:t>
            </a:r>
            <a:r>
              <a:rPr lang="en-US" sz="30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sz="3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].shape[</a:t>
            </a:r>
            <a:r>
              <a:rPr lang="en-US" sz="30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3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</a:t>
            </a:r>
          </a:p>
          <a:p>
            <a:r>
              <a:rPr lang="en-US" sz="3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                 data[data[</a:t>
            </a:r>
            <a:r>
              <a:rPr lang="en-US" sz="3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30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search_timestamp</a:t>
            </a:r>
            <a:r>
              <a:rPr lang="en-US" sz="3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3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].</a:t>
            </a:r>
            <a:r>
              <a:rPr lang="en-US" sz="3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dt.dayofweek</a:t>
            </a:r>
            <a:r>
              <a:rPr lang="en-US" sz="3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== </a:t>
            </a:r>
            <a:r>
              <a:rPr lang="en-US" sz="30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US" sz="3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].shape[</a:t>
            </a:r>
            <a:r>
              <a:rPr lang="en-US" sz="30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3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</a:t>
            </a:r>
          </a:p>
          <a:p>
            <a:r>
              <a:rPr lang="en-US" sz="3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                 data[data[</a:t>
            </a:r>
            <a:r>
              <a:rPr lang="en-US" sz="3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30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search_timestamp</a:t>
            </a:r>
            <a:r>
              <a:rPr lang="en-US" sz="3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3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].</a:t>
            </a:r>
            <a:r>
              <a:rPr lang="en-US" sz="3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dt.dayofweek</a:t>
            </a:r>
            <a:r>
              <a:rPr lang="en-US" sz="3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== </a:t>
            </a:r>
            <a:r>
              <a:rPr lang="en-US" sz="30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4</a:t>
            </a:r>
            <a:r>
              <a:rPr lang="en-US" sz="3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].shape[</a:t>
            </a:r>
            <a:r>
              <a:rPr lang="en-US" sz="30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3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</a:t>
            </a:r>
          </a:p>
          <a:p>
            <a:r>
              <a:rPr lang="en-US" sz="3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                 data[data[</a:t>
            </a:r>
            <a:r>
              <a:rPr lang="en-US" sz="3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30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search_timestamp</a:t>
            </a:r>
            <a:r>
              <a:rPr lang="en-US" sz="3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3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].</a:t>
            </a:r>
            <a:r>
              <a:rPr lang="en-US" sz="3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dt.dayofweek</a:t>
            </a:r>
            <a:r>
              <a:rPr lang="en-US" sz="3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== </a:t>
            </a:r>
            <a:r>
              <a:rPr lang="en-US" sz="30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5</a:t>
            </a:r>
            <a:r>
              <a:rPr lang="en-US" sz="3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].shape[</a:t>
            </a:r>
            <a:r>
              <a:rPr lang="en-US" sz="30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3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</a:t>
            </a:r>
          </a:p>
          <a:p>
            <a:r>
              <a:rPr lang="en-US" sz="3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                 data[data[</a:t>
            </a:r>
            <a:r>
              <a:rPr lang="en-US" sz="3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30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search_timestamp</a:t>
            </a:r>
            <a:r>
              <a:rPr lang="en-US" sz="3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3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].</a:t>
            </a:r>
            <a:r>
              <a:rPr lang="en-US" sz="3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dt.dayofweek</a:t>
            </a:r>
            <a:r>
              <a:rPr lang="en-US" sz="3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== </a:t>
            </a:r>
            <a:r>
              <a:rPr lang="en-US" sz="30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6</a:t>
            </a:r>
            <a:r>
              <a:rPr lang="en-US" sz="3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].shape[</a:t>
            </a:r>
            <a:r>
              <a:rPr lang="en-US" sz="30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3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</a:t>
            </a:r>
          </a:p>
          <a:p>
            <a:r>
              <a:rPr lang="en-US" sz="3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                 ])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20279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0C2BDA5-C090-22AB-B508-925002021DAA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E6E6CC"/>
          </a:solidFill>
          <a:ln>
            <a:solidFill>
              <a:srgbClr val="E6E6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AF89174-AAA9-C8B2-104C-51721D955F8A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E6E6CC"/>
          </a:solidFill>
          <a:ln>
            <a:solidFill>
              <a:srgbClr val="E6E6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72B295C3-3D9F-2FDA-A863-6ADFBEC833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7" name="Flowchart: Data 2">
            <a:extLst>
              <a:ext uri="{FF2B5EF4-FFF2-40B4-BE49-F238E27FC236}">
                <a16:creationId xmlns:a16="http://schemas.microsoft.com/office/drawing/2014/main" id="{B1EA7E16-76CB-41D7-B59C-452972E446D8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DD3C4B-8DAA-9CF7-AF7A-408184658D43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7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A6369E-9D6C-67FB-0F58-9B9632EC4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8255"/>
            <a:ext cx="10515600" cy="1325563"/>
          </a:xfrm>
        </p:spPr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ผลลัพธ์ การสร้าง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bar chart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5AD3C64-E22E-D165-CEB2-DD579C4FEE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196663" y="1362073"/>
            <a:ext cx="5798671" cy="4351338"/>
          </a:xfrm>
        </p:spPr>
      </p:pic>
    </p:spTree>
    <p:extLst>
      <p:ext uri="{BB962C8B-B14F-4D97-AF65-F5344CB8AC3E}">
        <p14:creationId xmlns:p14="http://schemas.microsoft.com/office/powerpoint/2010/main" val="39016430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F505106-CBE0-9524-B4A1-FCBDBE1730E3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E6E6CC"/>
          </a:solidFill>
          <a:ln>
            <a:solidFill>
              <a:srgbClr val="E6E6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C30D8B-8F1C-48AD-FFE6-95C50726ABC1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E6E6CC"/>
          </a:solidFill>
          <a:ln>
            <a:solidFill>
              <a:srgbClr val="E6E6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D6F943DF-B0FA-6C05-EAFB-C156FE92A1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7" name="Flowchart: Data 2">
            <a:extLst>
              <a:ext uri="{FF2B5EF4-FFF2-40B4-BE49-F238E27FC236}">
                <a16:creationId xmlns:a16="http://schemas.microsoft.com/office/drawing/2014/main" id="{56AA633E-C301-6CAA-9C87-94BA0D5FD435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FD7BB8-8E2D-DEEF-B6D4-EC2EE3C838E2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8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5C07CC-E14E-1EB4-98D5-7E721298E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Parameter: 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tick_label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 (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ชื่อแท่ง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78837D-128E-5A1B-DC56-6DBA44BE81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ชื่อแท่งสามารถกำหนดได้โดยการใส่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Parameter: 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tick_label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=[‘list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ชื่อแท่งที่ต้องการตั้งตามลำดับแท่ง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’]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</a:p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เช่น</a:t>
            </a:r>
          </a:p>
          <a:p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plt.bar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([</a:t>
            </a:r>
            <a:r>
              <a:rPr lang="en-US" sz="1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4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5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6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7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],[data[data[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search_timestamp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].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dt.dayofweek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== </a:t>
            </a:r>
            <a:r>
              <a:rPr lang="en-US" sz="1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].shape[</a:t>
            </a:r>
            <a:r>
              <a:rPr lang="en-US" sz="1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</a:t>
            </a:r>
          </a:p>
          <a:p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                 data[data[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search_timestamp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].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dt.dayofweek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== </a:t>
            </a:r>
            <a:r>
              <a:rPr lang="en-US" sz="1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].shape[</a:t>
            </a:r>
            <a:r>
              <a:rPr lang="en-US" sz="1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</a:t>
            </a:r>
          </a:p>
          <a:p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                 data[data[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search_timestamp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].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dt.dayofweek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== </a:t>
            </a:r>
            <a:r>
              <a:rPr lang="en-US" sz="1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].shape[</a:t>
            </a:r>
            <a:r>
              <a:rPr lang="en-US" sz="1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</a:t>
            </a:r>
          </a:p>
          <a:p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                 data[data[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search_timestamp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].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dt.dayofweek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== </a:t>
            </a:r>
            <a:r>
              <a:rPr lang="en-US" sz="1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].shape[</a:t>
            </a:r>
            <a:r>
              <a:rPr lang="en-US" sz="1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</a:t>
            </a:r>
          </a:p>
          <a:p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                 data[data[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search_timestamp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].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dt.dayofweek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== </a:t>
            </a:r>
            <a:r>
              <a:rPr lang="en-US" sz="1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4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].shape[</a:t>
            </a:r>
            <a:r>
              <a:rPr lang="en-US" sz="1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</a:t>
            </a:r>
          </a:p>
          <a:p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                 data[data[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search_timestamp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].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dt.dayofweek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== </a:t>
            </a:r>
            <a:r>
              <a:rPr lang="en-US" sz="1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5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].shape[</a:t>
            </a:r>
            <a:r>
              <a:rPr lang="en-US" sz="1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</a:t>
            </a:r>
          </a:p>
          <a:p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                 data[data[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search_timestamp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].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dt.dayofweek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== </a:t>
            </a:r>
            <a:r>
              <a:rPr lang="en-US" sz="1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6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].shape[</a:t>
            </a:r>
            <a:r>
              <a:rPr lang="en-US" sz="1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</a:t>
            </a:r>
          </a:p>
          <a:p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                 ],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tick_label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=[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Mon'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'Tue'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'Wed'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'Thu'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'Fri'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'Sat'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'Sun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])</a:t>
            </a:r>
          </a:p>
        </p:txBody>
      </p:sp>
    </p:spTree>
    <p:extLst>
      <p:ext uri="{BB962C8B-B14F-4D97-AF65-F5344CB8AC3E}">
        <p14:creationId xmlns:p14="http://schemas.microsoft.com/office/powerpoint/2010/main" val="4098262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1475</Words>
  <Application>Microsoft Office PowerPoint</Application>
  <PresentationFormat>Widescreen</PresentationFormat>
  <Paragraphs>135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Aptos</vt:lpstr>
      <vt:lpstr>Aptos Display</vt:lpstr>
      <vt:lpstr>Arial</vt:lpstr>
      <vt:lpstr>Courier New</vt:lpstr>
      <vt:lpstr>TH SarabunPSK</vt:lpstr>
      <vt:lpstr>Office Theme</vt:lpstr>
      <vt:lpstr>Class period 18</vt:lpstr>
      <vt:lpstr>โหลดข้อมูล</vt:lpstr>
      <vt:lpstr>เตรียมและแปลงข้อมูลบอกเวลาให้เป็นตัวแปรชนิด timestamp</vt:lpstr>
      <vt:lpstr>Quiz</vt:lpstr>
      <vt:lpstr>Bar chart (กราฟแท่ง)</vt:lpstr>
      <vt:lpstr>การแสดงตัวอักษรภาษาไทยในกราฟ matplotlib</vt:lpstr>
      <vt:lpstr>การสร้าง bar chart</vt:lpstr>
      <vt:lpstr>ผลลัพธ์ การสร้าง bar chart </vt:lpstr>
      <vt:lpstr>Parameter: tick_label (ชื่อแท่ง )</vt:lpstr>
      <vt:lpstr>ผลลัพธ์ Parameter: tick_label </vt:lpstr>
      <vt:lpstr>การกำหนดชื่อกราฟและชื่อแกน</vt:lpstr>
      <vt:lpstr>ผลลัพธ์การกำหนดชื่อกราฟและชื่อแกน</vt:lpstr>
      <vt:lpstr>Grouped bar chart</vt:lpstr>
      <vt:lpstr>ขั้นตอนการสร้าง Grouped bar chart</vt:lpstr>
      <vt:lpstr>เตรียมข้อมูลแต่ละกลุ่ม</vt:lpstr>
      <vt:lpstr>กำหนดตัวแปร labels ใช้เก็บชื่อแท่งกราฟ</vt:lpstr>
      <vt:lpstr>เตรียมตัวแปรที่ใช้สร้างกราฟ</vt:lpstr>
      <vt:lpstr>สร้างกราฟ</vt:lpstr>
      <vt:lpstr>กำหนดส่วนประกอบกราฟต่างๆ</vt:lpstr>
      <vt:lpstr>ผลลัพธ์จะได้ Grouped bar chart ของ ปริมาณคนเข้าใช้ Wongnai.com ในแต่ละวัน เปรียบเทียบ 2 ช่วงเวลา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 period 18</dc:title>
  <dc:creator>Tan PH</dc:creator>
  <cp:lastModifiedBy>Tan PH</cp:lastModifiedBy>
  <cp:revision>1</cp:revision>
  <dcterms:created xsi:type="dcterms:W3CDTF">2024-05-15T07:10:33Z</dcterms:created>
  <dcterms:modified xsi:type="dcterms:W3CDTF">2024-05-15T07:10:48Z</dcterms:modified>
</cp:coreProperties>
</file>