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19" r:id="rId2"/>
    <p:sldId id="320" r:id="rId3"/>
    <p:sldId id="321" r:id="rId4"/>
    <p:sldId id="323" r:id="rId5"/>
    <p:sldId id="322" r:id="rId6"/>
    <p:sldId id="324" r:id="rId7"/>
    <p:sldId id="325" r:id="rId8"/>
    <p:sldId id="326" r:id="rId9"/>
    <p:sldId id="327" r:id="rId10"/>
    <p:sldId id="328" r:id="rId11"/>
    <p:sldId id="329" r:id="rId12"/>
    <p:sldId id="334" r:id="rId13"/>
    <p:sldId id="330" r:id="rId14"/>
    <p:sldId id="331" r:id="rId15"/>
    <p:sldId id="332" r:id="rId16"/>
    <p:sldId id="333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5" r:id="rId27"/>
    <p:sldId id="34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B13F-99AF-4416-9B52-5F7C10DE4F9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ABE0-8591-48B0-802F-83794828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49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6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CFB93-D2BC-1761-87CC-050883255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BB9BC-060A-5642-92A5-3854AAEA2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A20D9-5FE7-F9FB-636E-931243657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2CB0-F968-4A1F-A1FB-10FEC4E2F6E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611B3-7A85-F117-A55D-CA5FDF76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73441-B3A3-E4CC-67B2-42144E2F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A6CD-FF33-4F0D-A8EC-006063FDD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6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FB1E-1324-3D26-5D7F-35BF1EEE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F4ACD-8DFE-3515-BE22-03DE7D8BE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E78EE-9280-C6B3-B7E7-C33D4005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2CB0-F968-4A1F-A1FB-10FEC4E2F6E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7C6A7-AC21-42F6-FEA2-F6B71774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5BB64-F2C7-6681-6D1D-C2231249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A6CD-FF33-4F0D-A8EC-006063FDD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5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BEE20F-B00D-D23A-9D08-DFF1D6DDD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B5324-8485-4023-65CD-B2BFA57C2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7FF52-158C-0A29-9EA5-42FE578D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2CB0-F968-4A1F-A1FB-10FEC4E2F6E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7117D-82CE-CDD3-7826-F303D88A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C18C1-09B5-6BF9-130F-47DB9B1B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A6CD-FF33-4F0D-A8EC-006063FDD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33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66FC-A2A8-07E9-E09B-8AEFCB70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BA532-BDDF-D899-2164-5228D432A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E079-B69F-F13B-01A5-EB9E1BB2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2CB0-F968-4A1F-A1FB-10FEC4E2F6E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5A7A2-8775-E912-7EFB-70245388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4AFF3-F07A-5FC2-C6A9-65D766EC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A6CD-FF33-4F0D-A8EC-006063FDD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9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C633-FC8A-0068-D548-F90B17533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4F7A1-D3B8-76A0-621E-B396C13D4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51EB1-4A19-EF90-8EB0-E57C4DE2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2CB0-F968-4A1F-A1FB-10FEC4E2F6E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FCAB4-F8DE-851E-04AD-B322322C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2FC7D-BDAD-AD36-16F0-C78ECC4B3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A6CD-FF33-4F0D-A8EC-006063FDD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2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1D7A-9722-A208-8720-F4F05B54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A50D5-F3D5-4493-86D8-91DD6A069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F39A1-B21E-DA61-A371-0517061B2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DCE83-732E-3BB7-14F1-6FFD5668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2CB0-F968-4A1F-A1FB-10FEC4E2F6E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0EE49-AF31-8C78-2A76-8FD38DC3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E7746-D7AD-5EBA-11D8-631F7A13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A6CD-FF33-4F0D-A8EC-006063FDD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1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5104-9DCA-C960-AD45-0148021E6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D3B6F-F6E6-C0D7-C1E0-DF1402E1C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6D88D-C36D-3E4A-F20D-093865382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98288-A58D-1C30-A255-5962045A9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520BC-1272-D32E-A04D-A61D9A98F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34AAF9-9E87-185F-68E8-D2CD9B2A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2CB0-F968-4A1F-A1FB-10FEC4E2F6E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3FABA-BE27-F887-D9A3-C67136336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365E3-B012-7DF5-7E73-B2B73165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A6CD-FF33-4F0D-A8EC-006063FDD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6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9BC0-7692-453A-0571-C33BE67A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4F7F0-027F-3FE3-6B2F-A5D8D67B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2CB0-F968-4A1F-A1FB-10FEC4E2F6E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D0D2A-F97C-96D6-B53A-D68F0C5D7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4A751-A9AE-4CB1-DA2F-CAA00260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A6CD-FF33-4F0D-A8EC-006063FDD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4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3954A-92E5-6A99-0AEB-DA75CB12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2CB0-F968-4A1F-A1FB-10FEC4E2F6E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00499-148F-DBC6-12CE-8FD79C9AD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B4912-F065-AC29-64AC-299F42D6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A6CD-FF33-4F0D-A8EC-006063FDD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9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5258-EFA4-421B-2D3D-27BD72825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CF62D-59C8-AACF-F770-AE7CD0067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F9FE9-B9FF-9DF2-8976-290BA1CEC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2CD06-785B-4C85-FFA2-632F68C1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2CB0-F968-4A1F-A1FB-10FEC4E2F6E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36A80-7B6C-9EA6-65D6-FAD55969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3116A-0951-D391-D239-BE66EE88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A6CD-FF33-4F0D-A8EC-006063FDD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0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4E1EB-794E-CB36-C436-BAD18C208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F9357A-FEA7-BDC1-B6DC-29C7B2556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51100-BF59-8B0E-0892-3407E13D8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4C89C-1447-AD16-BAC1-9B2D310C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2CB0-F968-4A1F-A1FB-10FEC4E2F6E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10F83-8F34-1A75-FB83-3F8A4CC2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29558-2FB5-DDD2-AB65-0D6D1F13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A6CD-FF33-4F0D-A8EC-006063FDD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3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637165-80D4-D755-ED60-C3B5A19BE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B19B7-B61F-C91B-577E-765285F7C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60936-60B3-5101-3298-94CA89F58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222CB0-F968-4A1F-A1FB-10FEC4E2F6E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4EEC-959B-A30B-C3B5-8B14193B7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26578-0C62-F0A2-DEA1-02FFC3AD9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74A6CD-FF33-4F0D-A8EC-006063FDD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5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47C5C-BE52-FA0D-CC15-59686BF92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AF2C-01DF-5B15-59AE-2B7A8890D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92E2F-19D3-2CF4-BD82-496F255C3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3 โปรแกรมวนซ้ำและการใช้เงื่อนไขในภาษาไพธอน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ต่อ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More_advanced_data_structure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11006-B8BD-6366-4E75-5411163F5AC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E4BFD7-DEE7-0CBA-8BBD-2269A98D44A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95B90F17-C51E-456A-2ED4-B12F4F9CA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25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7E5BB7-16CC-ED67-0D22-3E57268933D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7C0416-FEFF-68E5-437F-8648643A679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1EF605EF-BA47-6DE1-75D1-D99940F9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13C7F39C-1F13-80AB-098E-4F5579AF7B9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834C09-083C-CFBF-1C4F-F58DEF24052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AD740-0320-2DE3-7022-F2B6D1376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วิธีเรียกใช้งาน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1A74A-1D1F-7085-E706-3B35C1E42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สามารถใช้ </a:t>
            </a:r>
            <a:r>
              <a:rPr lang="en-US" b="0" i="0" dirty="0">
                <a:solidFill>
                  <a:srgbClr val="7928A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import</a:t>
            </a:r>
            <a:r>
              <a:rPr lang="th-TH" b="0" i="0" dirty="0">
                <a:solidFill>
                  <a:srgbClr val="7928A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ตามด้วยชื่อ </a:t>
            </a:r>
            <a:r>
              <a:rPr lang="en-US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package</a:t>
            </a:r>
            <a:r>
              <a:rPr lang="th-TH" i="1" dirty="0">
                <a:solidFill>
                  <a:srgbClr val="40808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python </a:t>
            </a:r>
            <a:r>
              <a:rPr lang="th-TH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ที่ต้องการใช้งาน เช่น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เรียกใช้งาน</a:t>
            </a:r>
            <a:r>
              <a:rPr lang="th-TH" b="0" dirty="0">
                <a:solidFill>
                  <a:srgbClr val="40808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endParaRPr lang="th-TH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b="0" i="0" dirty="0">
                <a:solidFill>
                  <a:srgbClr val="7928A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import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endParaRPr lang="th-TH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สามารถใช้ </a:t>
            </a:r>
            <a:r>
              <a:rPr lang="en-US" b="0" i="0" dirty="0">
                <a:solidFill>
                  <a:srgbClr val="7928A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as</a:t>
            </a:r>
            <a:r>
              <a:rPr lang="th-TH" b="0" i="0" dirty="0">
                <a:solidFill>
                  <a:srgbClr val="7928A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ต่อท้ายชื่อ </a:t>
            </a:r>
            <a:r>
              <a:rPr lang="en-US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package</a:t>
            </a:r>
            <a:r>
              <a:rPr lang="th-TH" i="1" dirty="0">
                <a:solidFill>
                  <a:srgbClr val="40808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เพื่อตั้งชื่อใหม่ให้ง่ายต่อการใช้งาน เช่น</a:t>
            </a:r>
          </a:p>
          <a:p>
            <a:r>
              <a:rPr lang="en-US" b="0" i="0" dirty="0">
                <a:solidFill>
                  <a:srgbClr val="7928A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import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0" i="0" dirty="0">
                <a:solidFill>
                  <a:srgbClr val="7928A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as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np</a:t>
            </a:r>
            <a:endParaRPr lang="th-TH" b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3436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703DF5-E715-CADE-32DE-6FF6BD519AF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7D48B0-FFA6-66A9-7653-19DB451F013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27A1AF5-8021-4254-A936-91D5A35B5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8105FE28-FEFB-053D-FE34-8C547875CFD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14BA29-C587-4907-287F-0464A9A5983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6F024-B3D5-F7B6-7A3B-3A25132AD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b="0" i="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การแปลง </a:t>
            </a:r>
            <a:r>
              <a:rPr lang="en-US" b="0" i="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b="0" i="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ให้เป็น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F8ECA-70F8-12C0-3EC9-7316D1FB7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เปลี่ยน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ให้เป็น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array 2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มิติ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ด้วยคำสั่ง </a:t>
            </a:r>
            <a:r>
              <a:rPr lang="en-US" sz="28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numpy.array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endParaRPr lang="th-TH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ex_2d_array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numpy.array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([[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5.2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3.0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4.5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9.1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]])</a:t>
            </a: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(ex_2d_array)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การสร้าง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matrix 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 3.  4.5]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[9.1 0.1 0.3]]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th-TH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936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320B93-77BE-8649-4CED-F5FD1374782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1637D5-033C-49C3-6358-6561E261351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8482D72-0E66-8965-7E60-E868DA2E7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66FD06E1-8372-0514-96E0-8F265496A6B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BE87B5-4979-F8A5-D816-024EF466756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0EAB91-229C-30DB-B007-57AE790B4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b="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การตรวจสอบขนาดของ </a:t>
            </a:r>
            <a:r>
              <a:rPr lang="en-US" b="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0400E-8284-742B-31CD-D820EC9E3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832"/>
            <a:ext cx="10515600" cy="4351338"/>
          </a:xfrm>
        </p:spPr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ใช้คำสั่ง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.shape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ตามท้ายชื่อตัวแปรที่ใช้เก็บ</a:t>
            </a:r>
            <a:r>
              <a:rPr lang="en-US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matrix</a:t>
            </a:r>
            <a:r>
              <a:rPr lang="th-TH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ในการตรวจสอบขนาด เช่น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ex_2d_array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numpy.array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([[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5.2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3.0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4.5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9.1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ex_2d_array.shape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(2, 3)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เป็น </a:t>
            </a:r>
            <a:r>
              <a:rPr lang="en-US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แถว </a:t>
            </a:r>
            <a:r>
              <a:rPr lang="en-US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lang="th-TH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หลัก</a:t>
            </a:r>
            <a:endParaRPr lang="en-US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 3.  4.5]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[9.1 0.1 0.3]]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9174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8C7BA1-9B66-5130-9806-E486D085547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5D419C-97F2-B9D7-D539-5DAD11AFEBF1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296A5AAB-1304-844E-E111-D263EAE5C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B433359-84CC-96CB-8E9C-E207F989B00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4FD038-93DB-8216-B48D-E25B474F13B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DEC7E-59FE-4DD3-374D-3BCE14F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การชี้ค่าใน </a:t>
            </a:r>
            <a:r>
              <a:rPr lang="en-US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65CDE-0C87-CD3F-E7B3-C33619967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482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ex_2d_array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 3.  4.5]</a:t>
            </a:r>
          </a:p>
          <a:p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                                    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[9.1 0.1 0.3]]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th-TH" dirty="0"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ถ้าต้องการชี้ไปที่ค่า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0.3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ex_2d_array</a:t>
            </a:r>
          </a:p>
          <a:p>
            <a:r>
              <a:rPr lang="th-TH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โดยถ้าดูจากรูปหรือ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0.3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จะอยู่ในแถวที่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หลักที่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เริ่มนับจาก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0)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ดังนั้น</a:t>
            </a:r>
            <a:endParaRPr lang="en-US" sz="28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ex_2d_array[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  <a:endParaRPr lang="th-TH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6B4FB-5BA6-E689-3044-DBC0A96C9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265" y="1369677"/>
            <a:ext cx="3158067" cy="411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96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23224A-60EB-DBC3-FA04-2854D931DB9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FAED42-BE48-F918-47B5-9B3CF1AA45F1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95197228-7CE8-BFAF-7DBE-0C40770EB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3BC9AC4D-FBEC-D0B5-67A4-C08018FF8EB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850741-0F37-4540-47CF-C2118ECB7C3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FEE8F-6471-CCEE-7FE8-011A3CFB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การชี้ค่าใน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list 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ก่อนที่จะเปลี่ยนเป็น </a:t>
            </a:r>
            <a:r>
              <a:rPr lang="en-US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25B0-D8DE-FF19-95E4-DEBAD1A38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list_x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[[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5.2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3.0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4.5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9.1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ถ้าต้องการชี้ไปที่ค่า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0.3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list_x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list_x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list_x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มีสมาชิก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ตัว คือ </a:t>
            </a:r>
            <a:endParaRPr lang="en-US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[5.2,3.0,4.5]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และ </a:t>
            </a:r>
            <a:r>
              <a:rPr lang="en-US" b="0" i="0" dirty="0">
                <a:solidFill>
                  <a:srgbClr val="00B05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[9.1,0.1,0.3]</a:t>
            </a:r>
            <a:endParaRPr lang="th-TH" dirty="0">
              <a:solidFill>
                <a:srgbClr val="00B050"/>
              </a:solidFill>
              <a:latin typeface="Courier New" panose="02070309020205020404" pitchFamily="49" charset="0"/>
              <a:cs typeface="Cordia New" panose="020B0304020202020204" pitchFamily="34" charset="-34"/>
            </a:endParaRP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list_x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  <a:r>
              <a:rPr lang="en-US" b="0" i="0" dirty="0">
                <a:solidFill>
                  <a:srgbClr val="00B05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[9.1, 0.1, 0.3]</a:t>
            </a:r>
            <a:r>
              <a:rPr lang="th-TH" b="0" i="0" dirty="0">
                <a:solidFill>
                  <a:srgbClr val="00B05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</a:t>
            </a: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list_x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0.3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คือชี้ไปที่สมาชิกตัวที่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list_x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และชี้ไปที่สมาชิกตัวที่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list_x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[</a:t>
            </a:r>
            <a:r>
              <a:rPr lang="en-US" b="0" i="0" dirty="0">
                <a:solidFill>
                  <a:srgbClr val="AA5D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]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ก็จะได้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list_x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[</a:t>
            </a:r>
            <a:r>
              <a:rPr lang="en-US" b="0" i="0" dirty="0">
                <a:solidFill>
                  <a:srgbClr val="AA5D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][</a:t>
            </a:r>
            <a:r>
              <a:rPr lang="en-US" b="0" i="0" dirty="0">
                <a:solidFill>
                  <a:srgbClr val="AA5D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]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คือ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0.3</a:t>
            </a:r>
            <a:endParaRPr lang="en-US" dirty="0">
              <a:solidFill>
                <a:srgbClr val="00B05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58469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9E2183-C256-1B87-0D12-3ACCB98C688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7F844C-5CE5-B8FC-BBA9-D3645356801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68D51EE5-39B2-4F4E-E236-2CB600736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5403AD28-F4E9-A1AA-8446-60302F16753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0A061-4FD9-60E0-0C15-8FABBA181A3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FD148-D879-078A-2071-664B88648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1491-98E7-FF54-EE55-5931808D2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60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หรือ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สามารถนำมา บวก ลบ คูณ หาร กันได้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ใหม่อีกอันเก็บไว้ในตัวแปร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ex2_2d_array 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ex2_2d_array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numpy.array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([[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(ex_2d_array)(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เก่า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 3.  4.5]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[9.1 0.1 0.3]]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(ex2_2d_array)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[[1 0 0]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[0 0 1]]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22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808683-6EE8-FD60-D2B9-1D05F483CF3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08F32-9F44-FF15-CF4C-B1B979382AA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45BE606-E597-F7B2-F152-E0AC54F59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02CB7D5D-A2BA-3C4E-065F-CA06CE41041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3C05E-7E76-1CAA-52EF-B9E990A5E7B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33798-9316-DE13-AC27-CF6800328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ตัวอย่างใช้งานการบวก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4A958-E50E-234F-D4E2-289E20832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896"/>
            <a:ext cx="10515600" cy="4351338"/>
          </a:xfrm>
        </p:spPr>
        <p:txBody>
          <a:bodyPr>
            <a:normAutofit/>
          </a:bodyPr>
          <a:lstStyle/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บวก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คือการเอาค่าตำแหน่งเดียวกันมาบวกกัน</a:t>
            </a:r>
            <a:endParaRPr lang="th-TH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ex_2d_array + ex2_2d_array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มุมมองค่าภายใน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 3.  4.5]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[[1 0 0]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[9.1 0.1 0.3]]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    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[0 0 1]]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array([[6.2, 3. , 4.5],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[9.1, 0.1, 1.3]])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761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F29C8E-3995-1F4E-71D6-1EEE9287584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A3E61E-BF24-725F-0DC4-ECAA11DEC1E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DC8015F-7CD8-ADD4-2979-7BB070367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59FB9FED-D0C9-161F-0AC2-58AF468EFCB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C6827C-B3FD-E6EA-A26C-DDD0D9DC2A1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CF4AC-FB5C-5B75-6653-E9723898B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การบวกค่าใน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list 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ก่อนที่จะเปลี่ยนเป็น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73920-C005-C4D8-D264-03B343E44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448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list_x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[[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5.2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3.0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4.5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9.1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list_x2 = [[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list_x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+ list_x2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[[5.2, 3.0, 4.5], [9.1, 0.1, 0.3], [1, 0, 0], [0, 0, 1]]</a:t>
            </a:r>
          </a:p>
          <a:p>
            <a:endParaRPr lang="en-US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จะเห็นว่า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ไม่สามารถบวกเลขตำแหน่งเดียวกันแบบบวก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ใน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งานปกติทั่วไปสามารถใช้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ได้ แต่งานที่เกี่ยวกับตัวเลขจะใช้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765708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3D9B31-43B0-AA1A-8907-7FD947382E6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839A3A-1E31-28EF-A741-830956CB763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66C0DAA4-67D6-5D86-102D-A0159FDC4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3EE97822-0DE7-D853-F1B8-35EED6848A9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E6C01A-E351-3DF0-2EB8-AE9D5F4E6D1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13D6E-FA92-229A-5046-73D706BCD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ตัวอย่างใช้งานการลบ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6F1F0-EB38-EBC4-CBAB-2A8D3EA1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ex_2d_array - ex2_2d_array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มุมมองค่าภายใน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 3.  4.5]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[[1 0 0]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[9.1 0.1 0.3]]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    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[0 0 1]]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/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array([[ 4.2,  3. ,  4.5],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[ 9.1,  0.1, -0.7]])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1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312D3B-04C3-9846-1CE2-F321715C6A8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0EE177-12B7-210C-BC13-EEA3BE23956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D4BBE3D0-72BE-D982-F3EB-1C9784D3F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B89BED97-D515-E495-2D46-8BD6F64AAB0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79E283-96E4-1E09-0481-9094B705908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94AFB-3F13-2445-3A0B-D2D28F73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ตัวอย่างใช้งานการคูณ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09FC2-33EB-C350-D74C-9B2E369B0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609"/>
            <a:ext cx="10515600" cy="4351338"/>
          </a:xfrm>
        </p:spPr>
        <p:txBody>
          <a:bodyPr>
            <a:normAutofit/>
          </a:bodyPr>
          <a:lstStyle/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การคูณ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matrix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จะคูณใน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แบบ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array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เอาตำแหน่งเดียวกันมาคูณกัน</a:t>
            </a:r>
            <a:endParaRPr lang="en-US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effectLst/>
                <a:latin typeface="Courier New" panose="02070309020205020404" pitchFamily="49" charset="0"/>
              </a:rPr>
              <a:t>ex_2d_array * ex2_2d_array</a:t>
            </a:r>
            <a:endParaRPr lang="th-TH" sz="1800" b="0" i="0" dirty="0"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มุมมองค่าภายใน</a:t>
            </a:r>
          </a:p>
          <a:p>
            <a:r>
              <a:rPr lang="en-US" sz="1800" b="0" i="0" dirty="0">
                <a:effectLst/>
                <a:latin typeface="Courier New" panose="02070309020205020404" pitchFamily="49" charset="0"/>
              </a:rPr>
              <a:t>[[5.2 3.  4.5]</a:t>
            </a:r>
            <a:r>
              <a:rPr lang="th-TH" sz="1800" b="0" i="0" dirty="0">
                <a:effectLst/>
                <a:latin typeface="Courier New" panose="02070309020205020404" pitchFamily="49" charset="0"/>
              </a:rPr>
              <a:t>   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*</a:t>
            </a:r>
            <a:r>
              <a:rPr lang="th-TH" sz="1800" b="0" i="0" dirty="0">
                <a:effectLst/>
                <a:latin typeface="Courier New" panose="02070309020205020404" pitchFamily="49" charset="0"/>
              </a:rPr>
              <a:t>    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[[1 0 0]</a:t>
            </a:r>
          </a:p>
          <a:p>
            <a:r>
              <a:rPr lang="en-US" sz="1800" b="0" i="0" dirty="0">
                <a:effectLst/>
                <a:latin typeface="Courier New" panose="02070309020205020404" pitchFamily="49" charset="0"/>
              </a:rPr>
              <a:t>[9.1 0.1 0.3]]</a:t>
            </a:r>
            <a:r>
              <a:rPr lang="th-TH" sz="1800" b="0" i="0" dirty="0">
                <a:effectLst/>
                <a:latin typeface="Courier New" panose="02070309020205020404" pitchFamily="49" charset="0"/>
              </a:rPr>
              <a:t>            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[0 0 1]]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b="0" i="0" dirty="0">
                <a:effectLst/>
                <a:latin typeface="Courier New" panose="02070309020205020404" pitchFamily="49" charset="0"/>
              </a:rPr>
              <a:t> array([[5.2, 0. , 0. ],</a:t>
            </a:r>
          </a:p>
          <a:p>
            <a:r>
              <a:rPr lang="en-US" sz="1800" b="0" i="0" dirty="0">
                <a:effectLst/>
                <a:latin typeface="Courier New" panose="02070309020205020404" pitchFamily="49" charset="0"/>
              </a:rPr>
              <a:t>       [0. , 0. , 0.3]])</a:t>
            </a:r>
          </a:p>
          <a:p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0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A760070-EE50-537A-6379-0833F59F8F81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942F0F-4539-10E8-84ED-F4CA72A93DD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11" name="Picture 10" descr="A black and white logo&#10;&#10;Description automatically generated">
            <a:extLst>
              <a:ext uri="{FF2B5EF4-FFF2-40B4-BE49-F238E27FC236}">
                <a16:creationId xmlns:a16="http://schemas.microsoft.com/office/drawing/2014/main" id="{A0203CCE-14DA-BC8B-3FFA-6D473EDBD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2" name="Flowchart: Data 2">
            <a:extLst>
              <a:ext uri="{FF2B5EF4-FFF2-40B4-BE49-F238E27FC236}">
                <a16:creationId xmlns:a16="http://schemas.microsoft.com/office/drawing/2014/main" id="{002EEAB7-1E07-8936-74A7-C5DD9D1C5D0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983275-D2B2-5D02-D560-A9B15D65085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BCA75-AFF6-94A0-93F7-89767377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ทบทวน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List (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เรียนไปแล้ว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0F94B1-74CE-09A3-6373-89630CF9D5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720" y="1653830"/>
            <a:ext cx="9082559" cy="209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7AEEC4-216E-401F-C207-10E7F7AE4279}"/>
              </a:ext>
            </a:extLst>
          </p:cNvPr>
          <p:cNvSpPr txBox="1">
            <a:spLocks/>
          </p:cNvSpPr>
          <p:nvPr/>
        </p:nvSpPr>
        <p:spPr>
          <a:xfrm>
            <a:off x="838200" y="4001175"/>
            <a:ext cx="10515600" cy="1731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ดีกว่า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Array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ยังไง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เก็บข้อมูลได้หลายประเภท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 str float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slicing</a:t>
            </a:r>
          </a:p>
        </p:txBody>
      </p:sp>
    </p:spTree>
    <p:extLst>
      <p:ext uri="{BB962C8B-B14F-4D97-AF65-F5344CB8AC3E}">
        <p14:creationId xmlns:p14="http://schemas.microsoft.com/office/powerpoint/2010/main" val="2798291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8423B52-D462-1C36-A18E-74E971D9D29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264C1E-DF78-DA47-B02C-6B69AEE9F94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D6B9361-4603-C956-D2FF-AF739C086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8E54303D-A903-6E8E-9DD5-80A08D6ED8C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A18305-CD2E-8632-D40B-9CCECBC700E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4892A-AFE6-7EAC-99C1-E8FCB020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matix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multiplication (dot product)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B489AA0-137C-B5BE-87B2-6E691FA2FF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448" y="1690688"/>
            <a:ext cx="6883104" cy="199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C2293D-AFD0-ED63-37C2-2C5A90774BD0}"/>
              </a:ext>
            </a:extLst>
          </p:cNvPr>
          <p:cNvSpPr txBox="1">
            <a:spLocks/>
          </p:cNvSpPr>
          <p:nvPr/>
        </p:nvSpPr>
        <p:spPr>
          <a:xfrm>
            <a:off x="838200" y="4365624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การคูณ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matrix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ที่ถูกต้อง จะใช้คำสั่ง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numpy.dot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ตามด้วยตัวแปรที่เก็บค่า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ที่ต้องการคูณ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1,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ตัวแปร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2)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959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25609D-1487-D7B5-C2CC-BFFDF01A91E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52115C-74AF-3023-7F70-53C1F98DCB6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888ADB4-4E66-A02B-2EE2-5F342A388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1F777148-946A-F1F7-38AF-BA5355B5A33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F8DC9-AB4B-A032-3B6D-29E3CBB9958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EFA05-0DA1-5B7A-19CC-3652D220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ตัวอย่างการคูณ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(dot product)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4F489-E82A-8252-9185-3F855825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numpy.dot(ex_2d_array,ex2_2d_array)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มุมมองค่าภายใน</a:t>
            </a:r>
          </a:p>
          <a:p>
            <a:r>
              <a:rPr lang="en-US" sz="1800" b="0" i="0" dirty="0">
                <a:effectLst/>
                <a:latin typeface="Courier New" panose="02070309020205020404" pitchFamily="49" charset="0"/>
              </a:rPr>
              <a:t>[[5.2 3.  4.5]</a:t>
            </a:r>
            <a:r>
              <a:rPr lang="th-TH" sz="1800" b="0" i="0" dirty="0">
                <a:effectLst/>
                <a:latin typeface="Courier New" panose="02070309020205020404" pitchFamily="49" charset="0"/>
              </a:rPr>
              <a:t>   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*</a:t>
            </a:r>
            <a:r>
              <a:rPr lang="th-TH" sz="1800" b="0" i="0" dirty="0">
                <a:effectLst/>
                <a:latin typeface="Courier New" panose="02070309020205020404" pitchFamily="49" charset="0"/>
              </a:rPr>
              <a:t>    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[[1 0 0]</a:t>
            </a:r>
          </a:p>
          <a:p>
            <a:r>
              <a:rPr lang="en-US" sz="1800" b="0" i="0" dirty="0">
                <a:effectLst/>
                <a:latin typeface="Courier New" panose="02070309020205020404" pitchFamily="49" charset="0"/>
              </a:rPr>
              <a:t>[9.1 0.1 0.3]]</a:t>
            </a:r>
            <a:r>
              <a:rPr lang="th-TH" sz="1800" b="0" i="0" dirty="0">
                <a:effectLst/>
                <a:latin typeface="Courier New" panose="02070309020205020404" pitchFamily="49" charset="0"/>
              </a:rPr>
              <a:t>            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[0 0 1]]</a:t>
            </a: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ValueError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: shapes (2,3) and (2,3) not aligned: 3 (dim 1) != 2 (dim 0)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51293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F40C14-80C8-CC0A-FAD1-3393D578EC8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207EA6-8AFA-AF9F-C6F2-432DAD9546C1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29115A8-C82C-E088-5319-E556A14BE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F66E6E5D-7D46-5FC0-C6E8-CA8FF0A30C1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B4DA9-1BBE-CEC7-CD09-235890E5C26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9B504-B672-91DE-DD04-D3D9B799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ตัวอย่างการคูณ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(dot product)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7155-5FCA-F48C-902D-D2C6FAB51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5675"/>
            <a:ext cx="10515600" cy="5032375"/>
          </a:xfrm>
        </p:spPr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หลักการการคูณ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 หลักของตัวหน้าต้องเท่ากับแถวของตัวหลัง ดังนั้นจะต้อง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transpose matrix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การกลับหลักเป็นแถวกลับแถวเป็นหลัก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transpose matrix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ที่ต้องการได้โดยใช้คำสั่ง ชื่อตัวแปรที่เก็บค่า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ตามด้วย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/>
          </a:p>
          <a:p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(ex_2d_array) </a:t>
            </a: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 3.  4.5]</a:t>
            </a: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[9.1 0.1 0.3]]</a:t>
            </a:r>
          </a:p>
          <a:p>
            <a:endParaRPr lang="en-US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900" b="0" i="0" dirty="0" err="1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fr-FR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(ex_2d_array.T) </a:t>
            </a:r>
          </a:p>
          <a:p>
            <a:r>
              <a:rPr lang="fr-FR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 9.1]</a:t>
            </a:r>
          </a:p>
          <a:p>
            <a:r>
              <a:rPr lang="fr-FR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[3.  0.1]</a:t>
            </a:r>
          </a:p>
          <a:p>
            <a:r>
              <a:rPr lang="fr-FR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[4.5 0.3]]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877832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7701DA-60D0-F1C0-D167-3BC4BCD6448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35FD2D-23F3-7CE6-6A1B-A69772F4CE1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30EFC879-915D-8010-B79C-6929F3787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BFA533BF-A593-77CC-0DB0-55D329CD250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70E12B-7E04-61F7-E2D2-F29191DC085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F1020-4BBC-A604-1905-76B6BE0E2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ตัวอย่างการคูณ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(dot product)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96294-B296-EB48-AB41-C7058C54E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896"/>
            <a:ext cx="10515600" cy="5002742"/>
          </a:xfrm>
        </p:spPr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 การคูณ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matrix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ที่ถูกต้อง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dot_mat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numpy.dot(ex_2d_array,ex2_2d_array.T)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มุมมองค่าภายใน</a:t>
            </a:r>
          </a:p>
          <a:p>
            <a:r>
              <a:rPr lang="en-US" sz="1800" b="0" i="0" dirty="0">
                <a:effectLst/>
                <a:latin typeface="Courier New" panose="02070309020205020404" pitchFamily="49" charset="0"/>
              </a:rPr>
              <a:t>[[5.2 3.  4.5]</a:t>
            </a:r>
            <a:r>
              <a:rPr lang="th-TH" sz="1800" b="0" i="0" dirty="0">
                <a:effectLst/>
                <a:latin typeface="Courier New" panose="02070309020205020404" pitchFamily="49" charset="0"/>
              </a:rPr>
              <a:t>   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*</a:t>
            </a:r>
            <a:r>
              <a:rPr lang="th-TH" sz="1800" b="0" i="0" dirty="0">
                <a:effectLst/>
                <a:latin typeface="Courier New" panose="02070309020205020404" pitchFamily="49" charset="0"/>
              </a:rPr>
              <a:t>    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[[1 0]</a:t>
            </a:r>
          </a:p>
          <a:p>
            <a:r>
              <a:rPr lang="en-US" sz="1800" b="0" i="0" dirty="0">
                <a:effectLst/>
                <a:latin typeface="Courier New" panose="02070309020205020404" pitchFamily="49" charset="0"/>
              </a:rPr>
              <a:t>[9.1 0.1 0.3]]    </a:t>
            </a:r>
            <a:r>
              <a:rPr lang="en-US" sz="1800" dirty="0"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0 0]</a:t>
            </a:r>
          </a:p>
          <a:p>
            <a:pPr marL="0" indent="0">
              <a:buNone/>
            </a:pP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    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[0 1]]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dot_mat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 4.5]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[9.1 0.3]]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th-TH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65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02DD9C-252F-DB33-8743-A4D4010C89A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6288E-A9A3-4DAC-FF9B-B66465555DD1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1EA01BA9-B276-576E-E79F-3ABABFA6A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192AD477-A719-6F75-BE9B-5E9ABDFFE0D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D8302-A5F6-C66C-2888-70399C50C59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D976-77B3-6A7C-4763-3D09F79A9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การหา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det 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2F62A-570E-CF0E-7679-47FF27BBF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ใช้คำสั่ง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numpy.linalg.det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ตามด้วย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ตัวแปรที่ต้องการหา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numpy.linalg.det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dot_mat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มุมมองค่าภายใน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 4.5]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[9.1 0.3]]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-39.389999999999986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F829C1-BF6D-44FF-7F76-B4F33660B02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9AA5FC-9420-F4F0-EE5F-ED06649057B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D243E8A2-6003-28B7-E100-8ED08F01E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7DF1C5E1-9665-C3DB-4DE3-1C4251616F59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0C69E0-932E-8202-9ECD-7213EAA6C13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B41C3-3891-C651-004E-36BDF839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matrix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B9891-2BD7-5F3C-9D01-105AD8537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(ex_2d_array)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 3.  4.5]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[9.1 0.1 0.3]]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สามารถตัดได้เหมือน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endParaRPr lang="th-TH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ex_2d_array[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หมายความให้เอาค่าสมาชิกแถวที่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หลักที่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ไปจนถึงหลักสุดท้าย</a:t>
            </a: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array([0.1, 0.3])</a:t>
            </a:r>
            <a:endParaRPr lang="th-TH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59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C81A33-4FFA-3014-160E-A2868E2A48F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4C5E03-EDA8-6F4C-9F7A-0C43DA5BA83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BF6AA985-650F-07FE-DF85-DA3C87411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9422E548-65F7-6665-4B6A-FA2F37B03C9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2791F-7046-18EA-764C-591C98293FE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50356-82AF-E194-770B-3045FAA3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matrix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FC97B-320F-0647-D963-F5D1F2BCC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(ex_2d_array)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 3.  4.5]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[9.1 0.1 0.3]]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1800" dirty="0"/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ex_2d_array[:,: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หมายความให้เอาค่าสมาชิกแถวแรกหลักแรก ไปจนถึงหลักที่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endParaRPr lang="th-TH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array([[5.2, 3. ],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[9.1, 0.1]])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2865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6154C7-616A-1CFB-F4CF-45CBF08DF1B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9C270C-E2B8-1EBA-F2DA-16F095F049C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017942E-D3A1-DEEE-C5DC-E5DB98C57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D2F39074-EE27-CBDB-FC5C-5A57B7EFF5A9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3B39F2-183D-353A-273A-E876F2C8A2D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8B458-D19F-EE3D-890B-BD88B385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Homework class period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0C362-D378-B9DC-AC21-EEDBC285F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เขียน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function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คูณ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matrix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ให้ผลลัพธ์เหมือน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dot product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ไม่ให้ใช้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dot product)</a:t>
            </a:r>
            <a:endParaRPr lang="en-US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l"/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แล้ว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test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กับ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matrix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ขนาด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(2,3)*(3,2)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(4,4)*(4,1)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(2,2)*(2,2)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8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DDB951-2F4C-393A-C744-1AD5706E1EC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67860B-5059-C9FB-594D-73A0AF1C0AB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BB22B18F-230B-B756-9B6E-4B60F72EC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9E97AA9B-3B4F-9211-F8BC-849D5CEE887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A2D502-73B2-653F-2737-FF3FCAA58034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115097-819A-6DF8-4DF8-6998ACBD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9402E-E117-B95C-70C2-D49EA4D98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สามารถกำหนด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index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ให้ค่าที่ต้องการได้ และสามารถกำหนด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index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เป็นอะไรก็ได้ </a:t>
            </a:r>
            <a:r>
              <a:rPr lang="th-TH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แต่ลำดับจะหายไป</a:t>
            </a:r>
          </a:p>
          <a:p>
            <a:pPr marL="0" indent="0">
              <a:buNone/>
            </a:pPr>
            <a:endParaRPr lang="th-TH" b="0" i="0" dirty="0">
              <a:effectLst/>
              <a:latin typeface="system-ui"/>
            </a:endParaRPr>
          </a:p>
          <a:p>
            <a:pPr marL="0" indent="0">
              <a:buNone/>
            </a:pP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ex_dict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'1'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'stat'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}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#curly brackets</a:t>
            </a:r>
            <a:r>
              <a:rPr lang="th-TH" sz="18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{} </a:t>
            </a:r>
            <a:r>
              <a:rPr lang="th-TH" sz="18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ในการบอกว่าเป็น </a:t>
            </a:r>
            <a:r>
              <a:rPr lang="en-US" sz="1800" b="0" i="1" dirty="0" err="1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dict</a:t>
            </a:r>
            <a:endParaRPr lang="th-TH" sz="1800" b="0" i="1" dirty="0">
              <a:solidFill>
                <a:srgbClr val="408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ex_dict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'stat’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Courier New" panose="02070309020205020404" pitchFamily="49" charset="0"/>
              </a:rPr>
              <a:t>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3624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0FAE8E-7B95-5BB7-5344-F490D5BAB48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3E8D2D-AD08-07E3-FCF8-2CE404D23C1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1926DAD0-2BA7-4144-BD0A-64652E5A2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B0215A8A-5A95-C9FE-406A-127D203C750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E50AE0-89EE-ABB7-E31E-2B726BEEBB4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3DD61-B43E-4532-BFB2-4250410BB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ข้อกำหนดในการใช้งาน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A4CC6-65F1-34DD-3172-E6DF60CF8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190"/>
            <a:ext cx="10515600" cy="4351338"/>
          </a:xfrm>
        </p:spPr>
        <p:txBody>
          <a:bodyPr/>
          <a:lstStyle/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'two'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ตัวหน้า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key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index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ตัวชี้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ตัวหลัง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value 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ไม่สามารถใช้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value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ในการชี้กลับไปที่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index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ex2_dict[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'two'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dirty="0"/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KeyError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'two'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675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E03EF9-E0F7-3945-997C-335CF08365E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3A417D-9B4F-BABA-F693-77BCF834DE5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6F6E3B8A-1BE8-1D3C-5008-0745E3BAE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251EEF09-D3C0-3C65-919A-389F5F24B7C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75185C-6AFA-CDF8-F2BE-B128908EF7C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3E52C-5194-46B2-1F82-99740A35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BD673-E44B-5850-5282-B356A6BFF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ex2_dict = {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'one'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'two'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'three’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}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ex2_dict[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Courier New" panose="02070309020205020404" pitchFamily="49" charset="0"/>
              </a:rPr>
              <a:t>'two'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2872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E306C8-CA26-3567-912D-6CDC897B8E5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0EB742-8086-9BFA-7013-C8DCA74C4EE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D17467A4-22C6-B469-FDEF-B2FFE09D0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0CE411A0-144F-F796-CFDE-DEFAB3F5057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2034C-7808-E42C-F844-F9E5CB3831E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D2530-A7BA-9FF1-E50B-41131B94D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การเพิ่มสมาชิกใน </a:t>
            </a:r>
            <a:r>
              <a:rPr lang="en-US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dict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1C2B-59D8-16B8-FEBC-379646E69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สามารถกำหนด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index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ตัวชี้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value 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ที่ต้องการได้เลย เช่น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ex2_dict[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'zero'</a:t>
            </a:r>
            <a:endParaRPr lang="th-TH" sz="1800" dirty="0"/>
          </a:p>
          <a:p>
            <a:endParaRPr lang="th-TH" dirty="0"/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ต้องการเพิ่ม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index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0" i="0" dirty="0">
                <a:solidFill>
                  <a:srgbClr val="AA5D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b="0" i="0" dirty="0">
                <a:solidFill>
                  <a:srgbClr val="AA5D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ชี้ไปที่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value</a:t>
            </a:r>
            <a:r>
              <a:rPr lang="en-US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'zero'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เข้าไปใน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dict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ex2_dict</a:t>
            </a:r>
            <a:endParaRPr lang="th-TH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ex2_dict</a:t>
            </a:r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{0: 'zero', 1: 'one', 2: 'two', 3: 'three'}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170651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DA06A3-2521-3F8C-5A9C-9BBB03FE884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5C4E1-1D25-0F62-5FEF-3E5BB6D58AD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99384BA-694B-A016-F432-50474939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70AAD74F-4CA7-2B40-EF27-3A2FCA752A5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78FB9-4F21-A9A6-D2AB-EF995ECC7494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E3639-F135-F982-A8CE-8B77A6025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คำสั่งที่ใช้บ่อยของ </a:t>
            </a:r>
            <a:r>
              <a:rPr lang="en-US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dict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E8B76-AF0F-A76D-26EE-4E650A704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638"/>
            <a:ext cx="10515600" cy="4351338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.keys()</a:t>
            </a:r>
            <a:r>
              <a:rPr lang="th-TH" b="1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คือคำสั่งที่ใช้ตรวจสอบ </a:t>
            </a:r>
            <a:r>
              <a:rPr lang="en-US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keys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ใน </a:t>
            </a:r>
            <a:r>
              <a:rPr lang="en-US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dict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ว่ามี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index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ตัวชี้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อะไรบ้าง</a:t>
            </a:r>
          </a:p>
          <a:p>
            <a:r>
              <a:rPr lang="en-US" sz="1800" b="0" i="0" dirty="0">
                <a:effectLst/>
                <a:latin typeface="Courier New" panose="02070309020205020404" pitchFamily="49" charset="0"/>
              </a:rPr>
              <a:t>ex2_dict.keys()</a:t>
            </a:r>
            <a:endParaRPr lang="th-TH" sz="1800" b="0" i="0" dirty="0"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b="0" i="0" dirty="0" err="1">
                <a:effectLst/>
                <a:latin typeface="Courier New" panose="02070309020205020404" pitchFamily="49" charset="0"/>
              </a:rPr>
              <a:t>dict_keys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([1, 2, 3, 0])</a:t>
            </a:r>
            <a:endParaRPr lang="th-TH" sz="1800" b="0" i="0" dirty="0">
              <a:effectLst/>
              <a:latin typeface="Courier New" panose="02070309020205020404" pitchFamily="49" charset="0"/>
            </a:endParaRPr>
          </a:p>
          <a:p>
            <a:endParaRPr lang="th-TH" b="0" i="0" dirty="0">
              <a:effectLst/>
              <a:latin typeface="Courier New" panose="02070309020205020404" pitchFamily="49" charset="0"/>
            </a:endParaRPr>
          </a:p>
          <a:p>
            <a:r>
              <a:rPr lang="en-US" b="1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.values()</a:t>
            </a:r>
            <a:r>
              <a:rPr lang="th-TH" b="1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คือคำสั่งที่ใช้ตรวจสอบ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values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dict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ว่ามี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values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อะไรบ้าง</a:t>
            </a:r>
          </a:p>
          <a:p>
            <a:r>
              <a:rPr lang="en-US" sz="1800" b="0" i="0" dirty="0">
                <a:effectLst/>
                <a:latin typeface="Courier New" panose="02070309020205020404" pitchFamily="49" charset="0"/>
              </a:rPr>
              <a:t>ex2_dict.values()</a:t>
            </a:r>
            <a:endParaRPr lang="th-TH" sz="1800" b="0" i="0" dirty="0"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b="0" i="0" dirty="0" err="1">
                <a:effectLst/>
                <a:latin typeface="Courier New" panose="02070309020205020404" pitchFamily="49" charset="0"/>
              </a:rPr>
              <a:t>dict_values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(['one', 'two', 'three', 'zero'])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421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7281C-4B9E-A61F-9653-6CEB67F4464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4C6861-4819-0B72-2ED1-2461275F407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B213EA5C-DD01-C182-3E81-E27E8554A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77172618-3BFC-6DDE-637D-6E4AD558F98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89691-A79B-18BA-0863-CCC4E808B14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41E46-57E1-EBF8-DA06-38EBD7CB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ตัวอย่างการใช้งานคำสั่ง </a:t>
            </a:r>
            <a:r>
              <a:rPr lang="en-US" i="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.keys()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b="0" i="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.values()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61671-2CE5-CED4-9F72-EE26F4C1F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8874"/>
            <a:ext cx="10515600" cy="4351338"/>
          </a:xfrm>
        </p:spPr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สามารถใช้งานร่วมกับ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for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เพื่อนำ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keys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values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ไปใช้งานต่อ เช่น </a:t>
            </a: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index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ex2_dict.keys():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             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(index)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r>
              <a:rPr lang="th-TH" dirty="0">
                <a:latin typeface="system-ui"/>
              </a:rPr>
              <a:t>    </a:t>
            </a:r>
            <a:r>
              <a:rPr lang="en-US" dirty="0">
                <a:latin typeface="system-ui"/>
              </a:rPr>
              <a:t>                                                                 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***</a:t>
            </a:r>
            <a:r>
              <a:rPr lang="en-US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dict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เอาไปใช้ร่วมกับ </a:t>
            </a:r>
            <a:r>
              <a:rPr lang="en-US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Dataframe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pandas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6853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332E99B-2125-DE57-7AF8-E35B2F2FAB9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3B2DCA-E2ED-80C6-7AA0-BC661E021CC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69C815BB-C958-BF6E-05C9-8006988F9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27C8AB00-9F49-B4E4-420B-2E7FBE01EC9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8C8BBB-F0D0-5803-9371-C2E0184880C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59997-6531-165D-8265-E5770A1F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Array (array n 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มิติ)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0F8713-FE2C-20C0-9426-8BA7C0464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50199" y="1325563"/>
            <a:ext cx="5291599" cy="29581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F35DF1-9C95-F2F5-B27A-72AB9F71D89F}"/>
              </a:ext>
            </a:extLst>
          </p:cNvPr>
          <p:cNvSpPr txBox="1">
            <a:spLocks/>
          </p:cNvSpPr>
          <p:nvPr/>
        </p:nvSpPr>
        <p:spPr>
          <a:xfrm>
            <a:off x="838199" y="46598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package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ที่ทำงานเกี่ยวกับ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array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ของตัวเลข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เท่านั้น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(ที่มีคนเขียนขึ้นมาและนิยมใช้)</a:t>
            </a:r>
          </a:p>
          <a:p>
            <a:pPr algn="l"/>
            <a:r>
              <a:rPr lang="en-US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ย่อมาจาก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number python</a:t>
            </a:r>
          </a:p>
        </p:txBody>
      </p:sp>
    </p:spTree>
    <p:extLst>
      <p:ext uri="{BB962C8B-B14F-4D97-AF65-F5344CB8AC3E}">
        <p14:creationId xmlns:p14="http://schemas.microsoft.com/office/powerpoint/2010/main" val="134418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1750</Words>
  <Application>Microsoft Office PowerPoint</Application>
  <PresentationFormat>Widescreen</PresentationFormat>
  <Paragraphs>247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system-ui</vt:lpstr>
      <vt:lpstr>Aptos</vt:lpstr>
      <vt:lpstr>Aptos Display</vt:lpstr>
      <vt:lpstr>Arial</vt:lpstr>
      <vt:lpstr>Courier New</vt:lpstr>
      <vt:lpstr>TH SarabunPSK</vt:lpstr>
      <vt:lpstr>Office Theme</vt:lpstr>
      <vt:lpstr>Class period 4</vt:lpstr>
      <vt:lpstr>ทบทวน List (เรียนไปแล้ว)</vt:lpstr>
      <vt:lpstr>Dictionary</vt:lpstr>
      <vt:lpstr>ข้อกำหนดในการใช้งาน Dictionary</vt:lpstr>
      <vt:lpstr>ตัวอย่างการใช้งาน Dictionary</vt:lpstr>
      <vt:lpstr>การเพิ่มสมาชิกใน dict</vt:lpstr>
      <vt:lpstr>คำสั่งที่ใช้บ่อยของ dict </vt:lpstr>
      <vt:lpstr>ตัวอย่างการใช้งานคำสั่ง .keys()และ .values() </vt:lpstr>
      <vt:lpstr>Numpy Array (array n มิติ)</vt:lpstr>
      <vt:lpstr>วิธีเรียกใช้งาน package</vt:lpstr>
      <vt:lpstr>การแปลง list ให้เป็น numpy array</vt:lpstr>
      <vt:lpstr>การตรวจสอบขนาดของ matrix</vt:lpstr>
      <vt:lpstr>การชี้ค่าใน numpy array</vt:lpstr>
      <vt:lpstr>การชี้ค่าใน list ก่อนที่จะเปลี่ยนเป็น numpy array </vt:lpstr>
      <vt:lpstr>Operations</vt:lpstr>
      <vt:lpstr>ตัวอย่างใช้งานการบวก matrix </vt:lpstr>
      <vt:lpstr>การบวกค่าใน list ก่อนที่จะเปลี่ยนเป็น matrix </vt:lpstr>
      <vt:lpstr>ตัวอย่างใช้งานการลบ matrix </vt:lpstr>
      <vt:lpstr>ตัวอย่างใช้งานการคูณ matrix </vt:lpstr>
      <vt:lpstr>matix multiplication (dot product)</vt:lpstr>
      <vt:lpstr>ตัวอย่างการคูณ matrix (dot product)</vt:lpstr>
      <vt:lpstr>ตัวอย่างการคูณ matrix (dot product)</vt:lpstr>
      <vt:lpstr>ตัวอย่างการคูณ matrix (dot product)</vt:lpstr>
      <vt:lpstr>การหา det ของ matrix</vt:lpstr>
      <vt:lpstr>matrix slicing</vt:lpstr>
      <vt:lpstr>ตัวอย่าง matrix slicing</vt:lpstr>
      <vt:lpstr>Homework class period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4</dc:title>
  <dc:creator>Tan PH</dc:creator>
  <cp:lastModifiedBy>Tan PH</cp:lastModifiedBy>
  <cp:revision>1</cp:revision>
  <dcterms:created xsi:type="dcterms:W3CDTF">2024-05-15T03:22:46Z</dcterms:created>
  <dcterms:modified xsi:type="dcterms:W3CDTF">2024-05-15T03:23:00Z</dcterms:modified>
</cp:coreProperties>
</file>