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6" r:id="rId2"/>
    <p:sldId id="347" r:id="rId3"/>
    <p:sldId id="348" r:id="rId4"/>
    <p:sldId id="349" r:id="rId5"/>
    <p:sldId id="352" r:id="rId6"/>
    <p:sldId id="350" r:id="rId7"/>
    <p:sldId id="351" r:id="rId8"/>
    <p:sldId id="353" r:id="rId9"/>
    <p:sldId id="354" r:id="rId10"/>
    <p:sldId id="355" r:id="rId11"/>
    <p:sldId id="357" r:id="rId12"/>
    <p:sldId id="358" r:id="rId13"/>
    <p:sldId id="359" r:id="rId14"/>
    <p:sldId id="360" r:id="rId15"/>
    <p:sldId id="361" r:id="rId16"/>
    <p:sldId id="362" r:id="rId17"/>
    <p:sldId id="366" r:id="rId18"/>
    <p:sldId id="363" r:id="rId19"/>
    <p:sldId id="364" r:id="rId20"/>
    <p:sldId id="365" r:id="rId21"/>
    <p:sldId id="367" r:id="rId22"/>
    <p:sldId id="368" r:id="rId23"/>
    <p:sldId id="369" r:id="rId24"/>
    <p:sldId id="3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BB789-42C9-49FC-9913-1BE5CD0C0F1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485A-AA80-4F4F-87C2-01F958A13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2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5C7D-E94A-44D7-CC44-73AB7F3FD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D3F8F-C787-5E99-93FC-02A99B9B3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EE0D-CE91-90E1-D202-790AECD5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2312-D2A6-0B0F-BFDF-184DBEFF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D945-BB6A-73C1-C983-68FAC438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E0F7-95F0-5E5A-741A-EFD78A05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EC96B-2BCE-3FA4-027E-E8CEF6F07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2CA2E-9C01-6FBA-2B15-9DCA2805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6C7A-E0BC-8D66-C2C0-757392D0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37A41-E611-EDCD-1BCC-49A9A244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3AD31-A5BE-97E2-F8BD-03E98D282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038C2-199B-79C5-76B5-88678B1A3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377B0-12F4-0323-93AB-4FC696DC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C5A4-A1E3-5A4C-DDAC-6E689870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42DC-4B9C-051D-284E-004B7617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C808-D432-2429-C52A-285D85F7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481A-2FF8-A28E-F368-ABA1D1CC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B4B6-D4EF-B575-CFA4-A917B84A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CED5-81F0-A813-A728-748E98C3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5003-E3C0-E778-518E-53DBC9A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9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674A-29F3-E172-DCC0-AF4B9CC1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7244F-7631-D8C9-4D4D-5554233E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5C53-A95F-C49E-B59B-1E4F6BB7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F47B-E12F-F8F9-78F2-2DA5D4D4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E6BF-81B7-4CCD-66E7-1CDC3746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2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6F01-9E03-FE58-3FF8-A9EB5CC8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7856-3051-DCAD-8108-1589B731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19AD8-827B-ED6E-4F88-FDB8510CB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2E4E8-E01F-58AF-D7AC-9CA4F887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45D73-E89A-792A-6C32-7C3331EB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AEE39-61A6-56B5-6FF8-E96DCE31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2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C5EF-F607-8E1B-A3AA-26A50D1F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89E8-F479-1E33-502B-87511BE0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ACC28-7573-FFC2-0B86-553330F5E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6B38F-19B1-81E0-8069-F25F12669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93820-812B-02AC-96E3-D2BD6A687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EFB4F-9A61-0752-4534-FA4A7ECE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27742-01C5-A9DC-056C-B9FA5B2F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D398C-9F54-258D-E569-D785076F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3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4274-7AC1-DE55-FCA9-9EAFBDF8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4F4AD-B7E6-606C-7D34-C855D09B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FFA60-00C0-F20F-3CF1-06459D17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57F1-9FA2-B6B9-C693-B6362063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24531-8670-8616-FC85-364EB16F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5ED5B-9023-3495-479D-DA283525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DD648-FBAE-D5A7-E63B-75FF96A1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37F2-06DA-4D81-2E1E-F6AD9A56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3-0208-6E23-B978-06EFA7E9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0F2CF-7138-B7B9-7590-13927091D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C05C4-3F5D-C433-8378-89CA7AED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130B1-C60D-624B-C704-DDDA1BFE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4FFB2-277A-8A8C-0DC4-B12ABB4A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1784-0FF5-2CB3-9E7D-A89D80C9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73C69-9D66-E915-6594-D248972D8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99F2A-1957-E56B-AD85-EC02D788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84F0F-87EC-4B15-2E49-E8F7773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EE2-D377-479A-AF37-87C726AA719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7C407-DF7E-9C4D-8E60-6FEA1ACE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5AB6A-042F-7229-49F7-99AEB325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481FE-47DB-4C5B-54D6-E3241AC6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AA95D-2676-ED88-BE2F-6713EF252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729C-8FEE-053E-093E-7394F9E5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82EE2-D377-479A-AF37-87C726AA719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8321-60AA-B162-F141-2E35ECE72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C8B93-5421-FE9C-6AFE-788D35D40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B7035-EC30-4CBD-8FA3-B1405C93C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18AC8-B51F-2EF8-844A-B8D5F10B0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8519-BFCA-E20D-D8A4-8272BAB48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5ECF-2CE9-489B-E377-FA500F733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3 โปรแกรมวนซ้ำและการใช้เงื่อนไขในภาษาไพธอน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More_advanced_data_structure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D946D8-F929-E7E7-052B-5F4E0DB60F0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2CC2A-85F8-E606-6526-4DD77FDF7C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DB5161F-9E61-CCF0-087D-B5853AC3E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8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E3F554-B9D1-DBC6-4189-4C984F90A4A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CC6DB-D7D9-6BA1-5C59-5A4AC4462A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8156F61-2DA9-793B-2BB7-033E5129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E5A1C6D-D2E1-77D1-6752-90FBE4E11EE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93F33-E72C-28FC-7952-F11CEDFCF5F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51E-B04F-823F-397D-69AC65FB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Parameter: replace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63A675-2B08-9765-ABA2-C7D7BB56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12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replace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การใส่คืน เป็นการกำหนดว่า จะให้นำค่าที่สุ่มออกมาใส่คืนหรือไม่ใส่คืน คือ การสุ่มค่าซ้ำหรือไม่ซ้ำ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replace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True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คือการสุ่มแบบใส่คืนมีค่าซ้ำกันได้ ถ้าต้องการสุ่มแบบไม่ใส่คืน คือให้ไม่ค่าซ้ำกัน ให้กำหนด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replace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Fasle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 size = 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replace=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 3,  11,   2],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[100,  28,   1]])</a:t>
            </a:r>
            <a:endParaRPr lang="th-TH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3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95F8AF-1029-A02B-1596-E17DFA44B0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EFB3C8-27ED-DDED-70A3-825D49B0E3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72650AD-BD9C-5201-640D-3A7F94CA8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DD9AD88-D038-C622-10C6-A3975C097EC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54D35-47B8-7FB9-2F09-F913D1C9F37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2301D-8426-E02E-9AF6-E69DC278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p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EFD7-5310-E274-D67C-83F7B5E8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เป็นการกำหนดความน่าจะเป็นที่ค่าแต่ละค่าจะถูกสุ่ม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มีนักศึกษา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35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คนต้องการสุ่มเกรดให้แต่ละคนตามความน่าจะเป็นที่กำหนด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'A'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'B'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'C'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40%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'D'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29%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'F'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],size=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 = 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0.29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array(['D', 'C', 'C', 'C', 'C', 'C', 'B', 'C', 'B', 'D', 'A', 'C', 'C',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'D', 'A', 'C', 'C', 'D', 'D', 'B', 'C', 'A', 'C', 'C', 'C', 'D',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'A', 'D', 'C', 'D', 'B', 'D', 'C', 'D', 'C'],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='&lt;U1')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8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178F04-AA7F-3B0C-F7E6-1128D8F02A4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80DFC-20C0-1124-7CD0-5D99D5F63C2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5B5AC77-C7AA-9AE9-7B1F-6C8ED6921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137A1279-C1CF-22F1-776E-09B693D26A2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3AD17-F283-78E9-B3A9-293A86BB4B8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EE546-1D05-7AE0-836B-C4A93965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1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HW Matrix Multiplication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80B20-5EF0-B821-3C48-B32CECB59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71629" y="1329774"/>
            <a:ext cx="5448742" cy="157797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FBB5AA-AB7D-C58A-925B-397C3D11393A}"/>
              </a:ext>
            </a:extLst>
          </p:cNvPr>
          <p:cNvSpPr txBox="1">
            <a:spLocks/>
          </p:cNvSpPr>
          <p:nvPr/>
        </p:nvSpPr>
        <p:spPr>
          <a:xfrm>
            <a:off x="838200" y="3230083"/>
            <a:ext cx="10515600" cy="2610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ให้ผลลัพธ์เหมือน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dot product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ไม่ให้ใช้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dot product)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ขนาด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(2,3)*(3,2)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(4,4)*(4,1)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(2,2)*(2,2)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6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98F137-56B6-9329-7965-4F5899EF25D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9C3CC-BB54-6B7D-F1B0-42254E4FDF5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4BECD5D-092A-2849-AB13-F0071906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80D9641-9953-C651-1778-5F17C456A76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F6EFA-6BB5-54E7-7FDD-360D37185E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1AA4-DCEF-AB38-67C4-300A490B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การสร้างฟังก์ชั่น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CE78-FD6C-40C1-14C6-8F629E75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007FAA"/>
                </a:solidFill>
                <a:effectLst/>
                <a:latin typeface="Courier New" panose="02070309020205020404" pitchFamily="49" charset="0"/>
              </a:rPr>
              <a:t>mat_mul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A,B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C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]))</a:t>
            </a:r>
            <a:r>
              <a:rPr lang="en-US" sz="20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</a:p>
          <a:p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C[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C[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+ (A[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* B[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482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AA9635-77DB-2AA6-5B6F-EF66EF6672C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BE63E-ED6F-67C9-1E66-9FDA19B99BB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D97F107-8853-B218-D6E7-8CBEE5A69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3873644-F68E-36FF-5A77-B59CF13DE28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6FCB8-2BB8-4F44-8462-EFB43D4CAAF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C7D29-AABA-005F-2D0C-99438911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ขั้นตอนการสร้างฟังก์ชั่น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B25B-C277-F132-9A48-1C5F4583E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007FAA"/>
                </a:solidFill>
                <a:effectLst/>
                <a:latin typeface="Courier New" panose="02070309020205020404" pitchFamily="49" charset="0"/>
              </a:rPr>
              <a:t>mat_mul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A,B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คือการสร้างและกำหนดชื่อฟังก์ชั่น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A * matrix B</a:t>
            </a:r>
            <a:endParaRPr lang="th-TH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b="0" i="0" dirty="0">
              <a:solidFill>
                <a:srgbClr val="545454"/>
              </a:solidFill>
              <a:effectLst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]))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วามว่า ให้สร้าง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ที่มีทุกค่าเป็น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โดยกำหนดจำนวนแถวและหลัก จากการอ่านค่าจำนวนแถวของตัวหน้า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A.shape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และจำนวนหลักของตัวหลัง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B.shape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จากตัวแปรที่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เพื่อเตรียมขนาดของ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  <a:endParaRPr lang="th-TH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9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4CEBB-B6CB-A7F2-E430-498B7F98325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F66A8-8D9C-7EBD-71E0-A05684E20FA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C97AAA9-34D7-6CA1-7CDA-9C780DC7A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925A242F-2328-57D5-A9F0-5423E392746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87B47-1BD7-27FE-720F-535293E068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FC5E-C06D-6B05-2AA1-500BC8F2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สำหรับ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DC80-F697-B343-52F0-BB4C9718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จำนวนแถวของตัวหน้า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ตัวเลขตาม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จำนวนแถวของตัวหน้า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2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(2)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range(0, 2)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ในรูปแบบ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[0, 1]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ใช้วนลูปอ่านค่าใน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 เก็บไว้ในตัวแปร</a:t>
            </a:r>
            <a:r>
              <a:rPr lang="th-TH" sz="2400" dirty="0"/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5E2FF-E2E3-C800-AC8B-B9A377D3EF1E}"/>
              </a:ext>
            </a:extLst>
          </p:cNvPr>
          <p:cNvSpPr txBox="1"/>
          <p:nvPr/>
        </p:nvSpPr>
        <p:spPr>
          <a:xfrm>
            <a:off x="7859184" y="5022745"/>
            <a:ext cx="433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ange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คือคำสั่งที่ใช้สร้าง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.shape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คือคำสั่งในการตรวจสอบขนาดของ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matrix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690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8701AF-FCBA-9D6D-0B01-FA4DADAE8E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E7A1F7-198A-B679-2A07-AD3CAECF105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EE59205-DC65-4E38-6F5C-A54B57450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9BD2CB1-08EB-8A4D-C1FF-29325874105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3D192-4EEA-625D-79C0-87256F40ACC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E008E-A644-4488-865E-FD23A630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loop2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สำหรับ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8C75-E348-02DE-E8DE-8243FA67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04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จำนวนหลักของตัวหลัง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ตัวเลขตาม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จำนวนหลักของตัวหลัง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2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(2)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range(0, 2)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ในรูปแบบ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[0, 1]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loop2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ใช้วนลูปอ่านค่าใน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 เก็บไว้ในตัวแปร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6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4F3A2-386E-1E0D-593A-AACAAFF8F2D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4265A-CDF8-C593-C52A-9C882D94292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6F0E4A1-A0D3-157C-D031-25D8EEF6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BB19F14-387E-DA48-FF8D-B53560356EA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E090A-675A-D3DE-B348-B7BB18D3282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CFAB-7CEE-01EF-AE9C-457B6BE9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loop3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สำหรับ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31C9-B4DE-F6D9-19EA-46B64A62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8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จำนวนหลักของตัวแรก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ตัวเลขตาม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จำนวนหลักของตัวแรก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3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(3)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range(0,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ในรูปแบบ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[0, 1, 2]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ใช้วนลูปอ่านค่าใน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 เก็บไว้ในตัวแปร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8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ED621-3770-C91F-62B2-D03AC4B7935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595DD-C0D2-E31C-1E66-0A8406595E0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1219A3D-8EB5-6D95-3050-9DF2F0AAE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A44D0DE-23F0-F94E-DF1E-FE4C003DEA0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5B903-D38A-0CF1-0EF5-99F1E2FF384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D603D-F614-A863-4F99-EEF409D4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ลำดับการทำงาน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AD6-8FDB-5918-39AE-DD17B72A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73" y="1234904"/>
            <a:ext cx="11239123" cy="479530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= [0, 1]</a:t>
            </a:r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= </a:t>
            </a:r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[0, 1]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= [0, 1, 2]</a:t>
            </a:r>
            <a:endParaRPr lang="en-US" sz="1900" dirty="0"/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Loop2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Loop3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/>
              <a:t>              </a:t>
            </a:r>
            <a:r>
              <a:rPr lang="en-US" dirty="0"/>
              <a:t>      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print(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f'row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 : {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r_a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} column : {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c_b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} 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 : {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}')</a:t>
            </a:r>
          </a:p>
          <a:p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959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202FCE-FD0D-95C9-D05B-3FDC9F1D34C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B1E89B-510E-9D31-B60A-E3B074CEFE9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5" name="Picture 14" descr="A black and white logo&#10;&#10;Description automatically generated">
            <a:extLst>
              <a:ext uri="{FF2B5EF4-FFF2-40B4-BE49-F238E27FC236}">
                <a16:creationId xmlns:a16="http://schemas.microsoft.com/office/drawing/2014/main" id="{D8ADACF9-72B1-05C4-484D-2DA48CA6D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6" name="Flowchart: Data 2">
            <a:extLst>
              <a:ext uri="{FF2B5EF4-FFF2-40B4-BE49-F238E27FC236}">
                <a16:creationId xmlns:a16="http://schemas.microsoft.com/office/drawing/2014/main" id="{C91443B9-57E5-F045-D5ED-E92264484B6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48905-A12B-F0CB-5EAD-68629F88EFA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9BA3C-43B5-D0D2-2FB2-CFADC3FF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9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ลำดับการทำงาน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A43-4054-D31E-B56E-C80B0DD8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43"/>
            <a:ext cx="10515600" cy="4667250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0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0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0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1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0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2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1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0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1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1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1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2</a:t>
            </a:r>
            <a:endParaRPr lang="en-US" sz="1800" dirty="0">
              <a:latin typeface="Courier New" panose="02070309020205020404" pitchFamily="49" charset="0"/>
            </a:endParaRPr>
          </a:p>
          <a:p>
            <a:endParaRPr lang="en-US" sz="1800" b="0" dirty="0">
              <a:effectLst/>
              <a:latin typeface="Courier New" panose="02070309020205020404" pitchFamily="49" charset="0"/>
            </a:endParaRPr>
          </a:p>
          <a:p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จะทำงานวนลูปของตัวเองจนจบทุกรอบก่อน ถึงนับเป็นวนลูป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จะทำงานวนลูปของตัวเองจนจบทุกรอบก่อน ถึงนับเป็นวนลูป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endParaRPr lang="en-US" b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05096-EE1D-5EFE-5798-7B52460139FE}"/>
              </a:ext>
            </a:extLst>
          </p:cNvPr>
          <p:cNvSpPr/>
          <p:nvPr/>
        </p:nvSpPr>
        <p:spPr>
          <a:xfrm>
            <a:off x="1037167" y="1729317"/>
            <a:ext cx="1159933" cy="23029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1EE80-38D2-7F68-200A-C83144C260FF}"/>
              </a:ext>
            </a:extLst>
          </p:cNvPr>
          <p:cNvSpPr/>
          <p:nvPr/>
        </p:nvSpPr>
        <p:spPr>
          <a:xfrm>
            <a:off x="2190750" y="1729317"/>
            <a:ext cx="1473200" cy="1111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AE00B-8956-CF54-8813-ADD3912ED2AA}"/>
              </a:ext>
            </a:extLst>
          </p:cNvPr>
          <p:cNvSpPr/>
          <p:nvPr/>
        </p:nvSpPr>
        <p:spPr>
          <a:xfrm>
            <a:off x="2190750" y="2853668"/>
            <a:ext cx="1473200" cy="1178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381AB-DAF9-7DC6-8850-5F288B9B19D0}"/>
              </a:ext>
            </a:extLst>
          </p:cNvPr>
          <p:cNvSpPr/>
          <p:nvPr/>
        </p:nvSpPr>
        <p:spPr>
          <a:xfrm>
            <a:off x="3663950" y="1729165"/>
            <a:ext cx="2476500" cy="37150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94EE51-5546-9875-11FE-7C9201E0B989}"/>
              </a:ext>
            </a:extLst>
          </p:cNvPr>
          <p:cNvSpPr/>
          <p:nvPr/>
        </p:nvSpPr>
        <p:spPr>
          <a:xfrm>
            <a:off x="3663950" y="2097547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CE2A0-56F0-08BD-CB3E-186522E1EFA1}"/>
              </a:ext>
            </a:extLst>
          </p:cNvPr>
          <p:cNvSpPr/>
          <p:nvPr/>
        </p:nvSpPr>
        <p:spPr>
          <a:xfrm>
            <a:off x="3663950" y="2484358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6EB03C-9155-D2F6-8EEC-21F5AD2EF671}"/>
              </a:ext>
            </a:extLst>
          </p:cNvPr>
          <p:cNvSpPr/>
          <p:nvPr/>
        </p:nvSpPr>
        <p:spPr>
          <a:xfrm>
            <a:off x="3663950" y="2868448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65761D-58EB-0B26-15AF-BC2A8C636109}"/>
              </a:ext>
            </a:extLst>
          </p:cNvPr>
          <p:cNvSpPr/>
          <p:nvPr/>
        </p:nvSpPr>
        <p:spPr>
          <a:xfrm>
            <a:off x="3663950" y="3255259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4CAD-0D2F-80C8-352C-8DD12EE681EE}"/>
              </a:ext>
            </a:extLst>
          </p:cNvPr>
          <p:cNvSpPr/>
          <p:nvPr/>
        </p:nvSpPr>
        <p:spPr>
          <a:xfrm>
            <a:off x="3663950" y="3642561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A9F3FF-E77E-5617-7173-8173DF841EB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25F03-6065-539C-D79F-61DD917D460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CE04CC6-204E-8478-D7F8-81ED369B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6818AA95-77B4-DD63-0A77-03E05A2D7D8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7BDF1-9C98-603F-C66C-07B1978FDD2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4E6F2-EECB-34DE-FDAF-F926B8C6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zeros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numpy.zeros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0A8D9-E8F3-9D4B-CD40-C7978F955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164166"/>
            <a:ext cx="4752138" cy="46626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88CAC0-911F-D73D-E9EE-FA5159176072}"/>
              </a:ext>
            </a:extLst>
          </p:cNvPr>
          <p:cNvSpPr txBox="1">
            <a:spLocks/>
          </p:cNvSpPr>
          <p:nvPr/>
        </p:nvSpPr>
        <p:spPr>
          <a:xfrm>
            <a:off x="838200" y="1811867"/>
            <a:ext cx="5003800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เป็นคำสั่งที่ใช้สร้าง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ที่ทุกค่าเท่ากับ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np</a:t>
            </a:r>
            <a:endParaRPr lang="en-US" sz="1800" dirty="0">
              <a:solidFill>
                <a:srgbClr val="545454"/>
              </a:solidFill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array([0., 0.])</a:t>
            </a:r>
          </a:p>
          <a:p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array([[0., 0., 0.],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[0., 0., 0.]])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23610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1F4C9E-F399-E245-35D2-54F45CE4C22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5484E-4534-D46F-551F-A8BC80A1EC7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9262ABAD-9C7E-EB6C-2105-2646455BF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381F8AAF-1E3E-27D8-8A78-9C34D7863BB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26CF3-6EF1-0819-12B7-343AC573632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BB822-B0B6-E549-A5DE-9A955FB8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การคำนวณภายใน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0C8A-0621-3C56-3586-201D225F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+ (A[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* B[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ในการทำงานครั้งแรกของฟังก์ชั่นค่าของ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เพราะสร้าง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th-TH" sz="19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 =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]))</a:t>
            </a:r>
            <a:r>
              <a:rPr lang="th-TH" sz="19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endParaRPr lang="en-US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ค่าของ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ตัวหน้าตามตำแหน่ง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เช่น 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array([[1, 2, 3],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[4, 5, 6]])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,0]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,1]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2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9B91E-4ABC-0590-7E4B-82A1231B4772}"/>
              </a:ext>
            </a:extLst>
          </p:cNvPr>
          <p:cNvSpPr/>
          <p:nvPr/>
        </p:nvSpPr>
        <p:spPr>
          <a:xfrm>
            <a:off x="2163233" y="4102622"/>
            <a:ext cx="306918" cy="311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96D2A2-E352-4555-26CB-F90712D4EDA4}"/>
              </a:ext>
            </a:extLst>
          </p:cNvPr>
          <p:cNvSpPr/>
          <p:nvPr/>
        </p:nvSpPr>
        <p:spPr>
          <a:xfrm>
            <a:off x="1035049" y="4808269"/>
            <a:ext cx="1032934" cy="355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8D5BF-22A3-E533-3EB1-2B9A7C0926B0}"/>
              </a:ext>
            </a:extLst>
          </p:cNvPr>
          <p:cNvSpPr/>
          <p:nvPr/>
        </p:nvSpPr>
        <p:spPr>
          <a:xfrm>
            <a:off x="1035049" y="5191541"/>
            <a:ext cx="1032934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E0229-FEB6-4F38-303D-D5E3DA16629E}"/>
              </a:ext>
            </a:extLst>
          </p:cNvPr>
          <p:cNvSpPr/>
          <p:nvPr/>
        </p:nvSpPr>
        <p:spPr>
          <a:xfrm>
            <a:off x="2601385" y="4100504"/>
            <a:ext cx="306918" cy="31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CCF92-E7FD-4C93-5384-343EDFCDD64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04F7B2-036B-EA71-8F35-1B5F3F5DF84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A99FC5A-5AA0-24FE-5284-C805353D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4A56F94F-74CC-EA54-B924-312B1282BFF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E50A0-C348-BF55-BCCE-B7ECE93E888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BB0CC-F3F6-4928-CF7B-069A8ADE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การคำนวณภายใน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508D-F922-7099-A687-B32D6C77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ค่าของ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ตัวหลังตามตำแหน่ง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r>
              <a:rPr lang="th-TH" sz="3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array([[ 7,  8],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[ 9, 10],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[11, 12]])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,0]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7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[1,0]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9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25798-DD68-FF7F-EA0E-86FBE398FF88}"/>
              </a:ext>
            </a:extLst>
          </p:cNvPr>
          <p:cNvSpPr/>
          <p:nvPr/>
        </p:nvSpPr>
        <p:spPr>
          <a:xfrm>
            <a:off x="2309279" y="2899353"/>
            <a:ext cx="292103" cy="3029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024786-44DA-B72F-4F30-EB73825DDA82}"/>
              </a:ext>
            </a:extLst>
          </p:cNvPr>
          <p:cNvSpPr/>
          <p:nvPr/>
        </p:nvSpPr>
        <p:spPr>
          <a:xfrm>
            <a:off x="1083731" y="4076835"/>
            <a:ext cx="910169" cy="3364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5852FF-CFCE-66A5-AAF5-28BBCE95FBA9}"/>
              </a:ext>
            </a:extLst>
          </p:cNvPr>
          <p:cNvSpPr/>
          <p:nvPr/>
        </p:nvSpPr>
        <p:spPr>
          <a:xfrm>
            <a:off x="1083731" y="4548899"/>
            <a:ext cx="910169" cy="364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07091-8614-5F7A-FFEE-865E86DD1394}"/>
              </a:ext>
            </a:extLst>
          </p:cNvPr>
          <p:cNvSpPr/>
          <p:nvPr/>
        </p:nvSpPr>
        <p:spPr>
          <a:xfrm>
            <a:off x="2309279" y="3295506"/>
            <a:ext cx="292103" cy="302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66376-FF14-F9CE-E2BB-75C7332E9B6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67C0D-1CF5-B111-043E-043251BCACB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F6DF67-C0E7-F892-B941-FF3DDE4D9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FBE4663-ECF1-4497-F47F-6D2A1C098E7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218D7-699D-1789-0AAE-86E4E2AE7E4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00BF8-36A5-87AD-6F02-3A9C8391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การคำนวณการคูณ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810D-09CF-2513-CDD0-88C5F3394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+ (A[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* B[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ในการทำงานรอบแรกของ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endParaRPr lang="th-TH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/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จะเป็นตัวแปรที่เข้ามารับค่าผลลัพธ์จากการคำนวณเพื่อนำค่าไปบวกใน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รอบถัดไป เช่น </a:t>
            </a: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+ (A[0,0] * B[0,0]) </a:t>
            </a: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0.0 + (1 * 7)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7.0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และเอาไปคำนวณใน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รอบถัดไป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+ (A[0,1] * B[1,0])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7.0 + (2 * 9)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= 25.0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และเอาไปคำนวณใน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รอบถัดไปจนจบ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C[0,0]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และไปเริ่ม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C[0,1] 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5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A246A0-F07A-EC4A-827E-2611B16961D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13537-8FAF-DF47-68C3-8FBBE98D02A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29B64241-8D5B-4CB9-E7C2-3216487B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492746C2-E16A-0CCB-014A-5DBC29736F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D9D2-46A5-A5EC-1DD1-47036C4A76A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770BC-94EE-2005-E6CD-336B45D0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วิธีใช้งานฟังก์ชั่น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EAF5-9711-9D2D-40B1-67D92B66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ตามตัวอย่าง</a:t>
            </a:r>
          </a:p>
          <a:p>
            <a:endParaRPr lang="th-TH" dirty="0"/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mat1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array([[1, 2, 3],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[4, 5, 6]])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array([[ 7,  8],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[ 9, 10],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[11, 12]])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5CEA86-4A07-E883-CBBB-C0FE1C98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66" y="1297434"/>
            <a:ext cx="5181600" cy="15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13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A319-0C90-50F3-7A7F-C1D790CF7D5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E22F4-CECE-163D-7193-356CA738D4E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1F66E0B-3607-731C-A0BC-BE0B9368E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D912369-1D9F-3A2D-B7CF-B4BE8173F87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C339A-064E-3255-222D-58F74ACE551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3B4B9-9D11-D219-C003-000664EA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ผลลัพธ์ของฟังก์ชั่น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4800-9976-A4D3-F24D-36302EA8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mat_mul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(mat1,mat2)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ชื่อฟังก์ชั่นตามด้วย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input(A,B)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ที่ตั้งไว้</a:t>
            </a: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array([[ 58.,  64.],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[139., 154.]])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ซึ่งถ้าเปรียบเทียบตัวแปรในฟังก์ชั่นคือตัวแปรที่เข้ามารับผลลัพธ์การคำนวณในแต่ละรอบของ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[[C[0,0], C[0,1]],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[C[1,0], C[1,1]]]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2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54B84E-232B-82D0-B8D4-52A08AD2ACB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BBA5-D8AD-E7E4-116A-F541C323509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1302CD8-28E3-9F9D-5007-A78F4178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C393D8A-813B-C6EB-3B5F-236AE014581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1E577-88F6-A2B6-E6FB-4EA69485E3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5C4C-84ED-78D5-128E-4723AE9B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ones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numpy.ones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6574B2-C335-1672-19EB-40241257EF28}"/>
              </a:ext>
            </a:extLst>
          </p:cNvPr>
          <p:cNvSpPr txBox="1">
            <a:spLocks/>
          </p:cNvSpPr>
          <p:nvPr/>
        </p:nvSpPr>
        <p:spPr>
          <a:xfrm>
            <a:off x="838200" y="1811867"/>
            <a:ext cx="5003800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เป็นคำสั่งที่ใช้สร้าง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ที่ทุกค่าเท่ากับ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  <a:p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np.ones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array([[1., 1., 1.],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[1., 1., 1.]])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1DE1290-52A0-0852-EA0E-A48A049B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816" y="1178787"/>
            <a:ext cx="4908322" cy="46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D5660B-5DB7-907E-F8CE-EC78B3DFCD8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07152-8F18-80BE-C8DF-68149EED60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6DC1F66-FF85-6637-EB15-56ADEA3CD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8A65AC0-3A32-08D6-CD03-61D637363A5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4EDC6-7894-79D6-D795-A4E90B68EF4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19865-C8E1-5659-8234-04397824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131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Operation (scalar multiplication)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5032-0362-08EE-4B5C-90172668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3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scalar multiplication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การคูณค่าคงที่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ค่าที่เป็นเลขตัวเดียวคูณเข้าใน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M_one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np.ones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 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array([[1., 1., 1.],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[1., 1., 1.]])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M_one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array([[2., 2., 2.],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[2., 2., 2.]])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6C4FF-ED44-2006-41F0-B6D652A2351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05D9F-BBCE-2B1A-3CAB-55AD1AB898B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C4FEA3B-D209-5313-3F08-CE43E80F2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9735F91-935F-FF49-5FCE-A2871EE9C8F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F6F58-7218-F4C7-5E77-830728FC485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551FE-56C0-B37F-E6F8-F973CFC5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782B-C334-3118-E70E-3B882797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เป็นคำสั่งที่ใช้สร้าง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ที่สุ่มค่าภายใน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มีหลายประเภท โดยคำสั่งที่พบบ่อยมี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 คือ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numpy.random.rand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numpy.random.randn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8401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251C25-B556-141C-AB4C-74B1F4D0DCD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D4857-CD0F-1723-3E93-051DA868EE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A64F8058-84E0-8F84-6E10-436699A61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6240A35-7C9D-486D-6CA3-B726B3A6C6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87669-2C93-268F-383C-F36BC96731C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99EC-D298-C669-CFD4-A53B0DCB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numpy.random.rand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6C03C-8173-488D-3C2C-88899EED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70" y="1172409"/>
            <a:ext cx="5209338" cy="46543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C31D10-9B05-45A4-44E0-2F80CFE1C91F}"/>
              </a:ext>
            </a:extLst>
          </p:cNvPr>
          <p:cNvSpPr txBox="1">
            <a:spLocks/>
          </p:cNvSpPr>
          <p:nvPr/>
        </p:nvSpPr>
        <p:spPr>
          <a:xfrm>
            <a:off x="946735" y="1485165"/>
            <a:ext cx="5003800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random.rand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uniform random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เป็นการสุ่มค่าที่ทุกค่ามีโอกาสที่จะสุ่มได้เท่ากัน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ซึ่งค่าที่สุ่มได้จะมีค่าตั้งแต่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  <a:p>
            <a:endParaRPr lang="en-US" b="0" i="0" dirty="0">
              <a:effectLst/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np.random.rand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array([[0.12461684, 0.63204405],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[0.240901  , 0.34341953],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[0.22536518, 0.86663463]])</a:t>
            </a:r>
          </a:p>
        </p:txBody>
      </p:sp>
    </p:spTree>
    <p:extLst>
      <p:ext uri="{BB962C8B-B14F-4D97-AF65-F5344CB8AC3E}">
        <p14:creationId xmlns:p14="http://schemas.microsoft.com/office/powerpoint/2010/main" val="72722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71C6AB-2A89-E87F-5524-396D5E4648C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785DD-6769-4844-CE9F-4A2878B0E49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EE89FC8-BF3F-CEED-E0BC-2098D44A1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A9C450A-E92F-6A29-165A-C57FCCA5FA3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A708C-20CD-4897-D30B-E0DF338E008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BC95F-9AC1-DE5B-8BF0-8F00B788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numpy.random.randn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3528E1-D84A-31F9-069F-BE28B468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0414" y="1193681"/>
            <a:ext cx="4321468" cy="45753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AA4157-07C9-CE95-636D-BE6FDEB34332}"/>
              </a:ext>
            </a:extLst>
          </p:cNvPr>
          <p:cNvSpPr txBox="1">
            <a:spLocks/>
          </p:cNvSpPr>
          <p:nvPr/>
        </p:nvSpPr>
        <p:spPr>
          <a:xfrm>
            <a:off x="818828" y="1485165"/>
            <a:ext cx="5277172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random.randn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normal distribution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mean=0 std=1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เป็นการสุ่มค่าที่ค่าที่เข้าใกล้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จะมีโอกาสที่จะสุ่มได้มากกว่าค่าที่อยู่ห่าง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ซึ่งค่าที่สุ่มได้จะมีค่าตั้งแต่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  <a:p>
            <a:endParaRPr lang="en-US" b="0" i="0" dirty="0">
              <a:effectLst/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array([[ 2.06762285,  0.91239845],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[-2.08011942, -0.46261935],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[ 0.66804796,  1.19419422]])</a:t>
            </a:r>
          </a:p>
        </p:txBody>
      </p:sp>
    </p:spTree>
    <p:extLst>
      <p:ext uri="{BB962C8B-B14F-4D97-AF65-F5344CB8AC3E}">
        <p14:creationId xmlns:p14="http://schemas.microsoft.com/office/powerpoint/2010/main" val="423822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6E967D-811C-6FFC-2B00-E57BCF26234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296D6-5431-1984-185B-7C768F4D6C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9F07C42-1378-AE34-49E9-DC69B270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B11E5CD-1AA2-48DF-B13F-D11A1850C48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19095-44AA-255D-88E0-DCCF8857626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AF273-2368-BE5C-E313-08125CA1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38225-B7E8-9D81-6A9A-DC1C55178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9326" y="1200737"/>
            <a:ext cx="4118812" cy="464025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781641-9983-6BEB-5839-DB5BC2C471DC}"/>
              </a:ext>
            </a:extLst>
          </p:cNvPr>
          <p:cNvSpPr txBox="1">
            <a:spLocks/>
          </p:cNvSpPr>
          <p:nvPr/>
        </p:nvSpPr>
        <p:spPr>
          <a:xfrm>
            <a:off x="838199" y="1811867"/>
            <a:ext cx="5808133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random.choice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จะเป็นการสุ่มค่าที่กำหนดเอง </a:t>
            </a:r>
          </a:p>
          <a:p>
            <a:endParaRPr lang="th-TH" dirty="0"/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'a'</a:t>
            </a:r>
          </a:p>
        </p:txBody>
      </p:sp>
    </p:spTree>
    <p:extLst>
      <p:ext uri="{BB962C8B-B14F-4D97-AF65-F5344CB8AC3E}">
        <p14:creationId xmlns:p14="http://schemas.microsoft.com/office/powerpoint/2010/main" val="25393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9B19A3-64AB-9D54-77CB-C48EEF7CB15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84712-254C-ADD8-C442-7278D7105A3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4078B82-5FCA-968F-07E6-3A53DE82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001E6EC-0367-AFF7-50AA-9C566473EF4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AFC10-4860-0FF9-7128-08EBB92705C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93412-4B6F-A4DB-54FE-19BCC0CF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size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0CBC-18F2-63A7-C141-8DD0210D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69" y="138581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size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เป็นการกำหนดจำนวนค่าที่ต้องการสุ่มออกมา โดย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size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ตัวเลขตัวเดียว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tuple of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ใช้สำหรับสุ่มค่าออกมาเป็น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endParaRPr lang="th-TH" dirty="0"/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],size =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array([28,  3])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900" dirty="0"/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],size = (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array([[ 3,  3, 11],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[28,  1, 11]])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9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2300</Words>
  <Application>Microsoft Office PowerPoint</Application>
  <PresentationFormat>Widescreen</PresentationFormat>
  <Paragraphs>229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5</vt:lpstr>
      <vt:lpstr>zeros คำสั่ง numpy.zeros() </vt:lpstr>
      <vt:lpstr>ones คำสั่ง numpy.ones() </vt:lpstr>
      <vt:lpstr>Matrix Operation (scalar multiplication)</vt:lpstr>
      <vt:lpstr>Random</vt:lpstr>
      <vt:lpstr>คำสั่ง numpy.random.rand()</vt:lpstr>
      <vt:lpstr>คำสั่ง numpy.random.randn()</vt:lpstr>
      <vt:lpstr>คำสั่ง numpy.random.choice()</vt:lpstr>
      <vt:lpstr>ตัวอย่างการใช้งาน Parameter: size numpy.random.choice() </vt:lpstr>
      <vt:lpstr>ตัวอย่างการใช้งาน Parameter: replace  numpy.random.choice() </vt:lpstr>
      <vt:lpstr>ตัวอย่างการใช้งาน Parameter: p numpy.random.choice() </vt:lpstr>
      <vt:lpstr>เฉลย HW Matrix Multiplication class period 4</vt:lpstr>
      <vt:lpstr>การสร้างฟังก์ชั่น คูณ matrix </vt:lpstr>
      <vt:lpstr>ขั้นตอนการสร้างฟังก์ชั่น คูณ matrix </vt:lpstr>
      <vt:lpstr>ขั้นตอนการสร้าง loop1 สำหรับ คูณ matrix </vt:lpstr>
      <vt:lpstr>ขั้นตอนการสร้าง loop2 สำหรับ คูณ matrix </vt:lpstr>
      <vt:lpstr>ขั้นตอนการสร้าง loop3 สำหรับ คูณ matrix </vt:lpstr>
      <vt:lpstr>ลำดับการทำงาน loop for ในฟังก์ชั่น</vt:lpstr>
      <vt:lpstr>ลำดับการทำงาน loop for ในฟังก์ชั่น</vt:lpstr>
      <vt:lpstr>การคำนวณภายใน loop3 </vt:lpstr>
      <vt:lpstr>การคำนวณภายใน loop3 </vt:lpstr>
      <vt:lpstr>การคำนวณการคูณ matrix </vt:lpstr>
      <vt:lpstr>วิธีใช้งานฟังก์ชั่น</vt:lpstr>
      <vt:lpstr>ผลลัพธ์ของฟังก์ชั่น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5</dc:title>
  <dc:creator>Tan PH</dc:creator>
  <cp:lastModifiedBy>Tan PH</cp:lastModifiedBy>
  <cp:revision>1</cp:revision>
  <dcterms:created xsi:type="dcterms:W3CDTF">2024-05-15T03:39:20Z</dcterms:created>
  <dcterms:modified xsi:type="dcterms:W3CDTF">2024-05-15T03:39:43Z</dcterms:modified>
</cp:coreProperties>
</file>