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3" r:id="rId2"/>
    <p:sldId id="424" r:id="rId3"/>
    <p:sldId id="425" r:id="rId4"/>
    <p:sldId id="426" r:id="rId5"/>
    <p:sldId id="428" r:id="rId6"/>
    <p:sldId id="429" r:id="rId7"/>
    <p:sldId id="430" r:id="rId8"/>
    <p:sldId id="431" r:id="rId9"/>
    <p:sldId id="433" r:id="rId10"/>
    <p:sldId id="434" r:id="rId11"/>
    <p:sldId id="435" r:id="rId12"/>
    <p:sldId id="436" r:id="rId13"/>
    <p:sldId id="437" r:id="rId14"/>
    <p:sldId id="432" r:id="rId15"/>
    <p:sldId id="438" r:id="rId16"/>
    <p:sldId id="4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73E1-1FB9-4D66-BAAE-3B4B1620579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D1703-C9C4-481D-BA12-064F66012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CA27-E370-6D5A-4928-0D951E32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003AB-5D93-4118-2A48-726C608D0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B50F-EA9F-EEB1-33BD-08C36AFC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EB75-7308-2422-B78C-E1D37A91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997C-791B-6A47-2ED1-19FC3AE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75D-CB1A-FC16-7CBD-4107CF6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D04F0-1071-A6B6-B177-10211BB2D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0EA5-A6A6-8E2E-AB0E-EE0AC058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C2D0-1FAD-6913-692A-FEE5FD7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59CC-4860-1608-E904-F4F6783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AB3EC-9D95-C24B-EDEB-18E1D07C7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860C-E937-48D9-115A-DD998632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1A77-B86C-26BF-7994-82016CBF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F6B5-3A33-73A5-9B86-32A1B649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DD83-DFAF-7596-5069-58C0E50C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E80B-2C24-901A-ABF1-187596B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1F10-CD9E-1458-69B8-CDD3CB5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4A60-A876-E26A-3889-EB2CCBFD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C382-8230-6E8F-3EBD-4B9FDDF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DE6C-E1E7-C091-82C2-ABEFEE9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2B1-71F8-41D8-CF1D-232A613D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535E-DE57-1B6B-E0DE-250C1590D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1A6-6C4A-10E0-B893-76F1BBD2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71BF-AE62-9D98-E65B-62F8204D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EE05-6586-8695-2E6B-3C3C4AD8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8E51-3724-AE3B-029C-799EF578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6FE-31DE-B76A-7660-C046B179C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40BCF-FA7E-33E9-6FE7-5FD5D94F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B463-7392-2AFE-055D-21C7998A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14D4-18C1-57DB-CF65-6AA45CFA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3A51-E32F-681D-898A-A5C1C6F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5684-E9B2-14BE-4D39-D49B6C31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2207-93F9-9E47-077A-7BCAB298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D0EC8-1727-2763-C9D7-5950BE97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B26F7-E4FD-35DB-0A64-53219DACB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3AE67-9312-A377-8C7F-8D69B285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9FBCA-7DE6-9B39-5ADA-5CBFFA9B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3093F-A38F-4A17-A427-B85D9256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E5D89-AE21-3F99-61CF-149408BA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A69-9663-BBCE-2012-40C8512B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2DA47-EBF8-50DA-8169-52D0BDD5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BEBF-D3F7-5014-9C3B-F82CD982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B0A2-19BE-50CD-1E89-7B0CE85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BE4A-5058-F8DC-7DE6-58DA9BE4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4DFEE-60D5-38AA-B309-DC94FDE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55C2D-70CF-BC4F-3F71-473401F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04FF-514D-EEE4-0CF4-47B6E83C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DB85-F370-1F6A-76B0-8E2B2C7A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B529-2543-867C-7588-07284AF9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E4F9-39AC-626F-C97D-4B2F5123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6F8D-35A4-ACAB-DEAF-FE0C0464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B256-F6C6-BE1E-FFE1-1DB4A8A6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F1CF-6FBD-8EF5-669F-E89733C8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6F4D4-1B49-3C49-B5D7-19FFF294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891FA-2667-D166-0685-92CFDB70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66529-A97E-0720-3A39-7D911181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D58C2-3D9F-9561-A8B0-769DC304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6691-060E-8E42-2DED-06FD59B6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13335-521D-8523-2623-9FFE4EBD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5FC3-231C-68E0-3B6F-06551F22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5312-A418-7EFD-3984-9C8646D42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B5CBA-07F2-49E5-9545-76CCDD8FAE3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A752-8ECB-A9F6-B533-D57D70F0C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2038E-164E-3105-4262-734DD7C6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B03C3-60DD-4DB0-A3E5-33307C4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102</a:t>
            </a:r>
          </a:p>
        </p:txBody>
      </p:sp>
    </p:spTree>
    <p:extLst>
      <p:ext uri="{BB962C8B-B14F-4D97-AF65-F5344CB8AC3E}">
        <p14:creationId xmlns:p14="http://schemas.microsoft.com/office/powerpoint/2010/main" val="368169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0E9D-DFEA-1C37-6407-3E64218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จำลองการใช้งานจริงของ </a:t>
            </a:r>
            <a:r>
              <a:rPr lang="en-US" b="0" i="0" dirty="0">
                <a:effectLst/>
                <a:latin typeface="system-ui"/>
              </a:rPr>
              <a:t>.merge()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2B59-E708-59A3-DCA4-DEA3A8C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.merge()</a:t>
            </a:r>
            <a:r>
              <a:rPr lang="th-TH" b="0" i="0" dirty="0">
                <a:effectLst/>
                <a:latin typeface="system-ui"/>
              </a:rPr>
              <a:t> จะไม่สามารถต่อตารางที่ไม่ชื่อคอลัมน์ที่เหมือนกันได้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 = data_human2.rename(columns={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data_human2_renamed.merge(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ผลลัพธ์ที่ได้จะ  </a:t>
            </a:r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MergeError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: No common columns to perform merge on.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ส่วนใหญ่การใช้งานจริงในการ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merge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ต่อตารางจะเจอปัญหาแบบนี้ 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ซึ่งสามารถแก้ปัญหานี้โดยการใช้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parameter: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left_on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,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rigth_on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ชี้ชื่อคอลัมน์ที่ต้องการให้เป็น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index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เพื่อ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merge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ให้ตรงกัน ข้อมูลในคอลัมน์ที่ใช้เป็น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index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จะต้องไม่ซ้ำกัน หลักการใช้งานเหมือนกันกับ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primary 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7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9FC6-9E7D-8193-1320-EE6233F8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left_on</a:t>
            </a:r>
            <a:r>
              <a:rPr lang="en-US" dirty="0"/>
              <a:t>, </a:t>
            </a:r>
            <a:r>
              <a:rPr lang="en-US" dirty="0" err="1"/>
              <a:t>rigth_on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b="0" i="0" dirty="0">
                <a:effectLst/>
                <a:latin typeface="system-ui"/>
              </a:rPr>
              <a:t>.merge()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0F03-C7D4-2977-3CF8-54C87558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 = data_human2_renamed.merge(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data_province,left_on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right_on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วิธีใช้งาน กำหนด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merge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ตารางหลักและตารางที่ต้องการต่อแบบปกติ จากนั้นเพิ่ม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left_on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กำหนดชื่อคอลัมน์ที่ต้องการให้เป็น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index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ของตารางหลัก และเพิ่ม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right_on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กำหนดชื่อคอลัมน์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ที่ต้องการให้เป็น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index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ของตารางที่ต้องการต่อ เก็บตารางที่ต่อแล้วไว้ในตัวแปร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full_table3.head()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จะเห็นว่า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ตารางถูกนำต่อกันโดยใช้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ของตารางหลักและ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No.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ของตารางรองเป็น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index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B4FE0-9EB5-182C-84B0-A96CAFB6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4" y="4555545"/>
            <a:ext cx="5838422" cy="20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C839-2F40-FED0-D698-2766EA9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การสร้างคอลัมน์ใหม่ด้วย </a:t>
            </a:r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2DA6-15E4-D9BC-C272-E96C0571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คุณสมบัติของ </a:t>
            </a:r>
            <a:r>
              <a:rPr lang="en-US" dirty="0"/>
              <a:t>pandas </a:t>
            </a:r>
            <a:r>
              <a:rPr lang="th-TH" dirty="0"/>
              <a:t>ในการสร้างคอลัมน์ คือ สามารถสร้างคอลัมน์ใหม่ให้ตารางที่ต้องการได้โดย</a:t>
            </a:r>
          </a:p>
          <a:p>
            <a:r>
              <a:rPr lang="th-TH" dirty="0"/>
              <a:t> ยกตัวอย่าง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th-TH" dirty="0"/>
              <a:t>คือตัวแปรตารางที่ต้องการสร้างคอลัมน์ใหม่ </a:t>
            </a:r>
          </a:p>
          <a:p>
            <a:r>
              <a:rPr lang="en-US" b="0" i="0" dirty="0" err="1">
                <a:effectLst/>
                <a:latin typeface="menlo"/>
              </a:rPr>
              <a:t>df</a:t>
            </a:r>
            <a:r>
              <a:rPr lang="en-US" b="0" i="0" dirty="0">
                <a:effectLst/>
                <a:latin typeface="menlo"/>
              </a:rPr>
              <a:t>['</a:t>
            </a:r>
            <a:r>
              <a:rPr lang="th-TH" b="0" i="0" dirty="0">
                <a:effectLst/>
                <a:latin typeface="menlo"/>
              </a:rPr>
              <a:t>ชื่อ </a:t>
            </a:r>
            <a:r>
              <a:rPr lang="en-US" b="0" i="0" dirty="0">
                <a:effectLst/>
                <a:latin typeface="menlo"/>
              </a:rPr>
              <a:t>column </a:t>
            </a:r>
            <a:r>
              <a:rPr lang="th-TH" b="0" i="0" dirty="0">
                <a:effectLst/>
                <a:latin typeface="menlo"/>
              </a:rPr>
              <a:t>ใหม่'] = (</a:t>
            </a:r>
            <a:r>
              <a:rPr lang="en-US" b="0" i="0" dirty="0">
                <a:effectLst/>
                <a:latin typeface="menlo"/>
              </a:rPr>
              <a:t>list </a:t>
            </a:r>
            <a:r>
              <a:rPr lang="th-TH" b="0" i="0" dirty="0">
                <a:effectLst/>
                <a:latin typeface="menlo"/>
              </a:rPr>
              <a:t>ที่มีจำนวนสมาชิกเท่ากับจำนวน </a:t>
            </a:r>
            <a:r>
              <a:rPr lang="en-US" b="0" i="0" dirty="0">
                <a:effectLst/>
                <a:latin typeface="menlo"/>
              </a:rPr>
              <a:t>record </a:t>
            </a:r>
            <a:r>
              <a:rPr lang="th-TH" b="0" i="0" dirty="0">
                <a:effectLst/>
                <a:latin typeface="menlo"/>
              </a:rPr>
              <a:t>ของ </a:t>
            </a:r>
            <a:r>
              <a:rPr lang="en-US" b="0" i="0" dirty="0" err="1">
                <a:effectLst/>
                <a:latin typeface="menlo"/>
              </a:rPr>
              <a:t>df</a:t>
            </a:r>
            <a:r>
              <a:rPr lang="en-US" b="0" i="0" dirty="0">
                <a:effectLst/>
                <a:latin typeface="menlo"/>
              </a:rPr>
              <a:t>)</a:t>
            </a:r>
            <a:r>
              <a:rPr lang="th-TH" b="0" i="0" dirty="0">
                <a:effectLst/>
                <a:latin typeface="menlo"/>
              </a:rPr>
              <a:t> เช่น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data_human2_renamed.head()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DB39-9079-511A-518F-B71DD66E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ตัวอย่างการสร้างคอลัมน์ใหม่ด้วย </a:t>
            </a:r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EC82-EEEC-0435-863D-B4FC9E9B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สร้าง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  <a:r>
              <a:rPr lang="th-TH" dirty="0"/>
              <a:t>เลขลำดับ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th-TH" sz="2000" dirty="0"/>
              <a:t> </a:t>
            </a:r>
            <a:r>
              <a:rPr lang="th-TH" dirty="0"/>
              <a:t>ของข้อมูลตารางตัวแปร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ใช้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.shape[0]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ตรวจสอบจำนวนแถวทั้งหมด และสร้าง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ด้วย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จะได้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ตั้งแต่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ถึงแถวสุดท้ายของตาราง จากนั้นนำ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ลำดับแถวที่ได้ไปสร้างเป็นคอลัมน์ที่ชื่อ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num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ของตัวแปรตาราง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90072-E18C-DD96-3CC8-1774FCCA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248288" cy="31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153B-5ADD-A976-25F0-FF111940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.map() </a:t>
            </a:r>
            <a:r>
              <a:rPr lang="th-TH" b="0" i="0" dirty="0">
                <a:effectLst/>
                <a:latin typeface="system-ui"/>
              </a:rPr>
              <a:t>เลือกมาเพิ่มเฉพาะบาง </a:t>
            </a:r>
            <a:r>
              <a:rPr lang="en-US" b="0" i="0" dirty="0">
                <a:effectLst/>
                <a:latin typeface="system-ui"/>
              </a:rPr>
              <a:t>column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4713-15ED-3C92-5093-25BF97B2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2000" i="1" dirty="0">
              <a:solidFill>
                <a:srgbClr val="40808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</a:rPr>
              <a:t>.map</a:t>
            </a:r>
            <a:r>
              <a:rPr lang="th-TH" sz="2000" dirty="0"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effectLst/>
                <a:latin typeface="Courier New" panose="02070309020205020404" pitchFamily="49" charset="0"/>
              </a:rPr>
              <a:t>จะใช้การกำหนด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index</a:t>
            </a:r>
            <a:r>
              <a:rPr lang="th-TH" dirty="0">
                <a:effectLst/>
                <a:latin typeface="Courier New" panose="02070309020205020404" pitchFamily="49" charset="0"/>
              </a:rPr>
              <a:t> ของตารางหลักและตารางที่ต้องการข้อมูลบางคอลัมน์มาต่อ </a:t>
            </a:r>
          </a:p>
          <a:p>
            <a:r>
              <a:rPr lang="th-TH" dirty="0">
                <a:effectLst/>
                <a:latin typeface="Courier New" panose="02070309020205020404" pitchFamily="49" charset="0"/>
              </a:rPr>
              <a:t>ในตัวอย่างต้องการ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list</a:t>
            </a:r>
            <a:r>
              <a:rPr lang="th-TH" dirty="0">
                <a:effectLst/>
                <a:latin typeface="Courier New" panose="02070309020205020404" pitchFamily="49" charset="0"/>
              </a:rPr>
              <a:t> ข้อมูลคอลัมน์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risk</a:t>
            </a:r>
            <a:r>
              <a:rPr lang="th-TH" dirty="0">
                <a:effectLst/>
                <a:latin typeface="Courier New" panose="02070309020205020404" pitchFamily="49" charset="0"/>
              </a:rPr>
              <a:t> เพื่อนำมาต่อในตาราง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โดย</a:t>
            </a:r>
            <a:r>
              <a:rPr lang="th-TH" dirty="0">
                <a:effectLst/>
                <a:latin typeface="Courier New" panose="02070309020205020404" pitchFamily="49" charset="0"/>
              </a:rPr>
              <a:t>ให้คอลัมน์  </a:t>
            </a:r>
            <a:r>
              <a:rPr lang="en-US" sz="2000" dirty="0" err="1">
                <a:effectLst/>
                <a:latin typeface="Courier New" panose="02070309020205020404" pitchFamily="49" charset="0"/>
              </a:rPr>
              <a:t>patientNumber</a:t>
            </a:r>
            <a:r>
              <a:rPr lang="th-TH" dirty="0">
                <a:effectLst/>
                <a:latin typeface="Courier New" panose="02070309020205020404" pitchFamily="49" charset="0"/>
              </a:rPr>
              <a:t> จากตารางหลักและ 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No.</a:t>
            </a:r>
            <a:r>
              <a:rPr lang="th-TH" dirty="0">
                <a:effectLst/>
                <a:latin typeface="Courier New" panose="02070309020205020404" pitchFamily="49" charset="0"/>
              </a:rPr>
              <a:t>จากตาราง</a:t>
            </a:r>
            <a:r>
              <a:rPr lang="en-US" dirty="0"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effectLst/>
                <a:latin typeface="Courier New" panose="02070309020205020404" pitchFamily="49" charset="0"/>
              </a:rPr>
              <a:t>ที่ต้องการข้อมูลคอลัมน์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risk</a:t>
            </a:r>
            <a:r>
              <a:rPr lang="th-TH" dirty="0">
                <a:effectLst/>
                <a:latin typeface="Courier New" panose="02070309020205020404" pitchFamily="49" charset="0"/>
              </a:rPr>
              <a:t> เป็น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index</a:t>
            </a:r>
            <a:r>
              <a:rPr lang="th-TH" sz="2000" dirty="0"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effectLst/>
                <a:latin typeface="Courier New" panose="02070309020205020404" pitchFamily="49" charset="0"/>
              </a:rPr>
              <a:t>แล้ว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return list </a:t>
            </a:r>
            <a:r>
              <a:rPr lang="th-TH" dirty="0">
                <a:effectLst/>
                <a:latin typeface="Courier New" panose="02070309020205020404" pitchFamily="49" charset="0"/>
              </a:rPr>
              <a:t>ของค่าในคอลัมน์ 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risk</a:t>
            </a:r>
            <a:r>
              <a:rPr lang="th-TH" dirty="0">
                <a:effectLst/>
                <a:latin typeface="Courier New" panose="02070309020205020404" pitchFamily="49" charset="0"/>
              </a:rPr>
              <a:t> เพื่อใช้เพิ่มในตารางหลัก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26CD-27AF-E7C2-D3E1-B19BDA04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13" y="4346918"/>
            <a:ext cx="5334573" cy="23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6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017A-16B9-DB77-B3C9-ECE4CC1A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.map() </a:t>
            </a:r>
            <a:r>
              <a:rPr lang="th-TH" dirty="0"/>
              <a:t>ต่อตาราง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8EE9-7397-315B-2CB5-8A05A762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'detail'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นำ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ข้อมูล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risk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ที่ได้จากการ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map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ไปสร้างเป็นคอลัมน์ที่ชื่อ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detail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ของตารางตัวแปร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52EB9-AF0C-B454-3F72-628A5089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0526"/>
            <a:ext cx="3873304" cy="32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B2D-51B8-070A-2F7B-84A2E186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class period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50F-E4D0-52DD-0DE8-0F679E52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สร้างตารางใหม่ ที่ค่าใน </a:t>
            </a:r>
            <a:r>
              <a:rPr lang="en-US" dirty="0"/>
              <a:t>sex </a:t>
            </a:r>
            <a:r>
              <a:rPr lang="th-TH" dirty="0"/>
              <a:t>เป็น </a:t>
            </a:r>
            <a:r>
              <a:rPr lang="en-US" dirty="0"/>
              <a:t>missing </a:t>
            </a:r>
            <a:r>
              <a:rPr lang="th-TH" dirty="0"/>
              <a:t>ทั้งหมด</a:t>
            </a:r>
            <a:endParaRPr lang="en-US" dirty="0"/>
          </a:p>
          <a:p>
            <a:r>
              <a:rPr lang="th-TH" b="0" i="0" dirty="0">
                <a:effectLst/>
                <a:latin typeface="system-ui"/>
              </a:rPr>
              <a:t>สรุปว่าทำไม </a:t>
            </a:r>
            <a:r>
              <a:rPr lang="en-US" b="0" i="0" dirty="0">
                <a:effectLst/>
                <a:latin typeface="system-ui"/>
              </a:rPr>
              <a:t>record </a:t>
            </a:r>
            <a:r>
              <a:rPr lang="th-TH" b="0" i="0" dirty="0">
                <a:effectLst/>
                <a:latin typeface="system-ui"/>
              </a:rPr>
              <a:t>นั้นๆถึงเป็น </a:t>
            </a:r>
            <a:r>
              <a:rPr lang="en-US" b="0" i="0" dirty="0">
                <a:effectLst/>
                <a:latin typeface="system-ui"/>
              </a:rPr>
              <a:t>missing (</a:t>
            </a:r>
            <a:r>
              <a:rPr lang="th-TH" b="0" i="0" dirty="0">
                <a:effectLst/>
                <a:latin typeface="system-ui"/>
              </a:rPr>
              <a:t>ยังไม่ได้สอน ให้ลองหาวิธีสรุปด้วยตัวเอง มองด้วยตา</a:t>
            </a:r>
            <a:r>
              <a:rPr lang="en-US" b="0" i="0" dirty="0">
                <a:effectLst/>
                <a:latin typeface="system-ui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7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FAE3-7352-D946-61BC-D601EDE8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isnull</a:t>
            </a:r>
            <a:r>
              <a:rPr lang="en-US" dirty="0"/>
              <a:t>().any()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352C-EA3A-6360-555C-C5C63A2D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.any() </a:t>
            </a:r>
            <a:r>
              <a:rPr lang="th-TH" dirty="0"/>
              <a:t>สามารถใช้สำหรับสรุปค่า </a:t>
            </a:r>
            <a:r>
              <a:rPr lang="en-US" dirty="0"/>
              <a:t>True False </a:t>
            </a:r>
            <a:r>
              <a:rPr lang="th-TH" dirty="0"/>
              <a:t>ในแต่ละคอลัมน์ โดยเอาค่าความจริงภายในแต่ละคอลัมน์มา </a:t>
            </a:r>
            <a:r>
              <a:rPr lang="en-US" dirty="0"/>
              <a:t>OR </a:t>
            </a:r>
            <a:r>
              <a:rPr lang="th-TH" dirty="0"/>
              <a:t>กัน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DF1FA-A95B-4710-C960-12C1AD57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28" y="2897736"/>
            <a:ext cx="3086678" cy="2690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FC1C5-F2FD-8645-47A5-0C8D7E9E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88" y="2648234"/>
            <a:ext cx="3614158" cy="3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2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54B9-FB26-BE19-C4D7-FA09FFDF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isnull</a:t>
            </a:r>
            <a:r>
              <a:rPr lang="en-US" dirty="0"/>
              <a:t>().all()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37D9-5E33-32FD-8267-4FFC6A1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.all()</a:t>
            </a:r>
            <a:r>
              <a:rPr lang="th-TH" dirty="0"/>
              <a:t> สามารถใช้สำหรับสรุปค่า </a:t>
            </a:r>
            <a:r>
              <a:rPr lang="en-US" dirty="0"/>
              <a:t>True False </a:t>
            </a:r>
            <a:r>
              <a:rPr lang="th-TH" dirty="0"/>
              <a:t>ในแต่ละคอลัมน์ โดยเอาค่าความจริงภายในแต่ละคอลัมน์มา</a:t>
            </a:r>
            <a:r>
              <a:rPr lang="en-US" dirty="0"/>
              <a:t> and </a:t>
            </a:r>
            <a:r>
              <a:rPr lang="th-TH" dirty="0"/>
              <a:t>กัน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2E430-E434-BA07-7D39-50A35FB3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5" y="2999385"/>
            <a:ext cx="3045122" cy="272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56EAD-3244-68D7-3563-6ABF739C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61" y="2642127"/>
            <a:ext cx="3654946" cy="38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FF8-1E9D-FC5A-E77E-846F009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การชี้ค่าในตารางของ </a:t>
            </a:r>
            <a:r>
              <a:rPr lang="en-US" dirty="0"/>
              <a:t>.</a:t>
            </a:r>
            <a:r>
              <a:rPr lang="en-US" dirty="0" err="1"/>
              <a:t>isnull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2A3B-FFD2-C07D-614F-F896CE14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13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</a:t>
            </a:r>
            <a:r>
              <a:rPr lang="th-TH" dirty="0"/>
              <a:t>ไม่สามารถชี้ด้วยแบบ </a:t>
            </a:r>
            <a:r>
              <a:rPr lang="en-US" dirty="0"/>
              <a:t>basic</a:t>
            </a:r>
            <a:r>
              <a:rPr lang="th-TH" dirty="0"/>
              <a:t> หรือ </a:t>
            </a: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</a:t>
            </a:r>
            <a:r>
              <a:rPr lang="th-TH" dirty="0"/>
              <a:t>ปกติ เช่น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  <a:p>
            <a:r>
              <a:rPr lang="th-TH" dirty="0"/>
              <a:t>จำเป็นต้องใช้การชี้แบบ </a:t>
            </a: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 err="1"/>
              <a:t>numpy</a:t>
            </a:r>
            <a:r>
              <a:rPr lang="en-US" dirty="0"/>
              <a:t> array </a:t>
            </a:r>
          </a:p>
          <a:p>
            <a:r>
              <a:rPr lang="th-TH" dirty="0"/>
              <a:t>ที่มีการตัดตาราง เช่น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เป็นการชี้ค่าไปที่ตารางที่ตัดมาเฉพาะแถวที่ </a:t>
            </a:r>
            <a:r>
              <a:rPr lang="en-US" dirty="0"/>
              <a:t>0 </a:t>
            </a:r>
            <a:r>
              <a:rPr lang="th-TH" dirty="0"/>
              <a:t>ถึง </a:t>
            </a:r>
            <a:r>
              <a:rPr lang="en-US" dirty="0"/>
              <a:t>1</a:t>
            </a:r>
            <a:r>
              <a:rPr lang="th-TH" dirty="0"/>
              <a:t> </a:t>
            </a:r>
          </a:p>
          <a:p>
            <a:r>
              <a:rPr lang="th-TH" dirty="0"/>
              <a:t>และคอลัมน์ที่ </a:t>
            </a:r>
            <a:r>
              <a:rPr lang="en-US" dirty="0"/>
              <a:t>0 </a:t>
            </a:r>
            <a:r>
              <a:rPr lang="th-TH" dirty="0"/>
              <a:t>คือคอลัมน์แรก</a:t>
            </a:r>
            <a:r>
              <a:rPr lang="en-US" dirty="0"/>
              <a:t> </a:t>
            </a:r>
            <a:endParaRPr lang="th-TH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6DC72-6587-4BAA-3F92-30AF1D9B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15" y="1253331"/>
            <a:ext cx="505344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70A7A-94AE-2E0C-3E7A-D50FA221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33" y="5263839"/>
            <a:ext cx="3229234" cy="12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9BAB-C2C8-DB52-0039-85CFB7DC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การต่อตารางแกน </a:t>
            </a:r>
            <a:r>
              <a:rPr lang="en-US" dirty="0"/>
              <a:t>X </a:t>
            </a:r>
            <a:r>
              <a:rPr lang="th-TH" dirty="0"/>
              <a:t>แกน </a:t>
            </a:r>
            <a:r>
              <a:rPr lang="en-US" dirty="0"/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EE4F-C09E-46FA-A6EC-7F6F1F47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34962"/>
          </a:xfrm>
        </p:spPr>
        <p:txBody>
          <a:bodyPr>
            <a:normAutofit/>
          </a:bodyPr>
          <a:lstStyle/>
          <a:p>
            <a:r>
              <a:rPr lang="th-TH" dirty="0"/>
              <a:t>ต่อแกน </a:t>
            </a:r>
            <a:r>
              <a:rPr lang="en-US" dirty="0"/>
              <a:t>y </a:t>
            </a:r>
            <a:r>
              <a:rPr lang="th-TH" dirty="0"/>
              <a:t>คือ เพิ่ม </a:t>
            </a:r>
            <a:r>
              <a:rPr lang="en-US" dirty="0"/>
              <a:t>records (</a:t>
            </a:r>
            <a:r>
              <a:rPr lang="th-TH" dirty="0"/>
              <a:t>เพิ่มจำนวนข้อมูล)</a:t>
            </a:r>
          </a:p>
          <a:p>
            <a:r>
              <a:rPr lang="th-TH" dirty="0"/>
              <a:t>ต่อแกน </a:t>
            </a:r>
            <a:r>
              <a:rPr lang="en-US" dirty="0"/>
              <a:t>x </a:t>
            </a:r>
            <a:r>
              <a:rPr lang="th-TH" dirty="0"/>
              <a:t>คือ เพิ่ม </a:t>
            </a:r>
            <a:r>
              <a:rPr lang="en-US" dirty="0"/>
              <a:t>columns (</a:t>
            </a:r>
            <a:r>
              <a:rPr lang="th-TH" dirty="0"/>
              <a:t>เพิ่มรายละเอียดของข้อมูล)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F4CB3-99B6-8A4C-5B90-DC012ACE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26" y="3175686"/>
            <a:ext cx="5722548" cy="32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B75E-9DFE-EEB9-0C1E-5864C2DE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ต่อแกน </a:t>
            </a:r>
            <a:r>
              <a:rPr lang="en-US" dirty="0"/>
              <a:t>Y </a:t>
            </a:r>
            <a:r>
              <a:rPr lang="en-US" dirty="0" err="1"/>
              <a:t>pd.concat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961-3726-A51A-2C41-88B5AD71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การต่อแกน </a:t>
            </a:r>
            <a:r>
              <a:rPr lang="en-US" dirty="0"/>
              <a:t>Y </a:t>
            </a:r>
            <a:r>
              <a:rPr lang="th-TH" dirty="0"/>
              <a:t>เป็นการนำแถวข้อมูล </a:t>
            </a:r>
            <a:r>
              <a:rPr lang="en-GB" dirty="0"/>
              <a:t> </a:t>
            </a:r>
            <a:r>
              <a:rPr lang="en-US" dirty="0"/>
              <a:t>2 </a:t>
            </a:r>
            <a:r>
              <a:rPr lang="th-TH" dirty="0"/>
              <a:t>ตารางมารวมหรือมาต่อกัน </a:t>
            </a:r>
          </a:p>
          <a:p>
            <a:r>
              <a:rPr lang="th-TH" dirty="0"/>
              <a:t>เตรียมตารางที่ต้องการโดยตัดมาเฉพาะข้อมูลที่ต้องการต่อ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dataUD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อุดรธานี’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มหาสารคาม’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dirty="0"/>
              <a:t>จากนั้นใช้ </a:t>
            </a:r>
            <a:r>
              <a:rPr lang="en-US" dirty="0" err="1"/>
              <a:t>pd.concat</a:t>
            </a:r>
            <a:r>
              <a:rPr lang="en-US" dirty="0"/>
              <a:t> </a:t>
            </a:r>
            <a:r>
              <a:rPr lang="th-TH" dirty="0"/>
              <a:t>ตามด้วย </a:t>
            </a:r>
            <a:r>
              <a:rPr lang="en-US" dirty="0"/>
              <a:t>list </a:t>
            </a:r>
            <a:r>
              <a:rPr lang="th-TH" dirty="0"/>
              <a:t>ตัวแปรที่ใช้เก็บแต่ละตาราง และเก็บตารางที่ต่อกันแล้วไว้ในตัวแปร </a:t>
            </a:r>
            <a:r>
              <a:rPr lang="en-US" dirty="0" err="1"/>
              <a:t>dataMYisan</a:t>
            </a:r>
            <a:r>
              <a:rPr lang="th-TH" dirty="0"/>
              <a:t> ผลลัพธ์จะได้ตารางที่มีแต่ข้อมูลของจังหวัดขอนแก่น</a:t>
            </a:r>
            <a:r>
              <a:rPr lang="en-US" dirty="0"/>
              <a:t>, </a:t>
            </a:r>
            <a:r>
              <a:rPr lang="th-TH" dirty="0"/>
              <a:t>อุดรธานี</a:t>
            </a:r>
            <a:r>
              <a:rPr lang="en-US" dirty="0"/>
              <a:t>,</a:t>
            </a:r>
            <a:r>
              <a:rPr lang="th-TH" dirty="0"/>
              <a:t> มหาสารคาม</a:t>
            </a: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i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mport pandas as pd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pd.concat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dataKK,dataUD,dataMS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6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4595-8BC0-DA6A-F7C1-D9754C33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ต่อแกน </a:t>
            </a:r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8F93-46DB-EFD8-F45E-A70635E5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การต่อตารางแกน </a:t>
            </a:r>
            <a:r>
              <a:rPr lang="en-US" dirty="0"/>
              <a:t>x </a:t>
            </a:r>
            <a:r>
              <a:rPr lang="th-TH" dirty="0"/>
              <a:t>สามารถทำได้ </a:t>
            </a:r>
            <a:r>
              <a:rPr lang="en-US" dirty="0"/>
              <a:t>2 </a:t>
            </a:r>
            <a:r>
              <a:rPr lang="th-TH" dirty="0"/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1. </a:t>
            </a:r>
            <a:r>
              <a:rPr lang="th-TH" b="0" i="0" dirty="0">
                <a:effectLst/>
                <a:latin typeface="system-ui"/>
              </a:rPr>
              <a:t>จับ 2 ตารางมาต่อกันเลย (</a:t>
            </a:r>
            <a:r>
              <a:rPr lang="en-US" b="0" i="0" dirty="0">
                <a:effectLst/>
                <a:latin typeface="system-ui"/>
              </a:rPr>
              <a:t>merge)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2. </a:t>
            </a:r>
            <a:r>
              <a:rPr lang="th-TH" b="0" i="0" dirty="0">
                <a:effectLst/>
                <a:latin typeface="system-ui"/>
              </a:rPr>
              <a:t>เลือกมาเพิ่มเฉพาะบาง </a:t>
            </a:r>
            <a:r>
              <a:rPr lang="en-US" b="0" i="0" dirty="0">
                <a:effectLst/>
                <a:latin typeface="system-ui"/>
              </a:rPr>
              <a:t>column (map)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5481-F911-0F1D-CEB5-6FB558F1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.merge() </a:t>
            </a:r>
            <a:r>
              <a:rPr lang="th-TH" b="0" i="0" dirty="0">
                <a:effectLst/>
                <a:latin typeface="system-ui"/>
              </a:rPr>
              <a:t>จับ 2 ตารางมาต่อกันเลย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A018-8D88-A118-5DBA-76F778EB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การต่อแบบง่าย คือรู้ว่าสองตาราง </a:t>
            </a:r>
            <a:r>
              <a:rPr lang="en-US" dirty="0"/>
              <a:t>records </a:t>
            </a:r>
            <a:r>
              <a:rPr lang="th-TH" dirty="0"/>
              <a:t>ตรงกัน สามารถนำตารางมาต่อกันแบบปกติ</a:t>
            </a:r>
          </a:p>
          <a:p>
            <a:r>
              <a:rPr lang="th-TH" dirty="0"/>
              <a:t>เตรียมตารางข้อมูลที่จะใช้ต่อตาราง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'announce_date'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ชื่อตัวแปรที่ต้องการใช้เป็นตารางหลัก ตามด้วย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.merge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ตัวแปรตารางที่ต้องการต่อ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เก็บตารางที่ต่อแล้วไว้ในตัวแปร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full_table1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data_human.merge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full_table1.head()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จะเห็นว่าคอลัมน์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announce_date</a:t>
            </a:r>
            <a:r>
              <a:rPr lang="th-TH" sz="2000" dirty="0"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และ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province_of_onset</a:t>
            </a:r>
            <a:r>
              <a:rPr lang="th-TH" sz="20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ถูกนำมาต่อด้านซ้ายของตาราง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7916-C23E-64BA-CCAC-F7E8A5ED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A4A-531D-063A-8BEB-55736EB0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ใช้เรียงแถวข้อมูลทั้งหมดตามคอลัมน์ที่ต้องการ โดยใช้ชื่อตัวแปรตารางที่ต้องการตามด้วย </a:t>
            </a:r>
            <a:r>
              <a:rPr lang="en-US" dirty="0"/>
              <a:t>.</a:t>
            </a:r>
            <a:r>
              <a:rPr lang="en-US" dirty="0" err="1"/>
              <a:t>sort_values</a:t>
            </a:r>
            <a:r>
              <a:rPr lang="en-US" dirty="0"/>
              <a:t>(</a:t>
            </a:r>
            <a:r>
              <a:rPr lang="th-TH" dirty="0"/>
              <a:t>ชื่อคอลัมน์ที่ต้องการ</a:t>
            </a:r>
            <a:r>
              <a:rPr lang="en-US" dirty="0"/>
              <a:t>)</a:t>
            </a:r>
            <a:r>
              <a:rPr lang="th-TH" dirty="0"/>
              <a:t> เช่น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dirty="0"/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20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.sort_values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ผลลัพธ์จะได้ตารางในตัวแปร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ที่แถวข้อมูลทั้งหมดเรียงตาม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โดย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จะเรียงน้อยไปมาก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a-z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5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Widescreen</PresentationFormat>
  <Paragraphs>85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menlo</vt:lpstr>
      <vt:lpstr>system-ui</vt:lpstr>
      <vt:lpstr>Aptos</vt:lpstr>
      <vt:lpstr>Aptos Display</vt:lpstr>
      <vt:lpstr>Arial</vt:lpstr>
      <vt:lpstr>Courier New</vt:lpstr>
      <vt:lpstr>Office Theme</vt:lpstr>
      <vt:lpstr>Class period 9</vt:lpstr>
      <vt:lpstr>.isnull().any()</vt:lpstr>
      <vt:lpstr>.isnull().all()</vt:lpstr>
      <vt:lpstr>การชี้ค่าในตารางของ .isnull()</vt:lpstr>
      <vt:lpstr>การต่อตารางแกน X แกน y</vt:lpstr>
      <vt:lpstr>ต่อแกน Y pd.concat()</vt:lpstr>
      <vt:lpstr>ต่อแกน X</vt:lpstr>
      <vt:lpstr>.merge() จับ 2 ตารางมาต่อกันเลย </vt:lpstr>
      <vt:lpstr>.sort_values()</vt:lpstr>
      <vt:lpstr>จำลองการใช้งานจริงของ .merge() </vt:lpstr>
      <vt:lpstr>parameter: left_on, rigth_on ของ .merge() </vt:lpstr>
      <vt:lpstr>การสร้างคอลัมน์ใหม่ด้วย pandas</vt:lpstr>
      <vt:lpstr>ตัวอย่างการสร้างคอลัมน์ใหม่ด้วย pandas</vt:lpstr>
      <vt:lpstr>.map() เลือกมาเพิ่มเฉพาะบาง column </vt:lpstr>
      <vt:lpstr>การใช้ .map() ต่อตาราง</vt:lpstr>
      <vt:lpstr>Homework class period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9</dc:title>
  <dc:creator>Tan PH</dc:creator>
  <cp:lastModifiedBy>Tan PH</cp:lastModifiedBy>
  <cp:revision>1</cp:revision>
  <dcterms:created xsi:type="dcterms:W3CDTF">2024-03-12T11:35:01Z</dcterms:created>
  <dcterms:modified xsi:type="dcterms:W3CDTF">2024-03-12T11:35:36Z</dcterms:modified>
</cp:coreProperties>
</file>