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77" r:id="rId8"/>
    <p:sldId id="283" r:id="rId9"/>
    <p:sldId id="272" r:id="rId10"/>
    <p:sldId id="278" r:id="rId11"/>
    <p:sldId id="285" r:id="rId12"/>
    <p:sldId id="284" r:id="rId13"/>
    <p:sldId id="286" r:id="rId14"/>
    <p:sldId id="261" r:id="rId15"/>
    <p:sldId id="263" r:id="rId16"/>
    <p:sldId id="279" r:id="rId17"/>
    <p:sldId id="273" r:id="rId18"/>
    <p:sldId id="287" r:id="rId19"/>
    <p:sldId id="288" r:id="rId20"/>
    <p:sldId id="289" r:id="rId21"/>
    <p:sldId id="280" r:id="rId22"/>
    <p:sldId id="282" r:id="rId23"/>
    <p:sldId id="275" r:id="rId24"/>
    <p:sldId id="290" r:id="rId25"/>
    <p:sldId id="281" r:id="rId26"/>
    <p:sldId id="262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60"/>
  </p:normalViewPr>
  <p:slideViewPr>
    <p:cSldViewPr>
      <p:cViewPr varScale="1">
        <p:scale>
          <a:sx n="68" d="100"/>
          <a:sy n="68" d="100"/>
        </p:scale>
        <p:origin x="-10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A762-271E-4990-8BFB-584D6AAD7AC1}" type="datetimeFigureOut">
              <a:rPr lang="en-US" smtClean="0"/>
              <a:pPr/>
              <a:t>7/22/2012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6827-82CE-4A29-ABB1-1D0AA264E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Wingdings" pitchFamily="2" charset="2"/>
              </a:rPr>
              <a:t>Programming Basics 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using</a:t>
            </a:r>
            <a:br>
              <a:rPr lang="en-US" smtClean="0">
                <a:sym typeface="Wingdings" pitchFamily="2" charset="2"/>
              </a:rPr>
            </a:br>
            <a:r>
              <a:rPr lang="en-US" smtClean="0">
                <a:sym typeface="Wingdings" pitchFamily="2" charset="2"/>
              </a:rPr>
              <a:t>Real-life examples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IF hours &lt;= 40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hours;</a:t>
            </a:r>
          </a:p>
          <a:p>
            <a:pPr marL="0" indent="0">
              <a:buNone/>
            </a:pPr>
            <a:r>
              <a:rPr lang="en-US" smtClean="0"/>
              <a:t>ELSE </a:t>
            </a:r>
            <a:r>
              <a:rPr lang="en-US"/>
              <a:t> </a:t>
            </a:r>
            <a:r>
              <a:rPr lang="en-US" smtClean="0"/>
              <a:t>IF hours &lt;= 50</a:t>
            </a:r>
          </a:p>
          <a:p>
            <a:pPr marL="0" indent="0">
              <a:buNone/>
            </a:pPr>
            <a:r>
              <a:rPr lang="en-US" smtClean="0"/>
              <a:t>     pay = payRate * 40 + payRate * 1.5 * (hours – 40);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40 + payRate * 1.5 * 10;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overHours = hours – 40;</a:t>
            </a:r>
          </a:p>
          <a:p>
            <a:pPr marL="0" indent="0">
              <a:buNone/>
            </a:pPr>
            <a:r>
              <a:rPr lang="en-US" smtClean="0"/>
              <a:t>IF hours &lt;= 40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hours;</a:t>
            </a:r>
          </a:p>
          <a:p>
            <a:pPr marL="0" indent="0">
              <a:buNone/>
            </a:pPr>
            <a:r>
              <a:rPr lang="en-US" smtClean="0"/>
              <a:t>ELSE </a:t>
            </a:r>
            <a:r>
              <a:rPr lang="en-US"/>
              <a:t> </a:t>
            </a:r>
            <a:r>
              <a:rPr lang="en-US" smtClean="0"/>
              <a:t>IF hours &lt;= 50</a:t>
            </a:r>
          </a:p>
          <a:p>
            <a:pPr marL="0" indent="0">
              <a:buNone/>
            </a:pPr>
            <a:r>
              <a:rPr lang="en-US" smtClean="0"/>
              <a:t>     pay = payRate * 40 + payRate * 1.5 * overHours;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40 + payRate * 1.5 * 10;</a:t>
            </a:r>
          </a:p>
        </p:txBody>
      </p:sp>
    </p:spTree>
    <p:extLst>
      <p:ext uri="{BB962C8B-B14F-4D97-AF65-F5344CB8AC3E}">
        <p14:creationId xmlns:p14="http://schemas.microsoft.com/office/powerpoint/2010/main" val="247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#3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hours = (hours &gt; 50 ? 50 : hours);</a:t>
            </a:r>
          </a:p>
          <a:p>
            <a:pPr marL="0" indent="0">
              <a:buNone/>
            </a:pPr>
            <a:r>
              <a:rPr lang="en-US" smtClean="0"/>
              <a:t>IF hours &lt;= 40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hours;</a:t>
            </a:r>
          </a:p>
          <a:p>
            <a:pPr marL="0" indent="0">
              <a:buNone/>
            </a:pPr>
            <a:r>
              <a:rPr lang="en-US" smtClean="0"/>
              <a:t>ELSE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40 + payRate * 1.5 * (hours – 40);</a:t>
            </a:r>
          </a:p>
        </p:txBody>
      </p:sp>
    </p:spTree>
    <p:extLst>
      <p:ext uri="{BB962C8B-B14F-4D97-AF65-F5344CB8AC3E}">
        <p14:creationId xmlns:p14="http://schemas.microsoft.com/office/powerpoint/2010/main" val="295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#4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hours = (hours &gt; 50 ? 50 : hours);</a:t>
            </a:r>
          </a:p>
          <a:p>
            <a:pPr marL="0" indent="0">
              <a:buNone/>
            </a:pPr>
            <a:r>
              <a:rPr lang="en-US" smtClean="0"/>
              <a:t>IF hours &lt;= 40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payRate * hours;</a:t>
            </a:r>
          </a:p>
          <a:p>
            <a:pPr marL="0" indent="0">
              <a:buNone/>
            </a:pPr>
            <a:r>
              <a:rPr lang="en-US" smtClean="0"/>
              <a:t>ELSE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basePay = payRate * 40;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overPay = payRate * 1.5 * (hours – 40);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basePay + overPay;</a:t>
            </a:r>
          </a:p>
        </p:txBody>
      </p:sp>
    </p:spTree>
    <p:extLst>
      <p:ext uri="{BB962C8B-B14F-4D97-AF65-F5344CB8AC3E}">
        <p14:creationId xmlns:p14="http://schemas.microsoft.com/office/powerpoint/2010/main" val="16547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Bring in tons of purchased items from car to house</a:t>
            </a:r>
          </a:p>
          <a:p>
            <a:r>
              <a:rPr lang="en-US" smtClean="0"/>
              <a:t>Load up uhaul truck when cleaning up apartment</a:t>
            </a:r>
          </a:p>
          <a:p>
            <a:r>
              <a:rPr lang="en-US" smtClean="0"/>
              <a:t>Eat cookies from a box </a:t>
            </a:r>
          </a:p>
          <a:p>
            <a:r>
              <a:rPr lang="en-US" smtClean="0"/>
              <a:t>Taking an exam that has several questions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Programming problem: </a:t>
            </a:r>
            <a:br>
              <a:rPr lang="en-US" smtClean="0"/>
            </a:br>
            <a:r>
              <a:rPr lang="en-US" smtClean="0"/>
              <a:t>Using repetition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Compute the average </a:t>
            </a:r>
            <a:r>
              <a:rPr lang="en-US" dirty="0" smtClean="0"/>
              <a:t>score for the whole class.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we ready to code 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Guessing game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Guess a number between 1 and 100 in your mind. Write a program so that the computer will ask you a series of questions and determine that number based on your answers.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Repeat the following steps as many times as needed:</a:t>
            </a:r>
            <a:endParaRPr lang="en-US"/>
          </a:p>
          <a:p>
            <a:r>
              <a:rPr lang="en-US" smtClean="0"/>
              <a:t>Computer asks, “Is it NN?”</a:t>
            </a:r>
          </a:p>
          <a:p>
            <a:r>
              <a:rPr lang="en-US" smtClean="0"/>
              <a:t>User responds with &lt;, =, or &gt;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Range – 2 variables: low = 1 and high = 100</a:t>
            </a:r>
          </a:p>
          <a:p>
            <a:r>
              <a:rPr lang="en-US" smtClean="0"/>
              <a:t>compute mid = (low + high) / 2</a:t>
            </a:r>
          </a:p>
          <a:p>
            <a:r>
              <a:rPr lang="en-US" smtClean="0"/>
              <a:t>Ask the user: Is it mid?</a:t>
            </a:r>
          </a:p>
          <a:p>
            <a:r>
              <a:rPr lang="en-US" smtClean="0"/>
              <a:t>Get user response</a:t>
            </a:r>
          </a:p>
          <a:p>
            <a:r>
              <a:rPr lang="en-US" smtClean="0"/>
              <a:t>adjust low or high based on response</a:t>
            </a:r>
          </a:p>
          <a:p>
            <a:r>
              <a:rPr lang="en-US" smtClean="0"/>
              <a:t>repeat as needed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Recipe</a:t>
            </a:r>
          </a:p>
          <a:p>
            <a:r>
              <a:rPr lang="en-US" smtClean="0"/>
              <a:t>Assembly instructions for a toy</a:t>
            </a:r>
          </a:p>
          <a:p>
            <a:r>
              <a:rPr lang="en-US" smtClean="0"/>
              <a:t>Map out the plan at amusement park</a:t>
            </a:r>
          </a:p>
          <a:p>
            <a:r>
              <a:rPr lang="en-US" smtClean="0"/>
              <a:t>A busy day schedule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What is the common idea for all these activities?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Detailed pseudocode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Initialize range </a:t>
            </a:r>
            <a:r>
              <a:rPr lang="en-US" sz="2800"/>
              <a:t>– 2 variables: low = 1 and high = </a:t>
            </a:r>
            <a:r>
              <a:rPr lang="en-US" sz="2800" smtClean="0"/>
              <a:t>100</a:t>
            </a:r>
            <a:endParaRPr lang="en-US" sz="2800"/>
          </a:p>
          <a:p>
            <a:pPr marL="0" indent="0">
              <a:buNone/>
            </a:pPr>
            <a:r>
              <a:rPr lang="en-US" sz="2800" smtClean="0"/>
              <a:t>do {</a:t>
            </a:r>
          </a:p>
          <a:p>
            <a:pPr marL="400050" lvl="1" indent="0">
              <a:buNone/>
            </a:pPr>
            <a:r>
              <a:rPr lang="en-US" sz="2400" smtClean="0"/>
              <a:t>compute </a:t>
            </a:r>
            <a:r>
              <a:rPr lang="en-US" sz="2400"/>
              <a:t>mid = (low + high) / 2</a:t>
            </a:r>
          </a:p>
          <a:p>
            <a:pPr marL="400050" lvl="1" indent="0">
              <a:buNone/>
            </a:pPr>
            <a:r>
              <a:rPr lang="en-US" sz="2400"/>
              <a:t>Ask the user: Is it mid?</a:t>
            </a:r>
          </a:p>
          <a:p>
            <a:pPr marL="400050" lvl="1" indent="0">
              <a:buNone/>
            </a:pPr>
            <a:r>
              <a:rPr lang="en-US" sz="2400"/>
              <a:t>Get user response</a:t>
            </a:r>
          </a:p>
          <a:p>
            <a:pPr marL="400050" lvl="1" indent="0">
              <a:buNone/>
            </a:pPr>
            <a:r>
              <a:rPr lang="en-US" sz="2400" smtClean="0"/>
              <a:t>if (response == ‘&lt;‘)</a:t>
            </a:r>
          </a:p>
          <a:p>
            <a:pPr marL="400050" lvl="1" indent="0">
              <a:buNone/>
            </a:pPr>
            <a:r>
              <a:rPr lang="en-US" sz="2400"/>
              <a:t>	</a:t>
            </a:r>
            <a:r>
              <a:rPr lang="en-US" sz="2400" smtClean="0"/>
              <a:t>high = mid-1;</a:t>
            </a:r>
          </a:p>
          <a:p>
            <a:pPr marL="400050" lvl="1" indent="0">
              <a:buNone/>
            </a:pPr>
            <a:r>
              <a:rPr lang="en-US" sz="2400" smtClean="0"/>
              <a:t>else if (response == ‘&gt;’)</a:t>
            </a:r>
          </a:p>
          <a:p>
            <a:pPr marL="400050" lvl="1" indent="0">
              <a:buNone/>
            </a:pPr>
            <a:r>
              <a:rPr lang="en-US" sz="2400"/>
              <a:t>	</a:t>
            </a:r>
            <a:r>
              <a:rPr lang="en-US" sz="2400" smtClean="0"/>
              <a:t>low = mid+1;</a:t>
            </a:r>
            <a:endParaRPr lang="en-US" sz="2400"/>
          </a:p>
          <a:p>
            <a:pPr marL="0" indent="0">
              <a:buNone/>
            </a:pPr>
            <a:r>
              <a:rPr lang="en-US" sz="2800" smtClean="0"/>
              <a:t>while (response != ‘=‘);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727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we ready to code 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we ready to code 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Google for “Java random number generation”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Guessing game V2 – Role reversal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 the computer guess a number between 1 and 100. Write a program so that the computer will answer a series of your questions and you will determine the number based on computer’s responses.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Pseudocode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Generate a random number between 0 and 100:  assign  rand() % 101    to a variable.</a:t>
            </a:r>
          </a:p>
          <a:p>
            <a:r>
              <a:rPr lang="en-US" smtClean="0"/>
              <a:t>then enter the loop</a:t>
            </a:r>
          </a:p>
          <a:p>
            <a:pPr lvl="1"/>
            <a:r>
              <a:rPr lang="en-US" smtClean="0"/>
              <a:t>get a guess from the user</a:t>
            </a:r>
          </a:p>
          <a:p>
            <a:pPr lvl="1"/>
            <a:r>
              <a:rPr lang="en-US" smtClean="0"/>
              <a:t>output &lt;, &gt;, or =</a:t>
            </a:r>
          </a:p>
          <a:p>
            <a:pPr marL="0" indent="0">
              <a:buNone/>
            </a:pPr>
            <a:r>
              <a:rPr lang="en-US" smtClean="0"/>
              <a:t>repeat until user enters =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we ready to code 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make the computer guess a number?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programs have only 3 control structures: Sequence, decision &amp; repetition</a:t>
            </a:r>
          </a:p>
          <a:p>
            <a:r>
              <a:rPr lang="en-US" smtClean="0"/>
              <a:t>Problem description </a:t>
            </a:r>
            <a:r>
              <a:rPr lang="en-US" smtClean="0">
                <a:sym typeface="Wingdings" pitchFamily="2" charset="2"/>
              </a:rPr>
              <a:t> High level idea  Detailed </a:t>
            </a:r>
            <a:r>
              <a:rPr lang="en-US" smtClean="0"/>
              <a:t>Pseudocode </a:t>
            </a:r>
            <a:r>
              <a:rPr lang="en-US" smtClean="0">
                <a:sym typeface="Wingdings" pitchFamily="2" charset="2"/>
              </a:rPr>
              <a:t> Implement in specific language  Executable program</a:t>
            </a:r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 functionality to hangman game</a:t>
            </a:r>
          </a:p>
          <a:p>
            <a:r>
              <a:rPr lang="en-US" smtClean="0"/>
              <a:t>Write a method to return # of tries to guess all the letters in a given word.</a:t>
            </a:r>
          </a:p>
          <a:p>
            <a:r>
              <a:rPr lang="en-US" smtClean="0"/>
              <a:t>Sample run:</a:t>
            </a:r>
          </a:p>
          <a:p>
            <a:pPr marL="0" indent="0">
              <a:buNone/>
            </a:pPr>
            <a:r>
              <a:rPr lang="en-US" smtClean="0"/>
              <a:t>Guess the letters in *******:</a:t>
            </a:r>
          </a:p>
          <a:p>
            <a:pPr marL="0" indent="0">
              <a:buNone/>
            </a:pPr>
            <a:r>
              <a:rPr lang="en-US" smtClean="0"/>
              <a:t>s</a:t>
            </a:r>
          </a:p>
          <a:p>
            <a:pPr marL="0" indent="0">
              <a:buNone/>
            </a:pPr>
            <a:r>
              <a:rPr lang="en-US"/>
              <a:t>letters in </a:t>
            </a:r>
            <a:r>
              <a:rPr lang="en-US" smtClean="0"/>
              <a:t>s******: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Pseudocode for guessWord()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bool guessed[100]; </a:t>
            </a:r>
            <a:r>
              <a:rPr lang="en-US" smtClean="0">
                <a:sym typeface="Wingdings" pitchFamily="2" charset="2"/>
              </a:rPr>
              <a:t> initialize to false using loop</a:t>
            </a:r>
            <a:endParaRPr lang="en-US" smtClean="0"/>
          </a:p>
          <a:p>
            <a:r>
              <a:rPr lang="en-US" smtClean="0"/>
              <a:t>int exposedCount = 0;</a:t>
            </a:r>
          </a:p>
          <a:p>
            <a:r>
              <a:rPr lang="en-US" smtClean="0"/>
              <a:t>int len = word.length();</a:t>
            </a:r>
          </a:p>
          <a:p>
            <a:pPr marL="0" indent="0">
              <a:buNone/>
            </a:pPr>
            <a:r>
              <a:rPr lang="en-US" smtClean="0"/>
              <a:t>for(int i = 0; i &lt; len ; i++)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guessed[i] = false;</a:t>
            </a:r>
          </a:p>
          <a:p>
            <a:pPr marL="0" indent="0">
              <a:buNone/>
            </a:pPr>
            <a:r>
              <a:rPr lang="en-US" smtClean="0"/>
              <a:t>do {</a:t>
            </a:r>
          </a:p>
          <a:p>
            <a:pPr marL="0" indent="0">
              <a:buNone/>
            </a:pPr>
            <a:r>
              <a:rPr lang="en-US" smtClean="0"/>
              <a:t>      </a:t>
            </a:r>
            <a:r>
              <a:rPr lang="en-US"/>
              <a:t>for(int i = 0; i &lt; len ; i</a:t>
            </a:r>
            <a:r>
              <a:rPr lang="en-US" smtClean="0"/>
              <a:t>++)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cout &lt;&lt; (guessed[i] ? word[i] : “*”);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include code for getting next guess from the user</a:t>
            </a:r>
            <a:br>
              <a:rPr lang="en-US" smtClean="0"/>
            </a:br>
            <a:r>
              <a:rPr lang="en-US" smtClean="0"/>
              <a:t>      and updating guessed[] array and exposedCount.</a:t>
            </a:r>
            <a:endParaRPr lang="en-US"/>
          </a:p>
          <a:p>
            <a:pPr marL="0" indent="0">
              <a:buNone/>
            </a:pPr>
            <a:r>
              <a:rPr lang="en-US" smtClean="0"/>
              <a:t>} while (exposedCount &lt; len);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Programming problem: </a:t>
            </a:r>
            <a:br>
              <a:rPr lang="en-US" smtClean="0"/>
            </a:br>
            <a:r>
              <a:rPr lang="en-US" smtClean="0"/>
              <a:t>Using sequence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the weighted score based on individual assignments’ scores. Let us say there are only 3 assignments &amp; 2 exams, each with max score of 100. Respective weights are (10%, 10%, 10%, 35% and 35%) </a:t>
            </a:r>
          </a:p>
          <a:p>
            <a:r>
              <a:rPr lang="en-US" smtClean="0">
                <a:solidFill>
                  <a:srgbClr val="FF0000"/>
                </a:solidFill>
              </a:rPr>
              <a:t>Sample input &amp; output: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Input: 100 100 100 95 95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Output: 96.5%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Prompt &amp; get the score for assignment1</a:t>
            </a:r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assignment2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assignment3</a:t>
            </a:r>
            <a:endParaRPr lang="en-US"/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exam1</a:t>
            </a:r>
          </a:p>
          <a:p>
            <a:pPr marL="0" indent="0">
              <a:buNone/>
            </a:pPr>
            <a:r>
              <a:rPr lang="en-US"/>
              <a:t>Prompt &amp; get the score for </a:t>
            </a:r>
            <a:r>
              <a:rPr lang="en-US" smtClean="0"/>
              <a:t>exam2</a:t>
            </a:r>
          </a:p>
          <a:p>
            <a:pPr marL="0" indent="0">
              <a:buNone/>
            </a:pPr>
            <a:r>
              <a:rPr lang="en-US" smtClean="0"/>
              <a:t>weightedScore = (assignment1 + assignment2 + assignment3) * 0.1 + (exam1 + exam2) * .35</a:t>
            </a:r>
          </a:p>
          <a:p>
            <a:pPr marL="0" indent="0">
              <a:buNone/>
            </a:pPr>
            <a:r>
              <a:rPr lang="en-US" smtClean="0"/>
              <a:t>output weightedScore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Drive car or take DART bus?</a:t>
            </a:r>
          </a:p>
          <a:p>
            <a:r>
              <a:rPr lang="en-US" smtClean="0"/>
              <a:t>Party or study?</a:t>
            </a:r>
          </a:p>
          <a:p>
            <a:r>
              <a:rPr lang="en-US" smtClean="0"/>
              <a:t>Fly or drive?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What is the common idea for all these activities?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Programming problem:</a:t>
            </a:r>
            <a:br>
              <a:rPr lang="en-US" smtClean="0"/>
            </a:br>
            <a:r>
              <a:rPr lang="en-US" smtClean="0"/>
              <a:t>using decision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Get hourly pay rate &amp; # of hours, compute the weekly pay, but do not pay </a:t>
            </a:r>
            <a:r>
              <a:rPr lang="en-US" smtClean="0"/>
              <a:t>for hours beyond 50.</a:t>
            </a:r>
          </a:p>
          <a:p>
            <a:pPr>
              <a:buNone/>
            </a:pPr>
            <a:r>
              <a:rPr lang="en-US" smtClean="0"/>
              <a:t>Sample inputs: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14143"/>
              </p:ext>
            </p:extLst>
          </p:nvPr>
        </p:nvGraphicFramePr>
        <p:xfrm>
          <a:off x="1219200" y="3886199"/>
          <a:ext cx="6477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2159000"/>
                <a:gridCol w="2159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smtClean="0"/>
                        <a:t>Input: </a:t>
                      </a:r>
                      <a:br>
                        <a:rPr lang="en-US" sz="3200" smtClean="0"/>
                      </a:br>
                      <a:r>
                        <a:rPr lang="en-US" sz="3200" smtClean="0"/>
                        <a:t>Pay Rate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Input:</a:t>
                      </a:r>
                      <a:br>
                        <a:rPr lang="en-US" sz="3200" smtClean="0"/>
                      </a:br>
                      <a:r>
                        <a:rPr lang="en-US" sz="3200" smtClean="0"/>
                        <a:t>Hours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Output</a:t>
                      </a:r>
                      <a:endParaRPr lang="en-US" sz="320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3200" smtClean="0"/>
                        <a:t>150 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30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Rs.</a:t>
                      </a:r>
                      <a:r>
                        <a:rPr lang="en-US" sz="3200" baseline="0" smtClean="0"/>
                        <a:t> 4500</a:t>
                      </a:r>
                      <a:endParaRPr lang="en-US" sz="320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3200" smtClean="0"/>
                        <a:t>150 </a:t>
                      </a:r>
                      <a:r>
                        <a:rPr lang="en-US" sz="3200" baseline="0" smtClean="0"/>
                        <a:t> 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60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Rs. 7500</a:t>
                      </a:r>
                      <a:endParaRPr lang="en-US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Prompt &amp; get hourly </a:t>
            </a:r>
            <a:r>
              <a:rPr lang="en-US"/>
              <a:t>pay rate &amp; # of </a:t>
            </a:r>
            <a:r>
              <a:rPr lang="en-US" smtClean="0"/>
              <a:t>hours</a:t>
            </a:r>
          </a:p>
          <a:p>
            <a:pPr marL="0" indent="0">
              <a:buNone/>
            </a:pPr>
            <a:r>
              <a:rPr lang="en-US" smtClean="0"/>
              <a:t>IF hours &lt;= 50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</a:t>
            </a:r>
            <a:r>
              <a:rPr lang="en-US"/>
              <a:t>hours </a:t>
            </a:r>
            <a:r>
              <a:rPr lang="en-US" smtClean="0"/>
              <a:t>* payRate;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50 * payRate;</a:t>
            </a:r>
          </a:p>
          <a:p>
            <a:pPr marL="0" indent="0">
              <a:buNone/>
            </a:pPr>
            <a:r>
              <a:rPr lang="en-US" smtClean="0"/>
              <a:t>ENDIF</a:t>
            </a:r>
            <a:endParaRPr lang="en-US"/>
          </a:p>
          <a:p>
            <a:pPr marL="0" indent="0">
              <a:buNone/>
            </a:pPr>
            <a:r>
              <a:rPr lang="en-US" smtClean="0"/>
              <a:t>output pay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Prompt &amp; get hourly </a:t>
            </a:r>
            <a:r>
              <a:rPr lang="en-US"/>
              <a:t>pay rate &amp; # of </a:t>
            </a:r>
            <a:r>
              <a:rPr lang="en-US" smtClean="0"/>
              <a:t>hours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if (hours &lt;= 50)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</a:t>
            </a:r>
            <a:r>
              <a:rPr lang="en-US"/>
              <a:t>hours </a:t>
            </a:r>
            <a:r>
              <a:rPr lang="en-US" smtClean="0"/>
              <a:t>* payRate;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pay = 50 * payRate;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output pay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Programming problem:</a:t>
            </a:r>
            <a:br>
              <a:rPr lang="en-US" smtClean="0"/>
            </a:br>
            <a:r>
              <a:rPr lang="en-US" smtClean="0"/>
              <a:t>using decision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V2: Get hourly pay rate &amp; # of hours, compute the weekly pay, but do not pay for &gt;50 hours. Also, pay 1.5 times regular pay for overtime hours (that is, # of hours beyond regular 40 </a:t>
            </a:r>
            <a:r>
              <a:rPr lang="en-US" smtClean="0"/>
              <a:t>hours).</a:t>
            </a:r>
          </a:p>
          <a:p>
            <a:pPr>
              <a:buNone/>
            </a:pPr>
            <a:r>
              <a:rPr lang="en-US" smtClean="0"/>
              <a:t>First 40 hours: payRate</a:t>
            </a:r>
          </a:p>
          <a:p>
            <a:pPr>
              <a:buNone/>
            </a:pPr>
            <a:r>
              <a:rPr lang="en-US" smtClean="0"/>
              <a:t>Next 10 hours: payRate * 1.5</a:t>
            </a:r>
          </a:p>
          <a:p>
            <a:pPr>
              <a:buNone/>
            </a:pPr>
            <a:r>
              <a:rPr lang="en-US" smtClean="0"/>
              <a:t>Beyond 50 hours: 0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981</Words>
  <Application>Microsoft Office PowerPoint</Application>
  <PresentationFormat>On-screen Show (4:3)</PresentationFormat>
  <Paragraphs>160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Programming Basics  using Real-life examples</vt:lpstr>
      <vt:lpstr>Activities</vt:lpstr>
      <vt:lpstr>Programming problem:  Using sequence structure</vt:lpstr>
      <vt:lpstr>Pseudocode</vt:lpstr>
      <vt:lpstr>Activities</vt:lpstr>
      <vt:lpstr>Programming problem: using decision structure</vt:lpstr>
      <vt:lpstr>Pseudocode</vt:lpstr>
      <vt:lpstr>C code</vt:lpstr>
      <vt:lpstr>Programming problem: using decision structure</vt:lpstr>
      <vt:lpstr>pseudocode</vt:lpstr>
      <vt:lpstr>pseudocode #2</vt:lpstr>
      <vt:lpstr>pseudocode #3</vt:lpstr>
      <vt:lpstr>pseudocode #4</vt:lpstr>
      <vt:lpstr>Activities</vt:lpstr>
      <vt:lpstr>Programming problem:  Using repetition structure</vt:lpstr>
      <vt:lpstr>Are we ready to code it?</vt:lpstr>
      <vt:lpstr>Guessing game</vt:lpstr>
      <vt:lpstr>PowerPoint Presentation</vt:lpstr>
      <vt:lpstr>Pseudocode</vt:lpstr>
      <vt:lpstr>Detailed pseudocode</vt:lpstr>
      <vt:lpstr>Are we ready to code it?</vt:lpstr>
      <vt:lpstr>Are we ready to code it?</vt:lpstr>
      <vt:lpstr>Guessing game V2 – Role reversal</vt:lpstr>
      <vt:lpstr>Pseudocode</vt:lpstr>
      <vt:lpstr>Are we ready to code it?</vt:lpstr>
      <vt:lpstr>Summary</vt:lpstr>
      <vt:lpstr>C++ strings</vt:lpstr>
      <vt:lpstr>Pseudocode for guessWord()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  using Real-life examples</dc:title>
  <dc:creator>jveerasa</dc:creator>
  <cp:lastModifiedBy>Veerasamy, Jeyakesavan</cp:lastModifiedBy>
  <cp:revision>35</cp:revision>
  <dcterms:created xsi:type="dcterms:W3CDTF">2010-09-01T14:14:44Z</dcterms:created>
  <dcterms:modified xsi:type="dcterms:W3CDTF">2012-07-23T04:30:52Z</dcterms:modified>
</cp:coreProperties>
</file>