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35"/>
  </p:notesMasterIdLst>
  <p:sldIdLst>
    <p:sldId id="256" r:id="rId2"/>
    <p:sldId id="257" r:id="rId3"/>
    <p:sldId id="269" r:id="rId4"/>
    <p:sldId id="258" r:id="rId5"/>
    <p:sldId id="262" r:id="rId6"/>
    <p:sldId id="263" r:id="rId7"/>
    <p:sldId id="266" r:id="rId8"/>
    <p:sldId id="265" r:id="rId9"/>
    <p:sldId id="268" r:id="rId10"/>
    <p:sldId id="260" r:id="rId11"/>
    <p:sldId id="270" r:id="rId12"/>
    <p:sldId id="267"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98" autoAdjust="0"/>
    <p:restoredTop sz="94849" autoAdjust="0"/>
  </p:normalViewPr>
  <p:slideViewPr>
    <p:cSldViewPr>
      <p:cViewPr>
        <p:scale>
          <a:sx n="66" d="100"/>
          <a:sy n="66" d="100"/>
        </p:scale>
        <p:origin x="36" y="-13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8233EB-77C1-4098-AFEB-611DAF2BBC3F}" type="datetimeFigureOut">
              <a:rPr lang="en-US" smtClean="0"/>
              <a:pPr/>
              <a:t>11/30/2010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6F8F7F-31C5-49BA-9738-35CB8472CA1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file:///E:\wiki\Boot_sector" TargetMode="External"/><Relationship Id="rId7" Type="http://schemas.openxmlformats.org/officeDocument/2006/relationships/hyperlink" Target="file:///E:\wiki\Volume_Boot_Record"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file:///E:\wiki\Master_Boot_Record" TargetMode="External"/><Relationship Id="rId5" Type="http://schemas.openxmlformats.org/officeDocument/2006/relationships/hyperlink" Target="file:///E:\wiki\Boot_loader" TargetMode="External"/><Relationship Id="rId4" Type="http://schemas.openxmlformats.org/officeDocument/2006/relationships/hyperlink" Target="file:///E:\wiki\BIOS_parameter_block"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file:///E:\wiki\Linked_list"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cite_note-32"/></Relationships>
</file>

<file path=ppt/notesSlides/_rels/notesSlide9.xml.rels><?xml version="1.0" encoding="UTF-8" standalone="yes"?>
<Relationships xmlns="http://schemas.openxmlformats.org/package/2006/relationships"><Relationship Id="rId3" Type="http://schemas.openxmlformats.org/officeDocument/2006/relationships/hyperlink" Target="file:///E:\wiki\Linked_list"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cite_note-32"/></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a:r>
            <a:r>
              <a:rPr lang="en-US" baseline="0" dirty="0" smtClean="0"/>
              <a:t> In a disk volume contains master boot record and Partitions</a:t>
            </a:r>
            <a:endParaRPr lang="en-US" dirty="0"/>
          </a:p>
        </p:txBody>
      </p:sp>
      <p:sp>
        <p:nvSpPr>
          <p:cNvPr id="4" name="Slide Number Placeholder 3"/>
          <p:cNvSpPr>
            <a:spLocks noGrp="1"/>
          </p:cNvSpPr>
          <p:nvPr>
            <p:ph type="sldNum" sz="quarter" idx="10"/>
          </p:nvPr>
        </p:nvSpPr>
        <p:spPr/>
        <p:txBody>
          <a:bodyPr/>
          <a:lstStyle/>
          <a:p>
            <a:fld id="{7F6F8F7F-31C5-49BA-9738-35CB8472CA10}" type="slidenum">
              <a:rPr lang="en-US" smtClean="0"/>
              <a:pPr/>
              <a:t>4</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a:buFontTx/>
              <a:buChar char="-"/>
            </a:pPr>
            <a:r>
              <a:rPr lang="en-US" dirty="0" smtClean="0"/>
              <a:t> If a file requires two clusters, the FAT entry for the file’s first cluster contains</a:t>
            </a:r>
            <a:r>
              <a:rPr lang="en-US" baseline="0" dirty="0" smtClean="0"/>
              <a:t> </a:t>
            </a:r>
            <a:r>
              <a:rPr lang="en-US" dirty="0" smtClean="0"/>
              <a:t>the number of the file’s next cluster and the entry for the second cluster contains an EOC marker. For example, if a file uses clusters 0004h and 0005h</a:t>
            </a:r>
            <a:r>
              <a:rPr lang="en-US" baseline="0" dirty="0" smtClean="0"/>
              <a:t> </a:t>
            </a:r>
            <a:r>
              <a:rPr lang="en-US" dirty="0" smtClean="0"/>
              <a:t>in sequence, entry 0004h contains 0005h, and entry 0005h contains an</a:t>
            </a:r>
            <a:r>
              <a:rPr lang="en-US" baseline="0" dirty="0" smtClean="0"/>
              <a:t> </a:t>
            </a:r>
            <a:r>
              <a:rPr lang="en-US" dirty="0" smtClean="0"/>
              <a:t>EOC marker.</a:t>
            </a:r>
          </a:p>
          <a:p>
            <a:pPr>
              <a:buFontTx/>
              <a:buChar char="-"/>
            </a:pPr>
            <a:r>
              <a:rPr lang="en-US" baseline="0" dirty="0" smtClean="0"/>
              <a:t> Reading, writing entries algorisms and finding free cluster can be seen detailed in Mass storage device designing and programming - Jan Alexon document</a:t>
            </a:r>
          </a:p>
        </p:txBody>
      </p:sp>
      <p:sp>
        <p:nvSpPr>
          <p:cNvPr id="4" name="Slide Number Placeholder 3"/>
          <p:cNvSpPr>
            <a:spLocks noGrp="1"/>
          </p:cNvSpPr>
          <p:nvPr>
            <p:ph type="sldNum" sz="quarter" idx="10"/>
          </p:nvPr>
        </p:nvSpPr>
        <p:spPr/>
        <p:txBody>
          <a:bodyPr/>
          <a:lstStyle/>
          <a:p>
            <a:fld id="{7F6F8F7F-31C5-49BA-9738-35CB8472CA10}" type="slidenum">
              <a:rPr lang="en-US" smtClean="0"/>
              <a:pPr/>
              <a:t>14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a:buFontTx/>
              <a:buNone/>
            </a:pPr>
            <a:endParaRPr lang="en-US" baseline="0" dirty="0" smtClean="0"/>
          </a:p>
        </p:txBody>
      </p:sp>
      <p:sp>
        <p:nvSpPr>
          <p:cNvPr id="4" name="Slide Number Placeholder 3"/>
          <p:cNvSpPr>
            <a:spLocks noGrp="1"/>
          </p:cNvSpPr>
          <p:nvPr>
            <p:ph type="sldNum" sz="quarter" idx="10"/>
          </p:nvPr>
        </p:nvSpPr>
        <p:spPr/>
        <p:txBody>
          <a:bodyPr/>
          <a:lstStyle/>
          <a:p>
            <a:fld id="{7F6F8F7F-31C5-49BA-9738-35CB8472CA10}" type="slidenum">
              <a:rPr lang="en-US" smtClean="0"/>
              <a:pPr/>
              <a:t>16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a:buFontTx/>
              <a:buNone/>
            </a:pPr>
            <a:r>
              <a:rPr lang="en-US" baseline="0" dirty="0" smtClean="0"/>
              <a:t>- Files and Subdirectories have the same entry prototype.</a:t>
            </a:r>
          </a:p>
        </p:txBody>
      </p:sp>
      <p:sp>
        <p:nvSpPr>
          <p:cNvPr id="4" name="Slide Number Placeholder 3"/>
          <p:cNvSpPr>
            <a:spLocks noGrp="1"/>
          </p:cNvSpPr>
          <p:nvPr>
            <p:ph type="sldNum" sz="quarter" idx="10"/>
          </p:nvPr>
        </p:nvSpPr>
        <p:spPr/>
        <p:txBody>
          <a:bodyPr/>
          <a:lstStyle/>
          <a:p>
            <a:fld id="{7F6F8F7F-31C5-49BA-9738-35CB8472CA10}" type="slidenum">
              <a:rPr lang="en-US" smtClean="0"/>
              <a:pPr/>
              <a:t>17</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a:buFontTx/>
              <a:buChar char="-"/>
            </a:pPr>
            <a:r>
              <a:rPr lang="en-US" baseline="0" dirty="0" smtClean="0"/>
              <a:t>“.” current directory</a:t>
            </a:r>
          </a:p>
          <a:p>
            <a:pPr>
              <a:buFontTx/>
              <a:buChar char="-"/>
            </a:pPr>
            <a:r>
              <a:rPr lang="en-US" baseline="0" dirty="0" smtClean="0"/>
              <a:t> “..” upper directory</a:t>
            </a:r>
          </a:p>
        </p:txBody>
      </p:sp>
      <p:sp>
        <p:nvSpPr>
          <p:cNvPr id="4" name="Slide Number Placeholder 3"/>
          <p:cNvSpPr>
            <a:spLocks noGrp="1"/>
          </p:cNvSpPr>
          <p:nvPr>
            <p:ph type="sldNum" sz="quarter" idx="10"/>
          </p:nvPr>
        </p:nvSpPr>
        <p:spPr/>
        <p:txBody>
          <a:bodyPr/>
          <a:lstStyle/>
          <a:p>
            <a:fld id="{7F6F8F7F-31C5-49BA-9738-35CB8472CA10}" type="slidenum">
              <a:rPr lang="en-US" smtClean="0"/>
              <a:pPr/>
              <a:t>18</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a:buFontTx/>
              <a:buNone/>
            </a:pPr>
            <a:endParaRPr lang="en-US" baseline="0" dirty="0" smtClean="0"/>
          </a:p>
        </p:txBody>
      </p:sp>
      <p:sp>
        <p:nvSpPr>
          <p:cNvPr id="4" name="Slide Number Placeholder 3"/>
          <p:cNvSpPr>
            <a:spLocks noGrp="1"/>
          </p:cNvSpPr>
          <p:nvPr>
            <p:ph type="sldNum" sz="quarter" idx="10"/>
          </p:nvPr>
        </p:nvSpPr>
        <p:spPr/>
        <p:txBody>
          <a:bodyPr/>
          <a:lstStyle/>
          <a:p>
            <a:fld id="{7F6F8F7F-31C5-49BA-9738-35CB8472CA10}" type="slidenum">
              <a:rPr lang="en-US" smtClean="0"/>
              <a:pPr/>
              <a:t>19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a:buFontTx/>
              <a:buChar char="-"/>
            </a:pPr>
            <a:r>
              <a:rPr lang="en-US" baseline="0" dirty="0" smtClean="0"/>
              <a:t>“.” current directory</a:t>
            </a:r>
          </a:p>
          <a:p>
            <a:pPr>
              <a:buFontTx/>
              <a:buChar char="-"/>
            </a:pPr>
            <a:r>
              <a:rPr lang="en-US" baseline="0" dirty="0" smtClean="0"/>
              <a:t> “..” upper directory</a:t>
            </a:r>
          </a:p>
          <a:p>
            <a:pPr>
              <a:buFontTx/>
              <a:buChar char="-"/>
            </a:pPr>
            <a:r>
              <a:rPr lang="en-US" baseline="0" dirty="0" smtClean="0"/>
              <a:t> The Reading, writing entries algorism can be seen detailed in Mass storage device designing and programming - Jan Alexon document</a:t>
            </a:r>
          </a:p>
        </p:txBody>
      </p:sp>
      <p:sp>
        <p:nvSpPr>
          <p:cNvPr id="4" name="Slide Number Placeholder 3"/>
          <p:cNvSpPr>
            <a:spLocks noGrp="1"/>
          </p:cNvSpPr>
          <p:nvPr>
            <p:ph type="sldNum" sz="quarter" idx="10"/>
          </p:nvPr>
        </p:nvSpPr>
        <p:spPr/>
        <p:txBody>
          <a:bodyPr/>
          <a:lstStyle/>
          <a:p>
            <a:fld id="{7F6F8F7F-31C5-49BA-9738-35CB8472CA10}" type="slidenum">
              <a:rPr lang="en-US" smtClean="0"/>
              <a:pPr/>
              <a:t>20</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a:buFontTx/>
              <a:buChar char="-"/>
            </a:pPr>
            <a:r>
              <a:rPr lang="en-US" baseline="0" dirty="0" smtClean="0"/>
              <a:t>The Reading, writing entries algorism can be seen detailed in Mass storage device designing and programming - Jan Alexon document</a:t>
            </a:r>
          </a:p>
        </p:txBody>
      </p:sp>
      <p:sp>
        <p:nvSpPr>
          <p:cNvPr id="4" name="Slide Number Placeholder 3"/>
          <p:cNvSpPr>
            <a:spLocks noGrp="1"/>
          </p:cNvSpPr>
          <p:nvPr>
            <p:ph type="sldNum" sz="quarter" idx="10"/>
          </p:nvPr>
        </p:nvSpPr>
        <p:spPr/>
        <p:txBody>
          <a:bodyPr/>
          <a:lstStyle/>
          <a:p>
            <a:fld id="{7F6F8F7F-31C5-49BA-9738-35CB8472CA10}" type="slidenum">
              <a:rPr lang="en-US" smtClean="0"/>
              <a:pPr/>
              <a:t>22</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a:buFontTx/>
              <a:buChar char="-"/>
            </a:pPr>
            <a:r>
              <a:rPr lang="en-US" baseline="0" dirty="0" smtClean="0"/>
              <a:t>The Reading, writing entries algorism can be seen detailed in Mass storage device designing and programming - Jan Alexon document</a:t>
            </a:r>
          </a:p>
        </p:txBody>
      </p:sp>
      <p:sp>
        <p:nvSpPr>
          <p:cNvPr id="4" name="Slide Number Placeholder 3"/>
          <p:cNvSpPr>
            <a:spLocks noGrp="1"/>
          </p:cNvSpPr>
          <p:nvPr>
            <p:ph type="sldNum" sz="quarter" idx="10"/>
          </p:nvPr>
        </p:nvSpPr>
        <p:spPr/>
        <p:txBody>
          <a:bodyPr/>
          <a:lstStyle/>
          <a:p>
            <a:fld id="{7F6F8F7F-31C5-49BA-9738-35CB8472CA10}" type="slidenum">
              <a:rPr lang="en-US" smtClean="0"/>
              <a:pPr/>
              <a:t>23</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a:buFontTx/>
              <a:buChar char="-"/>
            </a:pPr>
            <a:r>
              <a:rPr lang="en-US" baseline="0" dirty="0" smtClean="0"/>
              <a:t>The Reading, writing entries algorism can be seen detailed in Mass storage device designing and programming - Jan Alexon document</a:t>
            </a:r>
          </a:p>
        </p:txBody>
      </p:sp>
      <p:sp>
        <p:nvSpPr>
          <p:cNvPr id="4" name="Slide Number Placeholder 3"/>
          <p:cNvSpPr>
            <a:spLocks noGrp="1"/>
          </p:cNvSpPr>
          <p:nvPr>
            <p:ph type="sldNum" sz="quarter" idx="10"/>
          </p:nvPr>
        </p:nvSpPr>
        <p:spPr/>
        <p:txBody>
          <a:bodyPr/>
          <a:lstStyle/>
          <a:p>
            <a:fld id="{7F6F8F7F-31C5-49BA-9738-35CB8472CA10}" type="slidenum">
              <a:rPr lang="en-US" smtClean="0"/>
              <a:pPr/>
              <a:t>24</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a:buFontTx/>
              <a:buChar char="-"/>
            </a:pPr>
            <a:r>
              <a:rPr lang="en-US" baseline="0" dirty="0" smtClean="0"/>
              <a:t>The Reading, writing entries algorism can be seen detailed in Mass storage device designing and programming - Jan Alexon document</a:t>
            </a:r>
          </a:p>
        </p:txBody>
      </p:sp>
      <p:sp>
        <p:nvSpPr>
          <p:cNvPr id="4" name="Slide Number Placeholder 3"/>
          <p:cNvSpPr>
            <a:spLocks noGrp="1"/>
          </p:cNvSpPr>
          <p:nvPr>
            <p:ph type="sldNum" sz="quarter" idx="10"/>
          </p:nvPr>
        </p:nvSpPr>
        <p:spPr/>
        <p:txBody>
          <a:bodyPr/>
          <a:lstStyle/>
          <a:p>
            <a:fld id="{7F6F8F7F-31C5-49BA-9738-35CB8472CA10}" type="slidenum">
              <a:rPr lang="en-US" smtClean="0"/>
              <a:pPr/>
              <a:t>25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In USB</a:t>
            </a:r>
            <a:r>
              <a:rPr lang="en-US" baseline="0" dirty="0" smtClean="0"/>
              <a:t> mass storage devices almost contain one partition.</a:t>
            </a:r>
            <a:endParaRPr lang="en-US" dirty="0"/>
          </a:p>
        </p:txBody>
      </p:sp>
      <p:sp>
        <p:nvSpPr>
          <p:cNvPr id="4" name="Slide Number Placeholder 3"/>
          <p:cNvSpPr>
            <a:spLocks noGrp="1"/>
          </p:cNvSpPr>
          <p:nvPr>
            <p:ph type="sldNum" sz="quarter" idx="10"/>
          </p:nvPr>
        </p:nvSpPr>
        <p:spPr/>
        <p:txBody>
          <a:bodyPr/>
          <a:lstStyle/>
          <a:p>
            <a:fld id="{7F6F8F7F-31C5-49BA-9738-35CB8472CA10}" type="slidenum">
              <a:rPr lang="en-US" smtClean="0"/>
              <a:pPr/>
              <a:t>5</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a:buFontTx/>
              <a:buChar char="-"/>
            </a:pPr>
            <a:r>
              <a:rPr lang="en-US" baseline="0" dirty="0" smtClean="0"/>
              <a:t>The Reading, writing entries algorism can be seen detailed in Mass storage device designing and programming - Jan Alexon document</a:t>
            </a:r>
          </a:p>
        </p:txBody>
      </p:sp>
      <p:sp>
        <p:nvSpPr>
          <p:cNvPr id="4" name="Slide Number Placeholder 3"/>
          <p:cNvSpPr>
            <a:spLocks noGrp="1"/>
          </p:cNvSpPr>
          <p:nvPr>
            <p:ph type="sldNum" sz="quarter" idx="10"/>
          </p:nvPr>
        </p:nvSpPr>
        <p:spPr/>
        <p:txBody>
          <a:bodyPr/>
          <a:lstStyle/>
          <a:p>
            <a:fld id="{7F6F8F7F-31C5-49BA-9738-35CB8472CA10}" type="slidenum">
              <a:rPr lang="en-US" smtClean="0"/>
              <a:pPr/>
              <a:t>26</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a:buFontTx/>
              <a:buChar char="-"/>
            </a:pPr>
            <a:r>
              <a:rPr lang="en-US" baseline="0" dirty="0" smtClean="0"/>
              <a:t>The Reading, writing entries algorism can be seen detailed in Mass storage device designing and programming - Jan Alexon document</a:t>
            </a:r>
          </a:p>
        </p:txBody>
      </p:sp>
      <p:sp>
        <p:nvSpPr>
          <p:cNvPr id="4" name="Slide Number Placeholder 3"/>
          <p:cNvSpPr>
            <a:spLocks noGrp="1"/>
          </p:cNvSpPr>
          <p:nvPr>
            <p:ph type="sldNum" sz="quarter" idx="10"/>
          </p:nvPr>
        </p:nvSpPr>
        <p:spPr/>
        <p:txBody>
          <a:bodyPr/>
          <a:lstStyle/>
          <a:p>
            <a:fld id="{7F6F8F7F-31C5-49BA-9738-35CB8472CA10}" type="slidenum">
              <a:rPr lang="en-US" smtClean="0"/>
              <a:pPr/>
              <a:t>27</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a:buFontTx/>
              <a:buChar char="-"/>
            </a:pPr>
            <a:r>
              <a:rPr lang="en-US" baseline="0" dirty="0" smtClean="0"/>
              <a:t>The Reading, writing entries algorism can be seen detailed in Mass storage device designing and programming - Jan Alexon document</a:t>
            </a:r>
          </a:p>
        </p:txBody>
      </p:sp>
      <p:sp>
        <p:nvSpPr>
          <p:cNvPr id="4" name="Slide Number Placeholder 3"/>
          <p:cNvSpPr>
            <a:spLocks noGrp="1"/>
          </p:cNvSpPr>
          <p:nvPr>
            <p:ph type="sldNum" sz="quarter" idx="10"/>
          </p:nvPr>
        </p:nvSpPr>
        <p:spPr/>
        <p:txBody>
          <a:bodyPr/>
          <a:lstStyle/>
          <a:p>
            <a:fld id="{7F6F8F7F-31C5-49BA-9738-35CB8472CA10}" type="slidenum">
              <a:rPr lang="en-US" smtClean="0"/>
              <a:pPr/>
              <a:t>28</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a:buFontTx/>
              <a:buChar char="-"/>
            </a:pPr>
            <a:r>
              <a:rPr lang="en-US" baseline="0" dirty="0" smtClean="0"/>
              <a:t>The Reading, writing entries algorism can be seen detailed in Mass storage device designing and programming - Jan Alexon document</a:t>
            </a:r>
          </a:p>
        </p:txBody>
      </p:sp>
      <p:sp>
        <p:nvSpPr>
          <p:cNvPr id="4" name="Slide Number Placeholder 3"/>
          <p:cNvSpPr>
            <a:spLocks noGrp="1"/>
          </p:cNvSpPr>
          <p:nvPr>
            <p:ph type="sldNum" sz="quarter" idx="10"/>
          </p:nvPr>
        </p:nvSpPr>
        <p:spPr/>
        <p:txBody>
          <a:bodyPr/>
          <a:lstStyle/>
          <a:p>
            <a:fld id="{7F6F8F7F-31C5-49BA-9738-35CB8472CA10}" type="slidenum">
              <a:rPr lang="en-US" smtClean="0"/>
              <a:pPr/>
              <a:t>29</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a:buFontTx/>
              <a:buChar char="-"/>
            </a:pPr>
            <a:r>
              <a:rPr lang="en-US" baseline="0" dirty="0" smtClean="0"/>
              <a:t>The Reading, writing entries algorism can be seen detailed in Mass storage device designing and programming - Jan Alexon document</a:t>
            </a:r>
          </a:p>
        </p:txBody>
      </p:sp>
      <p:sp>
        <p:nvSpPr>
          <p:cNvPr id="4" name="Slide Number Placeholder 3"/>
          <p:cNvSpPr>
            <a:spLocks noGrp="1"/>
          </p:cNvSpPr>
          <p:nvPr>
            <p:ph type="sldNum" sz="quarter" idx="10"/>
          </p:nvPr>
        </p:nvSpPr>
        <p:spPr/>
        <p:txBody>
          <a:bodyPr/>
          <a:lstStyle/>
          <a:p>
            <a:fld id="{7F6F8F7F-31C5-49BA-9738-35CB8472CA10}" type="slidenum">
              <a:rPr lang="en-US" smtClean="0"/>
              <a:pPr/>
              <a:t>30</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a:buFontTx/>
              <a:buChar char="-"/>
            </a:pPr>
            <a:r>
              <a:rPr lang="en-US" baseline="0" dirty="0" smtClean="0"/>
              <a:t>The Reading, writing entries algorism can be seen detailed in Mass storage device designing and programming - Jan Alexon document</a:t>
            </a:r>
          </a:p>
        </p:txBody>
      </p:sp>
      <p:sp>
        <p:nvSpPr>
          <p:cNvPr id="4" name="Slide Number Placeholder 3"/>
          <p:cNvSpPr>
            <a:spLocks noGrp="1"/>
          </p:cNvSpPr>
          <p:nvPr>
            <p:ph type="sldNum" sz="quarter" idx="10"/>
          </p:nvPr>
        </p:nvSpPr>
        <p:spPr/>
        <p:txBody>
          <a:bodyPr/>
          <a:lstStyle/>
          <a:p>
            <a:fld id="{7F6F8F7F-31C5-49BA-9738-35CB8472CA10}" type="slidenum">
              <a:rPr lang="en-US" smtClean="0"/>
              <a:pPr/>
              <a:t>31</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a:buFontTx/>
              <a:buChar char="-"/>
            </a:pPr>
            <a:r>
              <a:rPr lang="en-US" baseline="0" dirty="0" smtClean="0"/>
              <a:t>The Reading, writing entries algorism can be seen detailed in Mass storage device designing and programming - Jan Alexon document</a:t>
            </a:r>
          </a:p>
        </p:txBody>
      </p:sp>
      <p:sp>
        <p:nvSpPr>
          <p:cNvPr id="4" name="Slide Number Placeholder 3"/>
          <p:cNvSpPr>
            <a:spLocks noGrp="1"/>
          </p:cNvSpPr>
          <p:nvPr>
            <p:ph type="sldNum" sz="quarter" idx="10"/>
          </p:nvPr>
        </p:nvSpPr>
        <p:spPr/>
        <p:txBody>
          <a:bodyPr/>
          <a:lstStyle/>
          <a:p>
            <a:fld id="{7F6F8F7F-31C5-49BA-9738-35CB8472CA10}" type="slidenum">
              <a:rPr lang="en-US" smtClean="0"/>
              <a:pPr/>
              <a:t>32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In USB</a:t>
            </a:r>
            <a:r>
              <a:rPr lang="en-US" baseline="0" dirty="0" smtClean="0"/>
              <a:t> mass storage devices almost contain one partition.</a:t>
            </a:r>
          </a:p>
          <a:p>
            <a:pPr>
              <a:buFontTx/>
              <a:buChar char="-"/>
            </a:pPr>
            <a:r>
              <a:rPr lang="en-US" dirty="0" smtClean="0"/>
              <a:t>The partition table enables defining one or more partitions, or logical volumes, in the storage media. Many devices have just one volume. The partition table in the MBR sector has room for four 16-byte entries that each specify the sectors that belong to a partition. The table is in bytes 446</a:t>
            </a:r>
            <a:r>
              <a:rPr lang="en-US" baseline="0" dirty="0" smtClean="0"/>
              <a:t> </a:t>
            </a:r>
            <a:r>
              <a:rPr lang="en-US" dirty="0" smtClean="0"/>
              <a:t>through 509.</a:t>
            </a:r>
          </a:p>
          <a:p>
            <a:pPr>
              <a:buFontTx/>
              <a:buChar char="-"/>
            </a:pPr>
            <a:r>
              <a:rPr lang="en-US" dirty="0" smtClean="0"/>
              <a:t> Each partition entry has fields that define the partition’s starting location</a:t>
            </a:r>
            <a:r>
              <a:rPr lang="en-US" baseline="0" dirty="0" smtClean="0"/>
              <a:t> </a:t>
            </a:r>
            <a:r>
              <a:rPr lang="en-US" dirty="0" smtClean="0"/>
              <a:t>when addressing via the CHS and LBA methods. The LBA field at byte 8</a:t>
            </a:r>
            <a:r>
              <a:rPr lang="en-US" baseline="0" dirty="0" smtClean="0"/>
              <a:t> </a:t>
            </a:r>
            <a:r>
              <a:rPr lang="en-US" dirty="0" smtClean="0"/>
              <a:t>specifies the starting sector of the partition expressed as an offset from the</a:t>
            </a:r>
            <a:r>
              <a:rPr lang="en-US" baseline="0" dirty="0" smtClean="0"/>
              <a:t> </a:t>
            </a:r>
            <a:r>
              <a:rPr lang="en-US" dirty="0" smtClean="0"/>
              <a:t>beginning of the media (the MBR sector). The CHS values are ignored</a:t>
            </a:r>
            <a:r>
              <a:rPr lang="en-US" baseline="0" dirty="0" smtClean="0"/>
              <a:t> </a:t>
            </a:r>
            <a:r>
              <a:rPr lang="en-US" dirty="0" smtClean="0"/>
              <a:t>when using LBA. If a partition is bootable, executable code in the MBR may</a:t>
            </a:r>
            <a:r>
              <a:rPr lang="en-US" baseline="0" dirty="0" smtClean="0"/>
              <a:t> </a:t>
            </a:r>
            <a:r>
              <a:rPr lang="en-US" dirty="0" smtClean="0"/>
              <a:t>use CHS addresses to locate boot code in the partition.</a:t>
            </a:r>
          </a:p>
        </p:txBody>
      </p:sp>
      <p:sp>
        <p:nvSpPr>
          <p:cNvPr id="4" name="Slide Number Placeholder 3"/>
          <p:cNvSpPr>
            <a:spLocks noGrp="1"/>
          </p:cNvSpPr>
          <p:nvPr>
            <p:ph type="sldNum" sz="quarter" idx="10"/>
          </p:nvPr>
        </p:nvSpPr>
        <p:spPr/>
        <p:txBody>
          <a:bodyPr/>
          <a:lstStyle/>
          <a:p>
            <a:fld id="{7F6F8F7F-31C5-49BA-9738-35CB8472CA10}"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In USB</a:t>
            </a:r>
            <a:r>
              <a:rPr lang="en-US" baseline="0" dirty="0" smtClean="0"/>
              <a:t> mass storage devices almost contain one partition.</a:t>
            </a:r>
          </a:p>
          <a:p>
            <a:pPr>
              <a:buFontTx/>
              <a:buChar char="-"/>
            </a:pPr>
            <a:r>
              <a:rPr lang="en-US" dirty="0" smtClean="0"/>
              <a:t>The partition table enables defining one or more partitions, or logical volumes, in the storage media. Many devices have just one volume. The partition table in the MBR sector has room for four 16-byte entries that each specify the sectors that belong to a partition. The table is in bytes 446</a:t>
            </a:r>
            <a:r>
              <a:rPr lang="en-US" baseline="0" dirty="0" smtClean="0"/>
              <a:t> </a:t>
            </a:r>
            <a:r>
              <a:rPr lang="en-US" dirty="0" smtClean="0"/>
              <a:t>through 509.</a:t>
            </a:r>
          </a:p>
          <a:p>
            <a:pPr>
              <a:buFontTx/>
              <a:buChar char="-"/>
            </a:pPr>
            <a:r>
              <a:rPr lang="en-US" dirty="0" smtClean="0"/>
              <a:t> Each partition entry has fields that define the partition’s starting location</a:t>
            </a:r>
            <a:r>
              <a:rPr lang="en-US" baseline="0" dirty="0" smtClean="0"/>
              <a:t> </a:t>
            </a:r>
            <a:r>
              <a:rPr lang="en-US" dirty="0" smtClean="0"/>
              <a:t>when addressing via the CHS and LBA methods. The LBA field at byte 8</a:t>
            </a:r>
            <a:r>
              <a:rPr lang="en-US" baseline="0" dirty="0" smtClean="0"/>
              <a:t> </a:t>
            </a:r>
            <a:r>
              <a:rPr lang="en-US" dirty="0" smtClean="0"/>
              <a:t>specifies the starting sector of the partition expressed as an offset from the</a:t>
            </a:r>
            <a:r>
              <a:rPr lang="en-US" baseline="0" dirty="0" smtClean="0"/>
              <a:t> </a:t>
            </a:r>
            <a:r>
              <a:rPr lang="en-US" dirty="0" smtClean="0"/>
              <a:t>beginning of the media (the MBR sector). The CHS values are ignored</a:t>
            </a:r>
            <a:r>
              <a:rPr lang="en-US" baseline="0" dirty="0" smtClean="0"/>
              <a:t> </a:t>
            </a:r>
            <a:r>
              <a:rPr lang="en-US" dirty="0" smtClean="0"/>
              <a:t>when using LBA. If a partition is bootable, executable code in the MBR may</a:t>
            </a:r>
            <a:r>
              <a:rPr lang="en-US" baseline="0" dirty="0" smtClean="0"/>
              <a:t> </a:t>
            </a:r>
            <a:r>
              <a:rPr lang="en-US" dirty="0" smtClean="0"/>
              <a:t>use CHS addresses to locate boot code in the partition.</a:t>
            </a:r>
          </a:p>
        </p:txBody>
      </p:sp>
      <p:sp>
        <p:nvSpPr>
          <p:cNvPr id="4" name="Slide Number Placeholder 3"/>
          <p:cNvSpPr>
            <a:spLocks noGrp="1"/>
          </p:cNvSpPr>
          <p:nvPr>
            <p:ph type="sldNum" sz="quarter" idx="10"/>
          </p:nvPr>
        </p:nvSpPr>
        <p:spPr/>
        <p:txBody>
          <a:bodyPr/>
          <a:lstStyle/>
          <a:p>
            <a:fld id="{7F6F8F7F-31C5-49BA-9738-35CB8472CA10}" type="slidenum">
              <a:rPr lang="en-US" smtClean="0"/>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a:r>
            <a:r>
              <a:rPr lang="en-US" baseline="0" dirty="0" smtClean="0"/>
              <a:t> In a disk volume contains master boot record and Partitions</a:t>
            </a:r>
            <a:endParaRPr lang="en-US" dirty="0"/>
          </a:p>
        </p:txBody>
      </p:sp>
      <p:sp>
        <p:nvSpPr>
          <p:cNvPr id="4" name="Slide Number Placeholder 3"/>
          <p:cNvSpPr>
            <a:spLocks noGrp="1"/>
          </p:cNvSpPr>
          <p:nvPr>
            <p:ph type="sldNum" sz="quarter" idx="10"/>
          </p:nvPr>
        </p:nvSpPr>
        <p:spPr/>
        <p:txBody>
          <a:bodyPr/>
          <a:lstStyle/>
          <a:p>
            <a:fld id="{7F6F8F7F-31C5-49BA-9738-35CB8472CA10}" type="slidenum">
              <a:rPr lang="en-US" smtClean="0"/>
              <a:pPr/>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Structure of Partition</a:t>
            </a:r>
          </a:p>
          <a:p>
            <a:pPr>
              <a:buFontTx/>
              <a:buChar char="-"/>
            </a:pPr>
            <a:r>
              <a:rPr lang="en-US" dirty="0" smtClean="0"/>
              <a:t> One</a:t>
            </a:r>
            <a:r>
              <a:rPr lang="en-US" baseline="0" dirty="0" smtClean="0"/>
              <a:t> sector usually contain 512 bytes equals to number of bytes in a logical block ( in flash memory).</a:t>
            </a:r>
          </a:p>
          <a:p>
            <a:pPr>
              <a:buFontTx/>
              <a:buChar char="-"/>
            </a:pPr>
            <a:r>
              <a:rPr lang="en-US" baseline="0" dirty="0" smtClean="0"/>
              <a:t> Fat: File allocation table.	</a:t>
            </a:r>
          </a:p>
          <a:p>
            <a:pPr>
              <a:buFontTx/>
              <a:buChar char="-"/>
            </a:pPr>
            <a:r>
              <a:rPr lang="en-US" baseline="0" dirty="0" smtClean="0"/>
              <a:t> Each FAT contain entries that map to a cluster.</a:t>
            </a:r>
          </a:p>
          <a:p>
            <a:pPr>
              <a:buFontTx/>
              <a:buChar char="-"/>
            </a:pPr>
            <a:r>
              <a:rPr lang="en-US" baseline="0" dirty="0" smtClean="0"/>
              <a:t> A cluster a number of sectors.</a:t>
            </a:r>
          </a:p>
          <a:p>
            <a:pPr>
              <a:buFontTx/>
              <a:buChar char="-"/>
            </a:pPr>
            <a:r>
              <a:rPr lang="en-US" baseline="0" dirty="0" smtClean="0"/>
              <a:t> </a:t>
            </a:r>
            <a:r>
              <a:rPr lang="en-US" baseline="0" dirty="0" err="1" smtClean="0"/>
              <a:t>Fatn</a:t>
            </a:r>
            <a:r>
              <a:rPr lang="en-US" baseline="0" dirty="0" smtClean="0"/>
              <a:t> : n refers to number of bits use in an entry in FAT. </a:t>
            </a:r>
          </a:p>
          <a:p>
            <a:pPr>
              <a:buFontTx/>
              <a:buChar char="-"/>
            </a:pPr>
            <a:r>
              <a:rPr lang="en-US" dirty="0" smtClean="0"/>
              <a:t>The </a:t>
            </a:r>
            <a:r>
              <a:rPr lang="en-US" b="1" dirty="0" smtClean="0"/>
              <a:t>Reserved sectors</a:t>
            </a:r>
            <a:r>
              <a:rPr lang="en-US" dirty="0" smtClean="0"/>
              <a:t>. The first reserved sector (sector 0) is the </a:t>
            </a:r>
            <a:r>
              <a:rPr lang="en-US" dirty="0" smtClean="0">
                <a:hlinkClick r:id="rId3" tooltip="Boot sector"/>
              </a:rPr>
              <a:t>Boot Sector</a:t>
            </a:r>
            <a:r>
              <a:rPr lang="en-US" dirty="0" smtClean="0"/>
              <a:t> .It includes an area called the </a:t>
            </a:r>
            <a:r>
              <a:rPr lang="en-US" i="1" dirty="0" smtClean="0">
                <a:hlinkClick r:id="rId4" tooltip="BIOS parameter block"/>
              </a:rPr>
              <a:t>BIOS Parameter Block</a:t>
            </a:r>
            <a:r>
              <a:rPr lang="en-US" dirty="0" smtClean="0"/>
              <a:t> (with some basic file system information, in particular its type, and pointers to the location of the other sections) and usually contains the operating system's </a:t>
            </a:r>
            <a:r>
              <a:rPr lang="en-US" dirty="0" smtClean="0">
                <a:hlinkClick r:id="rId5" tooltip="Boot loader"/>
              </a:rPr>
              <a:t>boot loader</a:t>
            </a:r>
            <a:r>
              <a:rPr lang="en-US" dirty="0" smtClean="0"/>
              <a:t> code.</a:t>
            </a:r>
          </a:p>
          <a:p>
            <a:pPr>
              <a:buFontTx/>
              <a:buChar char="-"/>
            </a:pPr>
            <a:r>
              <a:rPr lang="en-US" dirty="0" smtClean="0"/>
              <a:t>The </a:t>
            </a:r>
            <a:r>
              <a:rPr lang="en-US" b="1" dirty="0" smtClean="0"/>
              <a:t>FAT Region</a:t>
            </a:r>
            <a:r>
              <a:rPr lang="en-US" dirty="0" smtClean="0"/>
              <a:t>. This typically contains two copies (may vary) of the </a:t>
            </a:r>
            <a:r>
              <a:rPr lang="en-US" i="1" dirty="0" smtClean="0"/>
              <a:t>File Allocation Table</a:t>
            </a:r>
            <a:r>
              <a:rPr lang="en-US" dirty="0" smtClean="0"/>
              <a:t> for the sake of redundancy checking, although the extra copy is rarely used, even by disk repair utilities. These are maps of the Data Region, indicating which clusters are used by files and directories. In FAT16 and FAT12 they immediately follow the reserved sectors.</a:t>
            </a:r>
          </a:p>
          <a:p>
            <a:pPr>
              <a:buFontTx/>
              <a:buChar char="-"/>
            </a:pPr>
            <a:r>
              <a:rPr lang="en-US" dirty="0" smtClean="0"/>
              <a:t>The </a:t>
            </a:r>
            <a:r>
              <a:rPr lang="en-US" b="1" dirty="0" smtClean="0"/>
              <a:t>Root Directory Region</a:t>
            </a:r>
            <a:r>
              <a:rPr lang="en-US" dirty="0" smtClean="0"/>
              <a:t>. This is a </a:t>
            </a:r>
            <a:r>
              <a:rPr lang="en-US" i="1" dirty="0" smtClean="0"/>
              <a:t>Directory Table</a:t>
            </a:r>
            <a:r>
              <a:rPr lang="en-US" dirty="0" smtClean="0"/>
              <a:t> that stores information about the files and directories located in the root directory. It is only used with FAT12 and FAT16, and imposes on the root directory a fixed maximum size which is pre-allocated at creation of this volume. FAT32 stores the root directory in the Data Region, along with files and other directories, allowing it to grow without such a constraint. Thus, for FAT32, the Data Region starts here.</a:t>
            </a:r>
          </a:p>
          <a:p>
            <a:pPr>
              <a:buFontTx/>
              <a:buChar char="-"/>
            </a:pPr>
            <a:r>
              <a:rPr lang="en-US" dirty="0" smtClean="0"/>
              <a:t>The </a:t>
            </a:r>
            <a:r>
              <a:rPr lang="en-US" b="1" dirty="0" smtClean="0"/>
              <a:t>Data Region</a:t>
            </a:r>
            <a:r>
              <a:rPr lang="en-US" dirty="0" smtClean="0"/>
              <a:t>. This is where the actual file and directory data is stored and takes up most of the partition. The size of files and subdirectories can be increased arbitrarily (as long as there are free clusters) by simply adding more links to the file's chain in the FAT. Note however, that files are allocated in units of clusters, so if a 1 KB file resides in a 32 KB cluster, 31 KB are wasted. FAT32 typically commences the Root Directory Table in cluster number 2: the first cluster of the Data Region.</a:t>
            </a:r>
          </a:p>
          <a:p>
            <a:r>
              <a:rPr lang="en-US" b="1" dirty="0" smtClean="0"/>
              <a:t>- Boot Sector</a:t>
            </a:r>
          </a:p>
          <a:p>
            <a:r>
              <a:rPr lang="en-US" dirty="0" smtClean="0"/>
              <a:t>The boot sector isn't the first sector on a device. For partitioned devices (such as hard drives), the first sector is the </a:t>
            </a:r>
            <a:r>
              <a:rPr lang="en-US" dirty="0" smtClean="0">
                <a:hlinkClick r:id="rId6" tooltip="Master Boot Record"/>
              </a:rPr>
              <a:t>Master Boot Record</a:t>
            </a:r>
            <a:r>
              <a:rPr lang="en-US" dirty="0" smtClean="0"/>
              <a:t>. On non-partitioned devices (</a:t>
            </a:r>
            <a:r>
              <a:rPr lang="en-US" dirty="0" err="1" smtClean="0"/>
              <a:t>eg</a:t>
            </a:r>
            <a:r>
              <a:rPr lang="en-US" dirty="0" smtClean="0"/>
              <a:t>. floppy disk) the first sector is the </a:t>
            </a:r>
            <a:r>
              <a:rPr lang="en-US" dirty="0" smtClean="0">
                <a:hlinkClick r:id="rId7" tooltip="Volume Boot Record"/>
              </a:rPr>
              <a:t>Volume Boot Record</a:t>
            </a:r>
            <a:r>
              <a:rPr lang="en-US" dirty="0" smtClean="0"/>
              <a:t>.</a:t>
            </a:r>
          </a:p>
          <a:p>
            <a:pPr>
              <a:buFontTx/>
              <a:buChar char="-"/>
            </a:pPr>
            <a:endParaRPr lang="en-US" baseline="0" dirty="0" smtClean="0"/>
          </a:p>
        </p:txBody>
      </p:sp>
      <p:sp>
        <p:nvSpPr>
          <p:cNvPr id="4" name="Slide Number Placeholder 3"/>
          <p:cNvSpPr>
            <a:spLocks noGrp="1"/>
          </p:cNvSpPr>
          <p:nvPr>
            <p:ph type="sldNum" sz="quarter" idx="10"/>
          </p:nvPr>
        </p:nvSpPr>
        <p:spPr/>
        <p:txBody>
          <a:bodyPr/>
          <a:lstStyle/>
          <a:p>
            <a:fld id="{7F6F8F7F-31C5-49BA-9738-35CB8472CA10}" type="slidenum">
              <a:rPr lang="en-US" smtClean="0"/>
              <a:pPr/>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a:buFontTx/>
              <a:buChar char="-"/>
            </a:pPr>
            <a:r>
              <a:rPr lang="en-US" baseline="0" dirty="0" smtClean="0"/>
              <a:t> Details see in USB mass storage designing and programming – Jan </a:t>
            </a:r>
            <a:r>
              <a:rPr lang="en-US" baseline="0" dirty="0" err="1" smtClean="0"/>
              <a:t>alexon</a:t>
            </a:r>
            <a:endParaRPr lang="en-US" baseline="0" dirty="0" smtClean="0"/>
          </a:p>
        </p:txBody>
      </p:sp>
      <p:sp>
        <p:nvSpPr>
          <p:cNvPr id="4" name="Slide Number Placeholder 3"/>
          <p:cNvSpPr>
            <a:spLocks noGrp="1"/>
          </p:cNvSpPr>
          <p:nvPr>
            <p:ph type="sldNum" sz="quarter" idx="10"/>
          </p:nvPr>
        </p:nvSpPr>
        <p:spPr/>
        <p:txBody>
          <a:bodyPr/>
          <a:lstStyle/>
          <a:p>
            <a:fld id="{7F6F8F7F-31C5-49BA-9738-35CB8472CA10}" type="slidenum">
              <a:rPr lang="en-US" smtClean="0"/>
              <a:pPr/>
              <a:t>10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a:buFontTx/>
              <a:buChar char="-"/>
            </a:pPr>
            <a:r>
              <a:rPr lang="en-US" dirty="0" smtClean="0"/>
              <a:t> A partition is divided up into identically sized </a:t>
            </a:r>
            <a:r>
              <a:rPr lang="en-US" b="1" dirty="0" smtClean="0"/>
              <a:t>clusters</a:t>
            </a:r>
            <a:r>
              <a:rPr lang="en-US" dirty="0" smtClean="0"/>
              <a:t>, small blocks of contiguous space. Cluster sizes vary depending on the type of FAT file system being used and the size of the partition, typically cluster sizes lie somewhere between 2 KB and 32 KB.</a:t>
            </a:r>
          </a:p>
          <a:p>
            <a:pPr>
              <a:buFontTx/>
              <a:buChar char="-"/>
            </a:pPr>
            <a:r>
              <a:rPr lang="en-US" dirty="0" smtClean="0"/>
              <a:t> Each file may occupy one or more of these clusters depending on its size; thus, a file is represented by a chain of these clusters (referred to as a </a:t>
            </a:r>
            <a:r>
              <a:rPr lang="en-US" dirty="0" smtClean="0">
                <a:hlinkClick r:id="rId3" action="ppaction://hlinkfile" tooltip="Linked list"/>
              </a:rPr>
              <a:t>singly linked list</a:t>
            </a:r>
            <a:r>
              <a:rPr lang="en-US" dirty="0" smtClean="0"/>
              <a:t>).  </a:t>
            </a:r>
          </a:p>
          <a:p>
            <a:pPr>
              <a:buFontTx/>
              <a:buChar char="-"/>
            </a:pPr>
            <a:r>
              <a:rPr lang="en-US" dirty="0" smtClean="0"/>
              <a:t>The </a:t>
            </a:r>
            <a:r>
              <a:rPr lang="en-US" b="1" dirty="0" smtClean="0"/>
              <a:t>File Allocation Table</a:t>
            </a:r>
            <a:r>
              <a:rPr lang="en-US" dirty="0" smtClean="0"/>
              <a:t> (</a:t>
            </a:r>
            <a:r>
              <a:rPr lang="en-US" b="1" dirty="0" smtClean="0"/>
              <a:t>FAT</a:t>
            </a:r>
            <a:r>
              <a:rPr lang="en-US" dirty="0" smtClean="0"/>
              <a:t>) is a list of entries that map to each cluster on the partition. </a:t>
            </a:r>
          </a:p>
          <a:p>
            <a:r>
              <a:rPr lang="en-US" dirty="0" smtClean="0"/>
              <a:t>The first two entries in a FAT store special values: The first entry contains a copy of the media descriptor (from boot sector, offset 0x15). The remaining 8 bits (if FAT16), or 20 bits (if FAT32) of this entry are 1.</a:t>
            </a:r>
          </a:p>
          <a:p>
            <a:r>
              <a:rPr lang="en-US" dirty="0" smtClean="0"/>
              <a:t>The second entry stores the end-of-cluster-chain marker. The high order two bits of this entry are sometimes, in the case of FAT16 and FAT32, used for dirty volume management: high order bit 1: last shutdown was clean; next highest bit 1: during the previous mount no disk I/O errors were detected.</a:t>
            </a:r>
            <a:r>
              <a:rPr lang="en-US" baseline="30000" dirty="0" smtClean="0">
                <a:hlinkClick r:id="rId4" action="ppaction://hlinkfile"/>
              </a:rPr>
              <a:t>[33]</a:t>
            </a:r>
            <a:endParaRPr lang="en-US" dirty="0" smtClean="0"/>
          </a:p>
          <a:p>
            <a:pPr>
              <a:buFontTx/>
              <a:buChar char="-"/>
            </a:pPr>
            <a:endParaRPr lang="en-US" baseline="0" dirty="0" smtClean="0"/>
          </a:p>
        </p:txBody>
      </p:sp>
      <p:sp>
        <p:nvSpPr>
          <p:cNvPr id="4" name="Slide Number Placeholder 3"/>
          <p:cNvSpPr>
            <a:spLocks noGrp="1"/>
          </p:cNvSpPr>
          <p:nvPr>
            <p:ph type="sldNum" sz="quarter" idx="10"/>
          </p:nvPr>
        </p:nvSpPr>
        <p:spPr/>
        <p:txBody>
          <a:bodyPr/>
          <a:lstStyle/>
          <a:p>
            <a:fld id="{7F6F8F7F-31C5-49BA-9738-35CB8472CA10}" type="slidenum">
              <a:rPr lang="en-US" smtClean="0"/>
              <a:pPr/>
              <a:t>12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a:buFontTx/>
              <a:buChar char="-"/>
            </a:pPr>
            <a:r>
              <a:rPr lang="en-US" dirty="0" smtClean="0"/>
              <a:t> A partition is divided up into identically sized </a:t>
            </a:r>
            <a:r>
              <a:rPr lang="en-US" b="1" dirty="0" smtClean="0"/>
              <a:t>clusters</a:t>
            </a:r>
            <a:r>
              <a:rPr lang="en-US" dirty="0" smtClean="0"/>
              <a:t>, small blocks of contiguous space. Cluster sizes vary depending on the type of FAT file system being used and the size of the partition, typically cluster sizes lie somewhere between 2 KB and 32 KB.</a:t>
            </a:r>
          </a:p>
          <a:p>
            <a:pPr>
              <a:buFontTx/>
              <a:buChar char="-"/>
            </a:pPr>
            <a:r>
              <a:rPr lang="en-US" dirty="0" smtClean="0"/>
              <a:t> Each file may occupy one or more of these clusters depending on its size; thus, a file is represented by a chain of these clusters (referred to as a </a:t>
            </a:r>
            <a:r>
              <a:rPr lang="en-US" dirty="0" smtClean="0">
                <a:hlinkClick r:id="rId3" action="ppaction://hlinkfile" tooltip="Linked list"/>
              </a:rPr>
              <a:t>singly linked list</a:t>
            </a:r>
            <a:r>
              <a:rPr lang="en-US" dirty="0" smtClean="0"/>
              <a:t>).  </a:t>
            </a:r>
          </a:p>
          <a:p>
            <a:pPr>
              <a:buFontTx/>
              <a:buChar char="-"/>
            </a:pPr>
            <a:r>
              <a:rPr lang="en-US" dirty="0" smtClean="0"/>
              <a:t>The </a:t>
            </a:r>
            <a:r>
              <a:rPr lang="en-US" b="1" dirty="0" smtClean="0"/>
              <a:t>File Allocation Table</a:t>
            </a:r>
            <a:r>
              <a:rPr lang="en-US" dirty="0" smtClean="0"/>
              <a:t> (</a:t>
            </a:r>
            <a:r>
              <a:rPr lang="en-US" b="1" dirty="0" smtClean="0"/>
              <a:t>FAT</a:t>
            </a:r>
            <a:r>
              <a:rPr lang="en-US" dirty="0" smtClean="0"/>
              <a:t>) is a list of entries that map to each cluster on the partition. </a:t>
            </a:r>
          </a:p>
          <a:p>
            <a:r>
              <a:rPr lang="en-US" dirty="0" smtClean="0"/>
              <a:t>The first two entries in a FAT store special values: The first entry contains a copy of the media descriptor (from boot sector, offset 0x15). The remaining 8 bits (if FAT16), or 20 bits (if FAT32) of this entry are 1.</a:t>
            </a:r>
          </a:p>
          <a:p>
            <a:r>
              <a:rPr lang="en-US" dirty="0" smtClean="0"/>
              <a:t>The second entry stores the end-of-cluster-chain marker. The high order two bits of this entry are sometimes, in the case of FAT16 and FAT32, used for dirty volume management: high order bit 1: last shutdown was clean; next highest bit 1: during the previous mount no disk I/O errors were detected.</a:t>
            </a:r>
            <a:r>
              <a:rPr lang="en-US" baseline="30000" dirty="0" smtClean="0">
                <a:hlinkClick r:id="rId4" action="ppaction://hlinkfile"/>
              </a:rPr>
              <a:t>[33]</a:t>
            </a:r>
            <a:endParaRPr lang="en-US" dirty="0" smtClean="0"/>
          </a:p>
          <a:p>
            <a:pPr>
              <a:buFontTx/>
              <a:buChar char="-"/>
            </a:pPr>
            <a:endParaRPr lang="en-US" baseline="0" dirty="0" smtClean="0"/>
          </a:p>
        </p:txBody>
      </p:sp>
      <p:sp>
        <p:nvSpPr>
          <p:cNvPr id="4" name="Slide Number Placeholder 3"/>
          <p:cNvSpPr>
            <a:spLocks noGrp="1"/>
          </p:cNvSpPr>
          <p:nvPr>
            <p:ph type="sldNum" sz="quarter" idx="10"/>
          </p:nvPr>
        </p:nvSpPr>
        <p:spPr/>
        <p:txBody>
          <a:bodyPr/>
          <a:lstStyle/>
          <a:p>
            <a:fld id="{7F6F8F7F-31C5-49BA-9738-35CB8472CA10}"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AFA9AE3-D2FE-4B41-A070-0B2C8A0C29C9}" type="datetimeFigureOut">
              <a:rPr lang="en-US" smtClean="0"/>
              <a:pPr/>
              <a:t>11/30/2010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60C204B3-C9B8-479D-8A90-0603EFB5DF9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AFA9AE3-D2FE-4B41-A070-0B2C8A0C29C9}" type="datetimeFigureOut">
              <a:rPr lang="en-US" smtClean="0"/>
              <a:pPr/>
              <a:t>11/30/2010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C204B3-C9B8-479D-8A90-0603EFB5DF9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AFA9AE3-D2FE-4B41-A070-0B2C8A0C29C9}" type="datetimeFigureOut">
              <a:rPr lang="en-US" smtClean="0"/>
              <a:pPr/>
              <a:t>11/30/2010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C204B3-C9B8-479D-8A90-0603EFB5DF9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AFA9AE3-D2FE-4B41-A070-0B2C8A0C29C9}" type="datetimeFigureOut">
              <a:rPr lang="en-US" smtClean="0"/>
              <a:pPr/>
              <a:t>11/30/2010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C204B3-C9B8-479D-8A90-0603EFB5DF9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AFA9AE3-D2FE-4B41-A070-0B2C8A0C29C9}" type="datetimeFigureOut">
              <a:rPr lang="en-US" smtClean="0"/>
              <a:pPr/>
              <a:t>11/30/2010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C204B3-C9B8-479D-8A90-0603EFB5DF9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AFA9AE3-D2FE-4B41-A070-0B2C8A0C29C9}" type="datetimeFigureOut">
              <a:rPr lang="en-US" smtClean="0"/>
              <a:pPr/>
              <a:t>11/30/2010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C204B3-C9B8-479D-8A90-0603EFB5DF9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AFA9AE3-D2FE-4B41-A070-0B2C8A0C29C9}" type="datetimeFigureOut">
              <a:rPr lang="en-US" smtClean="0"/>
              <a:pPr/>
              <a:t>11/30/2010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C204B3-C9B8-479D-8A90-0603EFB5DF9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AFA9AE3-D2FE-4B41-A070-0B2C8A0C29C9}" type="datetimeFigureOut">
              <a:rPr lang="en-US" smtClean="0"/>
              <a:pPr/>
              <a:t>11/30/2010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C204B3-C9B8-479D-8A90-0603EFB5DF9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A9AE3-D2FE-4B41-A070-0B2C8A0C29C9}" type="datetimeFigureOut">
              <a:rPr lang="en-US" smtClean="0"/>
              <a:pPr/>
              <a:t>11/30/2010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C204B3-C9B8-479D-8A90-0603EFB5DF9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AFA9AE3-D2FE-4B41-A070-0B2C8A0C29C9}" type="datetimeFigureOut">
              <a:rPr lang="en-US" smtClean="0"/>
              <a:pPr/>
              <a:t>11/30/2010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C204B3-C9B8-479D-8A90-0603EFB5DF9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AFA9AE3-D2FE-4B41-A070-0B2C8A0C29C9}" type="datetimeFigureOut">
              <a:rPr lang="en-US" smtClean="0"/>
              <a:pPr/>
              <a:t>11/30/2010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60C204B3-C9B8-479D-8A90-0603EFB5DF99}"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AFA9AE3-D2FE-4B41-A070-0B2C8A0C29C9}" type="datetimeFigureOut">
              <a:rPr lang="en-US" smtClean="0"/>
              <a:pPr/>
              <a:t>11/30/2010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0C204B3-C9B8-479D-8A90-0603EFB5DF99}"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FAT File System</a:t>
            </a:r>
            <a:endParaRPr lang="en-US" dirty="0"/>
          </a:p>
        </p:txBody>
      </p:sp>
      <p:sp>
        <p:nvSpPr>
          <p:cNvPr id="3" name="Subtitle 2"/>
          <p:cNvSpPr>
            <a:spLocks noGrp="1"/>
          </p:cNvSpPr>
          <p:nvPr>
            <p:ph type="subTitle" idx="1"/>
          </p:nvPr>
        </p:nvSpPr>
        <p:spPr/>
        <p:txBody>
          <a:bodyPr/>
          <a:lstStyle/>
          <a:p>
            <a:r>
              <a:rPr lang="en-US" dirty="0" smtClean="0"/>
              <a:t>Thanh Tung</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Media Structure</a:t>
            </a:r>
            <a:br>
              <a:rPr lang="en-US" dirty="0" smtClean="0"/>
            </a:br>
            <a:endParaRPr lang="en-US" dirty="0"/>
          </a:p>
        </p:txBody>
      </p:sp>
      <p:sp>
        <p:nvSpPr>
          <p:cNvPr id="4" name="Content Placeholder 3"/>
          <p:cNvSpPr>
            <a:spLocks noGrp="1"/>
          </p:cNvSpPr>
          <p:nvPr>
            <p:ph idx="1"/>
          </p:nvPr>
        </p:nvSpPr>
        <p:spPr>
          <a:xfrm>
            <a:off x="381000" y="1905000"/>
            <a:ext cx="8229600" cy="4389120"/>
          </a:xfrm>
        </p:spPr>
        <p:txBody>
          <a:bodyPr/>
          <a:lstStyle/>
          <a:p>
            <a:r>
              <a:rPr lang="en-US" dirty="0" smtClean="0"/>
              <a:t>Partition Structure</a:t>
            </a:r>
            <a:endParaRPr lang="en-US" dirty="0"/>
          </a:p>
        </p:txBody>
      </p:sp>
      <p:pic>
        <p:nvPicPr>
          <p:cNvPr id="2051" name="Picture 3"/>
          <p:cNvPicPr>
            <a:picLocks noChangeAspect="1" noChangeArrowheads="1"/>
          </p:cNvPicPr>
          <p:nvPr/>
        </p:nvPicPr>
        <p:blipFill>
          <a:blip r:embed="rId3" cstate="print"/>
          <a:srcRect/>
          <a:stretch>
            <a:fillRect/>
          </a:stretch>
        </p:blipFill>
        <p:spPr bwMode="auto">
          <a:xfrm>
            <a:off x="4114800" y="1447800"/>
            <a:ext cx="3800475" cy="4733925"/>
          </a:xfrm>
          <a:prstGeom prst="rect">
            <a:avLst/>
          </a:prstGeom>
          <a:noFill/>
          <a:ln w="9525">
            <a:noFill/>
            <a:miter lim="800000"/>
            <a:headEnd/>
            <a:tailEnd/>
          </a:ln>
        </p:spPr>
      </p:pic>
      <p:sp>
        <p:nvSpPr>
          <p:cNvPr id="9" name="TextBox 8"/>
          <p:cNvSpPr txBox="1"/>
          <p:nvPr/>
        </p:nvSpPr>
        <p:spPr>
          <a:xfrm>
            <a:off x="4495800" y="6248400"/>
            <a:ext cx="3352800" cy="369332"/>
          </a:xfrm>
          <a:prstGeom prst="rect">
            <a:avLst/>
          </a:prstGeom>
          <a:noFill/>
        </p:spPr>
        <p:txBody>
          <a:bodyPr wrap="square" rtlCol="0">
            <a:spAutoFit/>
          </a:bodyPr>
          <a:lstStyle/>
          <a:p>
            <a:r>
              <a:rPr lang="en-US" dirty="0" smtClean="0"/>
              <a:t>First 36 byte in Boot sector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3" presetClass="entr" presetSubtype="10" fill="hold" nodeType="afterEffect">
                                  <p:stCondLst>
                                    <p:cond delay="0"/>
                                  </p:stCondLst>
                                  <p:childTnLst>
                                    <p:set>
                                      <p:cBhvr>
                                        <p:cTn id="11" dur="1" fill="hold">
                                          <p:stCondLst>
                                            <p:cond delay="0"/>
                                          </p:stCondLst>
                                        </p:cTn>
                                        <p:tgtEl>
                                          <p:spTgt spid="2051"/>
                                        </p:tgtEl>
                                        <p:attrNameLst>
                                          <p:attrName>style.visibility</p:attrName>
                                        </p:attrNameLst>
                                      </p:cBhvr>
                                      <p:to>
                                        <p:strVal val="visible"/>
                                      </p:to>
                                    </p:set>
                                    <p:animEffect transition="in" filter="blinds(horizontal)">
                                      <p:cBhvr>
                                        <p:cTn id="12" dur="500"/>
                                        <p:tgtEl>
                                          <p:spTgt spid="2051"/>
                                        </p:tgtEl>
                                      </p:cBhvr>
                                    </p:animEffect>
                                  </p:childTnLst>
                                </p:cTn>
                              </p:par>
                            </p:childTnLst>
                          </p:cTn>
                        </p:par>
                        <p:par>
                          <p:cTn id="13" fill="hold">
                            <p:stCondLst>
                              <p:cond delay="1000"/>
                            </p:stCondLst>
                            <p:childTnLst>
                              <p:par>
                                <p:cTn id="14" presetID="3" presetClass="entr" presetSubtype="1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linds(horizontal)">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Contend</a:t>
            </a:r>
            <a:endParaRPr lang="en-US" dirty="0"/>
          </a:p>
        </p:txBody>
      </p:sp>
      <p:sp>
        <p:nvSpPr>
          <p:cNvPr id="3" name="Content Placeholder 2"/>
          <p:cNvSpPr>
            <a:spLocks noGrp="1"/>
          </p:cNvSpPr>
          <p:nvPr>
            <p:ph idx="1"/>
          </p:nvPr>
        </p:nvSpPr>
        <p:spPr/>
        <p:txBody>
          <a:bodyPr/>
          <a:lstStyle/>
          <a:p>
            <a:r>
              <a:rPr lang="en-US" dirty="0" smtClean="0"/>
              <a:t>Media Structure</a:t>
            </a:r>
          </a:p>
          <a:p>
            <a:r>
              <a:rPr lang="en-US" b="1" dirty="0" smtClean="0">
                <a:effectLst>
                  <a:outerShdw blurRad="38100" dist="38100" dir="2700000" algn="tl">
                    <a:srgbClr val="000000">
                      <a:alpha val="43137"/>
                    </a:srgbClr>
                  </a:outerShdw>
                </a:effectLst>
              </a:rPr>
              <a:t>FAT File </a:t>
            </a:r>
            <a:r>
              <a:rPr lang="en-US" b="1" dirty="0">
                <a:effectLst>
                  <a:outerShdw blurRad="38100" dist="38100" dir="2700000" algn="tl">
                    <a:srgbClr val="000000">
                      <a:alpha val="43137"/>
                    </a:srgbClr>
                  </a:outerShdw>
                </a:effectLst>
              </a:rPr>
              <a:t>S</a:t>
            </a:r>
            <a:r>
              <a:rPr lang="en-US" b="1" dirty="0" smtClean="0">
                <a:effectLst>
                  <a:outerShdw blurRad="38100" dist="38100" dir="2700000" algn="tl">
                    <a:srgbClr val="000000">
                      <a:alpha val="43137"/>
                    </a:srgbClr>
                  </a:outerShdw>
                </a:effectLst>
              </a:rPr>
              <a:t>ystem</a:t>
            </a:r>
          </a:p>
          <a:p>
            <a:r>
              <a:rPr lang="en-US" dirty="0" smtClean="0"/>
              <a:t>Directories </a:t>
            </a:r>
          </a:p>
          <a:p>
            <a:r>
              <a:rPr lang="en-US" dirty="0" smtClean="0"/>
              <a:t>File Operations</a:t>
            </a:r>
          </a:p>
          <a:p>
            <a:endParaRPr lang="en-US"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File Allocation Table </a:t>
            </a:r>
            <a:br>
              <a:rPr lang="en-US" dirty="0" smtClean="0"/>
            </a:br>
            <a:endParaRPr lang="en-US" dirty="0"/>
          </a:p>
        </p:txBody>
      </p:sp>
      <p:sp>
        <p:nvSpPr>
          <p:cNvPr id="4" name="Content Placeholder 3"/>
          <p:cNvSpPr>
            <a:spLocks noGrp="1"/>
          </p:cNvSpPr>
          <p:nvPr>
            <p:ph idx="1"/>
          </p:nvPr>
        </p:nvSpPr>
        <p:spPr/>
        <p:txBody>
          <a:bodyPr>
            <a:normAutofit/>
          </a:bodyPr>
          <a:lstStyle/>
          <a:p>
            <a:r>
              <a:rPr lang="en-US" dirty="0" smtClean="0"/>
              <a:t>The </a:t>
            </a:r>
            <a:r>
              <a:rPr lang="en-US" b="1" dirty="0" smtClean="0"/>
              <a:t>File Allocation Table</a:t>
            </a:r>
            <a:r>
              <a:rPr lang="en-US" dirty="0" smtClean="0"/>
              <a:t> (</a:t>
            </a:r>
            <a:r>
              <a:rPr lang="en-US" b="1" dirty="0" smtClean="0"/>
              <a:t>FAT</a:t>
            </a:r>
            <a:r>
              <a:rPr lang="en-US" dirty="0" smtClean="0"/>
              <a:t>) is a list of entries that each map to one cluster on the partition. </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File Allocation Table </a:t>
            </a:r>
            <a:br>
              <a:rPr lang="en-US" dirty="0" smtClean="0"/>
            </a:br>
            <a:endParaRPr lang="en-US" dirty="0"/>
          </a:p>
        </p:txBody>
      </p:sp>
      <p:pic>
        <p:nvPicPr>
          <p:cNvPr id="5" name="Content Placeholder 4" descr="FAT4.bmp"/>
          <p:cNvPicPr>
            <a:picLocks noGrp="1" noChangeAspect="1"/>
          </p:cNvPicPr>
          <p:nvPr>
            <p:ph idx="1"/>
          </p:nvPr>
        </p:nvPicPr>
        <p:blipFill>
          <a:blip r:embed="rId3" cstate="print"/>
          <a:stretch>
            <a:fillRect/>
          </a:stretch>
        </p:blipFill>
        <p:spPr>
          <a:xfrm>
            <a:off x="685800" y="1828800"/>
            <a:ext cx="7724775" cy="2371725"/>
          </a:xfrm>
        </p:spPr>
      </p:pic>
      <p:sp>
        <p:nvSpPr>
          <p:cNvPr id="6" name="TextBox 5"/>
          <p:cNvSpPr txBox="1"/>
          <p:nvPr/>
        </p:nvSpPr>
        <p:spPr>
          <a:xfrm>
            <a:off x="2590800" y="4267200"/>
            <a:ext cx="3352800" cy="369332"/>
          </a:xfrm>
          <a:prstGeom prst="rect">
            <a:avLst/>
          </a:prstGeom>
          <a:noFill/>
        </p:spPr>
        <p:txBody>
          <a:bodyPr wrap="square" rtlCol="0">
            <a:spAutoFit/>
          </a:bodyPr>
          <a:lstStyle/>
          <a:p>
            <a:pPr algn="ctr"/>
            <a:r>
              <a:rPr lang="en-US" dirty="0" smtClean="0"/>
              <a:t>FAT entry values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File Allocation Table </a:t>
            </a:r>
            <a:br>
              <a:rPr lang="en-US" dirty="0" smtClean="0"/>
            </a:br>
            <a:endParaRPr lang="en-US" dirty="0"/>
          </a:p>
        </p:txBody>
      </p:sp>
      <p:sp>
        <p:nvSpPr>
          <p:cNvPr id="6" name="TextBox 5"/>
          <p:cNvSpPr txBox="1"/>
          <p:nvPr/>
        </p:nvSpPr>
        <p:spPr>
          <a:xfrm>
            <a:off x="2590800" y="5410200"/>
            <a:ext cx="3352800" cy="646331"/>
          </a:xfrm>
          <a:prstGeom prst="rect">
            <a:avLst/>
          </a:prstGeom>
          <a:noFill/>
        </p:spPr>
        <p:txBody>
          <a:bodyPr wrap="square" rtlCol="0">
            <a:spAutoFit/>
          </a:bodyPr>
          <a:lstStyle/>
          <a:p>
            <a:pPr algn="ctr"/>
            <a:r>
              <a:rPr lang="en-US" dirty="0" smtClean="0"/>
              <a:t>FAT entries represent clusters belongs to a file</a:t>
            </a:r>
            <a:endParaRPr lang="en-US" dirty="0"/>
          </a:p>
        </p:txBody>
      </p:sp>
      <p:pic>
        <p:nvPicPr>
          <p:cNvPr id="4098" name="Picture 2"/>
          <p:cNvPicPr>
            <a:picLocks noGrp="1" noChangeAspect="1" noChangeArrowheads="1"/>
          </p:cNvPicPr>
          <p:nvPr>
            <p:ph idx="1"/>
          </p:nvPr>
        </p:nvPicPr>
        <p:blipFill>
          <a:blip r:embed="rId3" cstate="print"/>
          <a:stretch>
            <a:fillRect/>
          </a:stretch>
        </p:blipFill>
        <p:spPr bwMode="auto">
          <a:xfrm>
            <a:off x="960480" y="1659553"/>
            <a:ext cx="6983327" cy="338649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blinds(horizontal)">
                                      <p:cBhvr>
                                        <p:cTn id="7" dur="500"/>
                                        <p:tgtEl>
                                          <p:spTgt spid="4098"/>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linds(horizontal)">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Contend</a:t>
            </a:r>
            <a:endParaRPr lang="en-US" dirty="0"/>
          </a:p>
        </p:txBody>
      </p:sp>
      <p:sp>
        <p:nvSpPr>
          <p:cNvPr id="3" name="Content Placeholder 2"/>
          <p:cNvSpPr>
            <a:spLocks noGrp="1"/>
          </p:cNvSpPr>
          <p:nvPr>
            <p:ph idx="1"/>
          </p:nvPr>
        </p:nvSpPr>
        <p:spPr/>
        <p:txBody>
          <a:bodyPr/>
          <a:lstStyle/>
          <a:p>
            <a:r>
              <a:rPr lang="en-US" dirty="0" smtClean="0"/>
              <a:t>Media Structure</a:t>
            </a:r>
          </a:p>
          <a:p>
            <a:r>
              <a:rPr lang="en-US" dirty="0" smtClean="0"/>
              <a:t>FAT File </a:t>
            </a:r>
            <a:r>
              <a:rPr lang="en-US" dirty="0"/>
              <a:t>S</a:t>
            </a:r>
            <a:r>
              <a:rPr lang="en-US" dirty="0" smtClean="0"/>
              <a:t>ystem</a:t>
            </a:r>
          </a:p>
          <a:p>
            <a:r>
              <a:rPr lang="en-US" b="1" dirty="0" smtClean="0">
                <a:effectLst>
                  <a:outerShdw blurRad="38100" dist="38100" dir="2700000" algn="tl">
                    <a:srgbClr val="000000">
                      <a:alpha val="43137"/>
                    </a:srgbClr>
                  </a:outerShdw>
                </a:effectLst>
              </a:rPr>
              <a:t>Directories</a:t>
            </a:r>
          </a:p>
          <a:p>
            <a:r>
              <a:rPr lang="en-US" dirty="0" smtClean="0"/>
              <a:t>File Operations</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Directories</a:t>
            </a:r>
            <a:br>
              <a:rPr lang="en-US" dirty="0" smtClean="0"/>
            </a:br>
            <a:endParaRPr lang="en-US" dirty="0"/>
          </a:p>
        </p:txBody>
      </p:sp>
      <p:sp>
        <p:nvSpPr>
          <p:cNvPr id="5" name="Content Placeholder 4"/>
          <p:cNvSpPr>
            <a:spLocks noGrp="1"/>
          </p:cNvSpPr>
          <p:nvPr>
            <p:ph idx="1"/>
          </p:nvPr>
        </p:nvSpPr>
        <p:spPr/>
        <p:txBody>
          <a:bodyPr/>
          <a:lstStyle/>
          <a:p>
            <a:r>
              <a:rPr lang="en-US" dirty="0" smtClean="0"/>
              <a:t>The root directory contains a 32-byte entry for each file in the root directory and each subdirectory directly under the root directory. </a:t>
            </a:r>
          </a:p>
          <a:p>
            <a:r>
              <a:rPr lang="en-US" dirty="0" smtClean="0"/>
              <a:t>Each entry records the name, extension, attributes (archive, directory, hidden, read-only, system and volume), the date and time of creation, the address of the first cluster of the file/directory's data and finally the size of the file/directory.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3" presetClass="entr" presetSubtype="10" fill="hold" nodeType="after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linds(horizontal)">
                                      <p:cBhvr>
                                        <p:cTn id="12" dur="500"/>
                                        <p:tgtEl>
                                          <p:spTgt spid="5">
                                            <p:txEl>
                                              <p:pRg st="0" end="0"/>
                                            </p:txEl>
                                          </p:spTgt>
                                        </p:tgtEl>
                                      </p:cBhvr>
                                    </p:animEffect>
                                  </p:childTnLst>
                                </p:cTn>
                              </p:par>
                            </p:childTnLst>
                          </p:cTn>
                        </p:par>
                        <p:par>
                          <p:cTn id="13" fill="hold">
                            <p:stCondLst>
                              <p:cond delay="1000"/>
                            </p:stCondLst>
                            <p:childTnLst>
                              <p:par>
                                <p:cTn id="14" presetID="3" presetClass="entr" presetSubtype="10" fill="hold" nodeType="after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blinds(horizontal)">
                                      <p:cBhvr>
                                        <p:cTn id="16"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Directories</a:t>
            </a:r>
            <a:br>
              <a:rPr lang="en-US" dirty="0" smtClean="0"/>
            </a:br>
            <a:endParaRPr lang="en-US" dirty="0"/>
          </a:p>
        </p:txBody>
      </p:sp>
      <p:pic>
        <p:nvPicPr>
          <p:cNvPr id="4" name="Content Placeholder 3" descr="FAT7.bmp"/>
          <p:cNvPicPr>
            <a:picLocks noGrp="1" noChangeAspect="1"/>
          </p:cNvPicPr>
          <p:nvPr>
            <p:ph idx="1"/>
          </p:nvPr>
        </p:nvPicPr>
        <p:blipFill>
          <a:blip r:embed="rId3" cstate="print"/>
          <a:stretch>
            <a:fillRect/>
          </a:stretch>
        </p:blipFill>
        <p:spPr>
          <a:xfrm>
            <a:off x="2834782" y="1219200"/>
            <a:ext cx="3794617" cy="4804129"/>
          </a:xfrm>
        </p:spPr>
      </p:pic>
      <p:sp>
        <p:nvSpPr>
          <p:cNvPr id="6" name="TextBox 5"/>
          <p:cNvSpPr txBox="1"/>
          <p:nvPr/>
        </p:nvSpPr>
        <p:spPr>
          <a:xfrm>
            <a:off x="3124200" y="6096000"/>
            <a:ext cx="3276600" cy="369332"/>
          </a:xfrm>
          <a:prstGeom prst="rect">
            <a:avLst/>
          </a:prstGeom>
          <a:noFill/>
        </p:spPr>
        <p:txBody>
          <a:bodyPr wrap="square" rtlCol="0">
            <a:spAutoFit/>
          </a:bodyPr>
          <a:lstStyle/>
          <a:p>
            <a:r>
              <a:rPr lang="en-US" dirty="0" smtClean="0"/>
              <a:t>Fields in an Directory entry</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Directories</a:t>
            </a:r>
            <a:br>
              <a:rPr lang="en-US" dirty="0" smtClean="0"/>
            </a:br>
            <a:endParaRPr lang="en-US" dirty="0"/>
          </a:p>
        </p:txBody>
      </p:sp>
      <p:sp>
        <p:nvSpPr>
          <p:cNvPr id="5" name="Content Placeholder 4"/>
          <p:cNvSpPr>
            <a:spLocks noGrp="1"/>
          </p:cNvSpPr>
          <p:nvPr>
            <p:ph idx="1"/>
          </p:nvPr>
        </p:nvSpPr>
        <p:spPr/>
        <p:txBody>
          <a:bodyPr/>
          <a:lstStyle/>
          <a:p>
            <a:r>
              <a:rPr lang="en-US" dirty="0" smtClean="0"/>
              <a:t>Directory Entries</a:t>
            </a:r>
          </a:p>
          <a:p>
            <a:pPr lvl="1"/>
            <a:r>
              <a:rPr lang="en-US" dirty="0" smtClean="0"/>
              <a:t>The first two entries in a subdirectory are the dot and dot dot entries:</a:t>
            </a:r>
          </a:p>
          <a:p>
            <a:pPr lvl="1"/>
            <a:r>
              <a:rPr lang="en-US" dirty="0" smtClean="0"/>
              <a:t>“ . ”</a:t>
            </a:r>
          </a:p>
          <a:p>
            <a:pPr lvl="1"/>
            <a:r>
              <a:rPr lang="en-US" dirty="0" smtClean="0"/>
              <a:t>“ .. ”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3" presetClass="entr" presetSubtype="10" fill="hold" nodeType="after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par>
                          <p:cTn id="13" fill="hold">
                            <p:stCondLst>
                              <p:cond delay="1000"/>
                            </p:stCondLst>
                            <p:childTnLst>
                              <p:par>
                                <p:cTn id="14" presetID="3" presetClass="entr" presetSubtype="10" fill="hold" nodeType="after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blinds(horizontal)">
                                      <p:cBhvr>
                                        <p:cTn id="16" dur="500"/>
                                        <p:tgtEl>
                                          <p:spTgt spid="5">
                                            <p:txEl>
                                              <p:pRg st="2" end="2"/>
                                            </p:txEl>
                                          </p:spTgt>
                                        </p:tgtEl>
                                      </p:cBhvr>
                                    </p:animEffect>
                                  </p:childTnLst>
                                </p:cTn>
                              </p:par>
                            </p:childTnLst>
                          </p:cTn>
                        </p:par>
                        <p:par>
                          <p:cTn id="17" fill="hold">
                            <p:stCondLst>
                              <p:cond delay="1500"/>
                            </p:stCondLst>
                            <p:childTnLst>
                              <p:par>
                                <p:cTn id="18" presetID="3" presetClass="entr" presetSubtype="10" fill="hold" nodeType="after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blinds(horizontal)">
                                      <p:cBhvr>
                                        <p:cTn id="20"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Directories</a:t>
            </a:r>
            <a:br>
              <a:rPr lang="en-US" dirty="0" smtClean="0"/>
            </a:br>
            <a:endParaRPr lang="en-US" dirty="0"/>
          </a:p>
        </p:txBody>
      </p:sp>
      <p:sp>
        <p:nvSpPr>
          <p:cNvPr id="5" name="Content Placeholder 4"/>
          <p:cNvSpPr>
            <a:spLocks noGrp="1"/>
          </p:cNvSpPr>
          <p:nvPr>
            <p:ph idx="1"/>
          </p:nvPr>
        </p:nvSpPr>
        <p:spPr>
          <a:xfrm>
            <a:off x="457200" y="1935480"/>
            <a:ext cx="8229600" cy="807720"/>
          </a:xfrm>
        </p:spPr>
        <p:txBody>
          <a:bodyPr/>
          <a:lstStyle/>
          <a:p>
            <a:r>
              <a:rPr lang="en-US" dirty="0" smtClean="0"/>
              <a:t>Directory Entries</a:t>
            </a:r>
          </a:p>
          <a:p>
            <a:endParaRPr lang="en-US" dirty="0" smtClean="0"/>
          </a:p>
        </p:txBody>
      </p:sp>
      <p:pic>
        <p:nvPicPr>
          <p:cNvPr id="6147" name="Picture 3"/>
          <p:cNvPicPr>
            <a:picLocks noChangeAspect="1" noChangeArrowheads="1"/>
          </p:cNvPicPr>
          <p:nvPr/>
        </p:nvPicPr>
        <p:blipFill>
          <a:blip r:embed="rId3" cstate="print"/>
          <a:srcRect/>
          <a:stretch>
            <a:fillRect/>
          </a:stretch>
        </p:blipFill>
        <p:spPr bwMode="auto">
          <a:xfrm>
            <a:off x="990600" y="2590800"/>
            <a:ext cx="7479196" cy="2667000"/>
          </a:xfrm>
          <a:prstGeom prst="rect">
            <a:avLst/>
          </a:prstGeom>
          <a:noFill/>
          <a:ln w="9525">
            <a:noFill/>
            <a:miter lim="800000"/>
            <a:headEnd/>
            <a:tailEnd/>
          </a:ln>
        </p:spPr>
      </p:pic>
      <p:sp>
        <p:nvSpPr>
          <p:cNvPr id="7" name="TextBox 6"/>
          <p:cNvSpPr txBox="1"/>
          <p:nvPr/>
        </p:nvSpPr>
        <p:spPr>
          <a:xfrm>
            <a:off x="3657600" y="5562600"/>
            <a:ext cx="2819400" cy="369332"/>
          </a:xfrm>
          <a:prstGeom prst="rect">
            <a:avLst/>
          </a:prstGeom>
          <a:noFill/>
        </p:spPr>
        <p:txBody>
          <a:bodyPr wrap="square" rtlCol="0">
            <a:spAutoFit/>
          </a:bodyPr>
          <a:lstStyle/>
          <a:p>
            <a:r>
              <a:rPr lang="en-US" dirty="0" smtClean="0"/>
              <a:t>Entries in a subdirectory</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6147"/>
                                        </p:tgtEl>
                                        <p:attrNameLst>
                                          <p:attrName>style.visibility</p:attrName>
                                        </p:attrNameLst>
                                      </p:cBhvr>
                                      <p:to>
                                        <p:strVal val="visible"/>
                                      </p:to>
                                    </p:set>
                                    <p:animEffect transition="in" filter="blinds(horizontal)">
                                      <p:cBhvr>
                                        <p:cTn id="7" dur="500"/>
                                        <p:tgtEl>
                                          <p:spTgt spid="6147"/>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linds(horizont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Contend</a:t>
            </a:r>
            <a:endParaRPr lang="en-US" dirty="0"/>
          </a:p>
        </p:txBody>
      </p:sp>
      <p:sp>
        <p:nvSpPr>
          <p:cNvPr id="3" name="Content Placeholder 2"/>
          <p:cNvSpPr>
            <a:spLocks noGrp="1"/>
          </p:cNvSpPr>
          <p:nvPr>
            <p:ph idx="1"/>
          </p:nvPr>
        </p:nvSpPr>
        <p:spPr/>
        <p:txBody>
          <a:bodyPr/>
          <a:lstStyle/>
          <a:p>
            <a:r>
              <a:rPr lang="en-US" dirty="0" smtClean="0"/>
              <a:t>Media Structure</a:t>
            </a:r>
          </a:p>
          <a:p>
            <a:r>
              <a:rPr lang="en-US" dirty="0" smtClean="0"/>
              <a:t>FAT File </a:t>
            </a:r>
            <a:r>
              <a:rPr lang="en-US" dirty="0"/>
              <a:t>S</a:t>
            </a:r>
            <a:r>
              <a:rPr lang="en-US" dirty="0" smtClean="0"/>
              <a:t>ystem</a:t>
            </a:r>
          </a:p>
          <a:p>
            <a:r>
              <a:rPr lang="en-US" dirty="0" smtClean="0"/>
              <a:t>Directories</a:t>
            </a:r>
          </a:p>
          <a:p>
            <a:r>
              <a:rPr lang="en-US" dirty="0" smtClean="0"/>
              <a:t>File Operations</a:t>
            </a:r>
          </a:p>
          <a:p>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down)">
                                      <p:cBhvr>
                                        <p:cTn id="11" dur="500"/>
                                        <p:tgtEl>
                                          <p:spTgt spid="3">
                                            <p:txEl>
                                              <p:pRg st="1" end="1"/>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down)">
                                      <p:cBhvr>
                                        <p:cTn id="1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Directories</a:t>
            </a:r>
            <a:br>
              <a:rPr lang="en-US" dirty="0" smtClean="0"/>
            </a:br>
            <a:endParaRPr lang="en-US" dirty="0"/>
          </a:p>
        </p:txBody>
      </p:sp>
      <p:sp>
        <p:nvSpPr>
          <p:cNvPr id="5" name="Content Placeholder 4"/>
          <p:cNvSpPr>
            <a:spLocks noGrp="1"/>
          </p:cNvSpPr>
          <p:nvPr>
            <p:ph idx="1"/>
          </p:nvPr>
        </p:nvSpPr>
        <p:spPr/>
        <p:txBody>
          <a:bodyPr/>
          <a:lstStyle/>
          <a:p>
            <a:r>
              <a:rPr lang="en-US" dirty="0" smtClean="0"/>
              <a:t>The Volume Label Entry</a:t>
            </a:r>
          </a:p>
          <a:p>
            <a:pPr lvl="1"/>
            <a:r>
              <a:rPr lang="en-US" dirty="0" smtClean="0"/>
              <a:t>A volume’s root directory contains the one and only volume-label entry.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3" presetClass="entr" presetSubtype="10" fill="hold" nodeType="after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Contend</a:t>
            </a:r>
            <a:endParaRPr lang="en-US" dirty="0"/>
          </a:p>
        </p:txBody>
      </p:sp>
      <p:sp>
        <p:nvSpPr>
          <p:cNvPr id="3" name="Content Placeholder 2"/>
          <p:cNvSpPr>
            <a:spLocks noGrp="1"/>
          </p:cNvSpPr>
          <p:nvPr>
            <p:ph idx="1"/>
          </p:nvPr>
        </p:nvSpPr>
        <p:spPr/>
        <p:txBody>
          <a:bodyPr/>
          <a:lstStyle/>
          <a:p>
            <a:r>
              <a:rPr lang="en-US" dirty="0" smtClean="0"/>
              <a:t>Media Structure</a:t>
            </a:r>
          </a:p>
          <a:p>
            <a:r>
              <a:rPr lang="en-US" dirty="0" smtClean="0"/>
              <a:t>FAT File </a:t>
            </a:r>
            <a:r>
              <a:rPr lang="en-US" dirty="0"/>
              <a:t>S</a:t>
            </a:r>
            <a:r>
              <a:rPr lang="en-US" dirty="0" smtClean="0"/>
              <a:t>ystem</a:t>
            </a:r>
          </a:p>
          <a:p>
            <a:r>
              <a:rPr lang="en-US" dirty="0" smtClean="0"/>
              <a:t>Directories</a:t>
            </a:r>
          </a:p>
          <a:p>
            <a:r>
              <a:rPr lang="en-US" b="1" dirty="0" smtClean="0">
                <a:effectLst>
                  <a:outerShdw blurRad="38100" dist="38100" dir="2700000" algn="tl">
                    <a:srgbClr val="000000">
                      <a:alpha val="43137"/>
                    </a:srgbClr>
                  </a:outerShdw>
                </a:effectLst>
              </a:rPr>
              <a:t>File Operations</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File Operations</a:t>
            </a:r>
            <a:br>
              <a:rPr lang="en-US" dirty="0" smtClean="0"/>
            </a:br>
            <a:endParaRPr lang="en-US" dirty="0"/>
          </a:p>
        </p:txBody>
      </p:sp>
      <p:sp>
        <p:nvSpPr>
          <p:cNvPr id="5" name="Content Placeholder 4"/>
          <p:cNvSpPr>
            <a:spLocks noGrp="1"/>
          </p:cNvSpPr>
          <p:nvPr>
            <p:ph idx="1"/>
          </p:nvPr>
        </p:nvSpPr>
        <p:spPr/>
        <p:txBody>
          <a:bodyPr/>
          <a:lstStyle/>
          <a:p>
            <a:r>
              <a:rPr lang="en-US" dirty="0" smtClean="0"/>
              <a:t>Creating a File</a:t>
            </a:r>
            <a:r>
              <a:rPr lang="en-US" dirty="0" smtClean="0"/>
              <a:t>.</a:t>
            </a:r>
          </a:p>
          <a:p>
            <a:r>
              <a:rPr lang="en-US" dirty="0" smtClean="0"/>
              <a:t>Deleting a File.</a:t>
            </a:r>
          </a:p>
          <a:p>
            <a:r>
              <a:rPr lang="en-US" dirty="0" smtClean="0"/>
              <a:t>Opening a File.</a:t>
            </a:r>
          </a:p>
          <a:p>
            <a:r>
              <a:rPr lang="en-US" dirty="0" smtClean="0"/>
              <a:t>Reading from a File.</a:t>
            </a:r>
          </a:p>
          <a:p>
            <a:r>
              <a:rPr lang="en-US" dirty="0" smtClean="0"/>
              <a:t>Writing to a File.</a:t>
            </a:r>
          </a:p>
          <a:p>
            <a:r>
              <a:rPr lang="en-US" dirty="0" smtClean="0"/>
              <a:t>Closing a File</a:t>
            </a:r>
            <a:endParaRPr lang="en-US"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 calcmode="lin" valueType="num">
                                      <p:cBhvr additive="base">
                                        <p:cTn id="12"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 calcmode="lin" valueType="num">
                                      <p:cBhvr additive="base">
                                        <p:cTn id="22"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additive="base">
                                        <p:cTn id="2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 calcmode="lin" valueType="num">
                                      <p:cBhvr additive="base">
                                        <p:cTn id="32"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File Operations</a:t>
            </a:r>
            <a:br>
              <a:rPr lang="en-US" dirty="0" smtClean="0"/>
            </a:br>
            <a:endParaRPr lang="en-US" dirty="0"/>
          </a:p>
        </p:txBody>
      </p:sp>
      <p:sp>
        <p:nvSpPr>
          <p:cNvPr id="5" name="Content Placeholder 4"/>
          <p:cNvSpPr>
            <a:spLocks noGrp="1"/>
          </p:cNvSpPr>
          <p:nvPr>
            <p:ph idx="1"/>
          </p:nvPr>
        </p:nvSpPr>
        <p:spPr/>
        <p:txBody>
          <a:bodyPr/>
          <a:lstStyle/>
          <a:p>
            <a:r>
              <a:rPr lang="en-US" dirty="0" smtClean="0"/>
              <a:t>Creating a File</a:t>
            </a:r>
            <a:r>
              <a:rPr lang="en-US" dirty="0" smtClean="0"/>
              <a:t>.</a:t>
            </a:r>
          </a:p>
          <a:p>
            <a:pPr lvl="1"/>
            <a:r>
              <a:rPr lang="en-US" dirty="0" smtClean="0"/>
              <a:t>Creates </a:t>
            </a:r>
            <a:r>
              <a:rPr lang="en-US" dirty="0" smtClean="0"/>
              <a:t>a new entry for a file in a </a:t>
            </a:r>
            <a:r>
              <a:rPr lang="en-US" dirty="0" smtClean="0"/>
              <a:t>directory</a:t>
            </a:r>
          </a:p>
          <a:p>
            <a:pPr lvl="1"/>
            <a:r>
              <a:rPr lang="en-US" dirty="0" smtClean="0"/>
              <a:t>Allocates </a:t>
            </a:r>
            <a:r>
              <a:rPr lang="en-US" dirty="0" smtClean="0"/>
              <a:t>a cluster for the file</a:t>
            </a:r>
            <a:r>
              <a:rPr lang="en-US" dirty="0" smtClean="0"/>
              <a:t>.</a:t>
            </a:r>
            <a:endParaRPr lang="en-US" dirty="0" smtClean="0"/>
          </a:p>
        </p:txBody>
      </p:sp>
      <p:sp>
        <p:nvSpPr>
          <p:cNvPr id="4" name="Rectangle 3"/>
          <p:cNvSpPr/>
          <p:nvPr/>
        </p:nvSpPr>
        <p:spPr>
          <a:xfrm>
            <a:off x="2209800" y="3886200"/>
            <a:ext cx="1524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File entry</a:t>
            </a:r>
            <a:endParaRPr lang="en-US" dirty="0"/>
          </a:p>
        </p:txBody>
      </p:sp>
      <p:sp>
        <p:nvSpPr>
          <p:cNvPr id="6" name="Rectangle 5"/>
          <p:cNvSpPr/>
          <p:nvPr/>
        </p:nvSpPr>
        <p:spPr>
          <a:xfrm>
            <a:off x="4343400" y="5715000"/>
            <a:ext cx="1524000" cy="7620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Free Cluster</a:t>
            </a:r>
            <a:endParaRPr lang="en-US" dirty="0"/>
          </a:p>
        </p:txBody>
      </p:sp>
      <p:sp>
        <p:nvSpPr>
          <p:cNvPr id="7" name="Rectangle 6"/>
          <p:cNvSpPr/>
          <p:nvPr/>
        </p:nvSpPr>
        <p:spPr>
          <a:xfrm>
            <a:off x="4343400" y="3886200"/>
            <a:ext cx="1524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FAT entry</a:t>
            </a:r>
          </a:p>
          <a:p>
            <a:pPr algn="ctr"/>
            <a:r>
              <a:rPr lang="en-US" dirty="0" smtClean="0"/>
              <a:t>0xffff</a:t>
            </a:r>
            <a:endParaRPr lang="en-US" dirty="0"/>
          </a:p>
        </p:txBody>
      </p:sp>
      <p:cxnSp>
        <p:nvCxnSpPr>
          <p:cNvPr id="9" name="Shape 8"/>
          <p:cNvCxnSpPr>
            <a:stCxn id="7" idx="2"/>
            <a:endCxn id="6" idx="0"/>
          </p:cNvCxnSpPr>
          <p:nvPr/>
        </p:nvCxnSpPr>
        <p:spPr>
          <a:xfrm rot="5400000">
            <a:off x="4686300" y="5295900"/>
            <a:ext cx="838200"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810000" y="44196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038600" y="5257800"/>
            <a:ext cx="990600" cy="369332"/>
          </a:xfrm>
          <a:prstGeom prst="rect">
            <a:avLst/>
          </a:prstGeom>
          <a:noFill/>
        </p:spPr>
        <p:txBody>
          <a:bodyPr wrap="square" rtlCol="0">
            <a:spAutoFit/>
          </a:bodyPr>
          <a:lstStyle/>
          <a:p>
            <a:r>
              <a:rPr lang="en-US" dirty="0" smtClean="0"/>
              <a:t>0x0002</a:t>
            </a:r>
            <a:endParaRPr lang="en-US" dirty="0"/>
          </a:p>
        </p:txBody>
      </p:sp>
      <p:sp>
        <p:nvSpPr>
          <p:cNvPr id="13" name="TextBox 12"/>
          <p:cNvSpPr txBox="1"/>
          <p:nvPr/>
        </p:nvSpPr>
        <p:spPr>
          <a:xfrm>
            <a:off x="4343400" y="3429000"/>
            <a:ext cx="990600" cy="369332"/>
          </a:xfrm>
          <a:prstGeom prst="rect">
            <a:avLst/>
          </a:prstGeom>
          <a:noFill/>
        </p:spPr>
        <p:txBody>
          <a:bodyPr wrap="square" rtlCol="0">
            <a:spAutoFit/>
          </a:bodyPr>
          <a:lstStyle/>
          <a:p>
            <a:r>
              <a:rPr lang="en-US" dirty="0" smtClean="0"/>
              <a:t>0x0002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3" presetClass="entr" presetSubtype="10" fill="hold" nodeType="after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par>
                          <p:cTn id="13" fill="hold">
                            <p:stCondLst>
                              <p:cond delay="1000"/>
                            </p:stCondLst>
                            <p:childTnLst>
                              <p:par>
                                <p:cTn id="14" presetID="3" presetClass="entr" presetSubtype="10" fill="hold" nodeType="after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blinds(horizontal)">
                                      <p:cBhvr>
                                        <p:cTn id="16" dur="500"/>
                                        <p:tgtEl>
                                          <p:spTgt spid="5">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blinds(horizontal)">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blinds(horizontal)">
                                      <p:cBhvr>
                                        <p:cTn id="26" dur="500"/>
                                        <p:tgtEl>
                                          <p:spTgt spid="11"/>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blinds(horizontal)">
                                      <p:cBhvr>
                                        <p:cTn id="29" dur="500"/>
                                        <p:tgtEl>
                                          <p:spTgt spid="7"/>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linds(horizontal)">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ppt_x"/>
                                          </p:val>
                                        </p:tav>
                                        <p:tav tm="100000">
                                          <p:val>
                                            <p:strVal val="#ppt_x"/>
                                          </p:val>
                                        </p:tav>
                                      </p:tavLst>
                                    </p:anim>
                                    <p:anim calcmode="lin" valueType="num">
                                      <p:cBhvr additive="base">
                                        <p:cTn id="42" dur="500" fill="hold"/>
                                        <p:tgtEl>
                                          <p:spTgt spid="12"/>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6"/>
                                        </p:tgtEl>
                                        <p:attrNameLst>
                                          <p:attrName>style.visibility</p:attrName>
                                        </p:attrNameLst>
                                      </p:cBhvr>
                                      <p:to>
                                        <p:strVal val="visible"/>
                                      </p:to>
                                    </p:set>
                                    <p:anim calcmode="lin" valueType="num">
                                      <p:cBhvr additive="base">
                                        <p:cTn id="45" dur="500" fill="hold"/>
                                        <p:tgtEl>
                                          <p:spTgt spid="6"/>
                                        </p:tgtEl>
                                        <p:attrNameLst>
                                          <p:attrName>ppt_x</p:attrName>
                                        </p:attrNameLst>
                                      </p:cBhvr>
                                      <p:tavLst>
                                        <p:tav tm="0">
                                          <p:val>
                                            <p:strVal val="#ppt_x"/>
                                          </p:val>
                                        </p:tav>
                                        <p:tav tm="100000">
                                          <p:val>
                                            <p:strVal val="#ppt_x"/>
                                          </p:val>
                                        </p:tav>
                                      </p:tavLst>
                                    </p:anim>
                                    <p:anim calcmode="lin" valueType="num">
                                      <p:cBhvr additive="base">
                                        <p:cTn id="4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12" grpId="0"/>
      <p:bldP spid="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File Operations</a:t>
            </a:r>
            <a:br>
              <a:rPr lang="en-US" dirty="0" smtClean="0"/>
            </a:br>
            <a:endParaRPr lang="en-US" dirty="0"/>
          </a:p>
        </p:txBody>
      </p:sp>
      <p:sp>
        <p:nvSpPr>
          <p:cNvPr id="5" name="Content Placeholder 4"/>
          <p:cNvSpPr>
            <a:spLocks noGrp="1"/>
          </p:cNvSpPr>
          <p:nvPr>
            <p:ph idx="1"/>
          </p:nvPr>
        </p:nvSpPr>
        <p:spPr/>
        <p:txBody>
          <a:bodyPr>
            <a:normAutofit/>
          </a:bodyPr>
          <a:lstStyle/>
          <a:p>
            <a:r>
              <a:rPr lang="en-US" dirty="0" smtClean="0"/>
              <a:t>Deleting a File.</a:t>
            </a:r>
          </a:p>
          <a:p>
            <a:pPr lvl="1"/>
            <a:r>
              <a:rPr lang="en-US" dirty="0" smtClean="0"/>
              <a:t> </a:t>
            </a:r>
            <a:r>
              <a:rPr lang="en-US" dirty="0" smtClean="0"/>
              <a:t>Search the file’s directory for the entry containing the name of the file </a:t>
            </a:r>
            <a:r>
              <a:rPr lang="en-US" dirty="0" smtClean="0"/>
              <a:t>to delete</a:t>
            </a:r>
            <a:r>
              <a:rPr lang="en-US" dirty="0" smtClean="0"/>
              <a:t>.</a:t>
            </a:r>
          </a:p>
          <a:p>
            <a:pPr lvl="1"/>
            <a:r>
              <a:rPr lang="en-US" dirty="0" smtClean="0"/>
              <a:t>Save </a:t>
            </a:r>
            <a:r>
              <a:rPr lang="en-US" dirty="0" smtClean="0"/>
              <a:t>the cluster number from the file’s directory entry.</a:t>
            </a:r>
          </a:p>
          <a:p>
            <a:pPr lvl="1"/>
            <a:r>
              <a:rPr lang="en-US" dirty="0" smtClean="0"/>
              <a:t>Mark </a:t>
            </a:r>
            <a:r>
              <a:rPr lang="en-US" dirty="0" smtClean="0"/>
              <a:t>the directory entry as deleted by storing E5h in the entry’s first byte</a:t>
            </a:r>
            <a:r>
              <a:rPr lang="en-US" dirty="0" smtClean="0"/>
              <a:t>.</a:t>
            </a:r>
          </a:p>
          <a:p>
            <a:pPr lvl="1"/>
            <a:r>
              <a:rPr lang="en-US" dirty="0" smtClean="0"/>
              <a:t>Examine </a:t>
            </a:r>
            <a:r>
              <a:rPr lang="en-US" dirty="0" smtClean="0"/>
              <a:t>the FAT entry for the saved cluster number. If the entry isn’t </a:t>
            </a:r>
            <a:r>
              <a:rPr lang="en-US" dirty="0" smtClean="0"/>
              <a:t>an EOC </a:t>
            </a:r>
            <a:r>
              <a:rPr lang="en-US" dirty="0" smtClean="0"/>
              <a:t>marker, save the cluster number and store </a:t>
            </a:r>
            <a:r>
              <a:rPr lang="en-US" dirty="0" smtClean="0"/>
              <a:t>0x0000h </a:t>
            </a:r>
            <a:r>
              <a:rPr lang="en-US" dirty="0" smtClean="0"/>
              <a:t>in the entry to </a:t>
            </a:r>
            <a:r>
              <a:rPr lang="en-US" dirty="0" smtClean="0"/>
              <a:t>mark it </a:t>
            </a:r>
            <a:r>
              <a:rPr lang="en-US" dirty="0" smtClean="0"/>
              <a:t>as available.</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3" presetClass="entr" presetSubtype="10" fill="hold" nodeType="after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par>
                          <p:cTn id="13" fill="hold">
                            <p:stCondLst>
                              <p:cond delay="1000"/>
                            </p:stCondLst>
                            <p:childTnLst>
                              <p:par>
                                <p:cTn id="14" presetID="3" presetClass="entr" presetSubtype="10" fill="hold" nodeType="after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blinds(horizontal)">
                                      <p:cBhvr>
                                        <p:cTn id="16" dur="500"/>
                                        <p:tgtEl>
                                          <p:spTgt spid="5">
                                            <p:txEl>
                                              <p:pRg st="2" end="2"/>
                                            </p:txEl>
                                          </p:spTgt>
                                        </p:tgtEl>
                                      </p:cBhvr>
                                    </p:animEffect>
                                  </p:childTnLst>
                                </p:cTn>
                              </p:par>
                            </p:childTnLst>
                          </p:cTn>
                        </p:par>
                        <p:par>
                          <p:cTn id="17" fill="hold">
                            <p:stCondLst>
                              <p:cond delay="1500"/>
                            </p:stCondLst>
                            <p:childTnLst>
                              <p:par>
                                <p:cTn id="18" presetID="3" presetClass="entr" presetSubtype="10" fill="hold" nodeType="after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blinds(horizontal)">
                                      <p:cBhvr>
                                        <p:cTn id="20" dur="500"/>
                                        <p:tgtEl>
                                          <p:spTgt spid="5">
                                            <p:txEl>
                                              <p:pRg st="3" end="3"/>
                                            </p:txEl>
                                          </p:spTgt>
                                        </p:tgtEl>
                                      </p:cBhvr>
                                    </p:animEffect>
                                  </p:childTnLst>
                                </p:cTn>
                              </p:par>
                            </p:childTnLst>
                          </p:cTn>
                        </p:par>
                        <p:par>
                          <p:cTn id="21" fill="hold">
                            <p:stCondLst>
                              <p:cond delay="2000"/>
                            </p:stCondLst>
                            <p:childTnLst>
                              <p:par>
                                <p:cTn id="22" presetID="3" presetClass="entr" presetSubtype="10" fill="hold" nodeType="afterEffect">
                                  <p:stCondLst>
                                    <p:cond delay="0"/>
                                  </p:stCondLst>
                                  <p:childTnLst>
                                    <p:set>
                                      <p:cBhvr>
                                        <p:cTn id="23" dur="1" fill="hold">
                                          <p:stCondLst>
                                            <p:cond delay="0"/>
                                          </p:stCondLst>
                                        </p:cTn>
                                        <p:tgtEl>
                                          <p:spTgt spid="5">
                                            <p:txEl>
                                              <p:pRg st="4" end="4"/>
                                            </p:txEl>
                                          </p:spTgt>
                                        </p:tgtEl>
                                        <p:attrNameLst>
                                          <p:attrName>style.visibility</p:attrName>
                                        </p:attrNameLst>
                                      </p:cBhvr>
                                      <p:to>
                                        <p:strVal val="visible"/>
                                      </p:to>
                                    </p:set>
                                    <p:animEffect transition="in" filter="blinds(horizontal)">
                                      <p:cBhvr>
                                        <p:cTn id="24"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File Operations</a:t>
            </a:r>
            <a:br>
              <a:rPr lang="en-US" dirty="0" smtClean="0"/>
            </a:br>
            <a:endParaRPr lang="en-US" dirty="0"/>
          </a:p>
        </p:txBody>
      </p:sp>
      <p:sp>
        <p:nvSpPr>
          <p:cNvPr id="5" name="Content Placeholder 4"/>
          <p:cNvSpPr>
            <a:spLocks noGrp="1"/>
          </p:cNvSpPr>
          <p:nvPr>
            <p:ph idx="1"/>
          </p:nvPr>
        </p:nvSpPr>
        <p:spPr/>
        <p:txBody>
          <a:bodyPr>
            <a:normAutofit/>
          </a:bodyPr>
          <a:lstStyle/>
          <a:p>
            <a:r>
              <a:rPr lang="en-US" dirty="0" smtClean="0"/>
              <a:t>Deleting a File.</a:t>
            </a:r>
          </a:p>
          <a:p>
            <a:pPr lvl="1"/>
            <a:endParaRPr lang="en-US" dirty="0" smtClean="0"/>
          </a:p>
        </p:txBody>
      </p:sp>
      <p:sp>
        <p:nvSpPr>
          <p:cNvPr id="4" name="Rectangle 3"/>
          <p:cNvSpPr/>
          <p:nvPr/>
        </p:nvSpPr>
        <p:spPr>
          <a:xfrm>
            <a:off x="1219200" y="3124200"/>
            <a:ext cx="1524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File entry</a:t>
            </a:r>
          </a:p>
          <a:p>
            <a:pPr algn="ctr"/>
            <a:r>
              <a:rPr lang="en-US" dirty="0" smtClean="0"/>
              <a:t>(32 bytes)</a:t>
            </a:r>
            <a:endParaRPr lang="en-US" dirty="0"/>
          </a:p>
        </p:txBody>
      </p:sp>
      <p:sp>
        <p:nvSpPr>
          <p:cNvPr id="6" name="Rectangle 5"/>
          <p:cNvSpPr/>
          <p:nvPr/>
        </p:nvSpPr>
        <p:spPr>
          <a:xfrm>
            <a:off x="3352800" y="4953000"/>
            <a:ext cx="1524000" cy="7620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Cluster</a:t>
            </a:r>
            <a:endParaRPr lang="en-US" dirty="0"/>
          </a:p>
        </p:txBody>
      </p:sp>
      <p:sp>
        <p:nvSpPr>
          <p:cNvPr id="7" name="Rectangle 6"/>
          <p:cNvSpPr/>
          <p:nvPr/>
        </p:nvSpPr>
        <p:spPr>
          <a:xfrm>
            <a:off x="3352800" y="3124200"/>
            <a:ext cx="1524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FAT entry </a:t>
            </a:r>
          </a:p>
          <a:p>
            <a:pPr algn="ctr"/>
            <a:r>
              <a:rPr lang="en-US" dirty="0" smtClean="0"/>
              <a:t>0x0003</a:t>
            </a:r>
            <a:endParaRPr lang="en-US" dirty="0"/>
          </a:p>
        </p:txBody>
      </p:sp>
      <p:cxnSp>
        <p:nvCxnSpPr>
          <p:cNvPr id="9" name="Straight Arrow Connector 8"/>
          <p:cNvCxnSpPr/>
          <p:nvPr/>
        </p:nvCxnSpPr>
        <p:spPr>
          <a:xfrm>
            <a:off x="2819400" y="36576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2"/>
            <a:endCxn id="6" idx="0"/>
          </p:cNvCxnSpPr>
          <p:nvPr/>
        </p:nvCxnSpPr>
        <p:spPr>
          <a:xfrm rot="5400000">
            <a:off x="3695700" y="4533900"/>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181600" y="3124200"/>
            <a:ext cx="1524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FAT entry </a:t>
            </a:r>
          </a:p>
          <a:p>
            <a:pPr algn="ctr"/>
            <a:r>
              <a:rPr lang="en-US" dirty="0" smtClean="0"/>
              <a:t>0x0005</a:t>
            </a:r>
            <a:endParaRPr lang="en-US" dirty="0"/>
          </a:p>
        </p:txBody>
      </p:sp>
      <p:sp>
        <p:nvSpPr>
          <p:cNvPr id="13" name="Rectangle 12"/>
          <p:cNvSpPr/>
          <p:nvPr/>
        </p:nvSpPr>
        <p:spPr>
          <a:xfrm>
            <a:off x="5257800" y="4953000"/>
            <a:ext cx="1524000" cy="7620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Cluster</a:t>
            </a:r>
            <a:endParaRPr lang="en-US" dirty="0"/>
          </a:p>
        </p:txBody>
      </p:sp>
      <p:cxnSp>
        <p:nvCxnSpPr>
          <p:cNvPr id="14" name="Straight Arrow Connector 13"/>
          <p:cNvCxnSpPr>
            <a:endCxn id="13" idx="0"/>
          </p:cNvCxnSpPr>
          <p:nvPr/>
        </p:nvCxnSpPr>
        <p:spPr>
          <a:xfrm rot="5400000">
            <a:off x="5600700" y="4533900"/>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7086600" y="4953000"/>
            <a:ext cx="1524000" cy="7620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Cluster</a:t>
            </a:r>
            <a:endParaRPr lang="en-US" dirty="0"/>
          </a:p>
        </p:txBody>
      </p:sp>
      <p:cxnSp>
        <p:nvCxnSpPr>
          <p:cNvPr id="16" name="Straight Arrow Connector 15"/>
          <p:cNvCxnSpPr>
            <a:endCxn id="15" idx="0"/>
          </p:cNvCxnSpPr>
          <p:nvPr/>
        </p:nvCxnSpPr>
        <p:spPr>
          <a:xfrm rot="5400000">
            <a:off x="7429500" y="4533900"/>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086600" y="3124200"/>
            <a:ext cx="1524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FAT entry </a:t>
            </a:r>
          </a:p>
          <a:p>
            <a:pPr algn="ctr"/>
            <a:r>
              <a:rPr lang="en-US" dirty="0" smtClean="0"/>
              <a:t>0xffff</a:t>
            </a:r>
            <a:endParaRPr lang="en-US" dirty="0"/>
          </a:p>
        </p:txBody>
      </p:sp>
      <p:sp>
        <p:nvSpPr>
          <p:cNvPr id="19" name="TextBox 18"/>
          <p:cNvSpPr txBox="1"/>
          <p:nvPr/>
        </p:nvSpPr>
        <p:spPr>
          <a:xfrm>
            <a:off x="3352800" y="2667000"/>
            <a:ext cx="914400" cy="369332"/>
          </a:xfrm>
          <a:prstGeom prst="rect">
            <a:avLst/>
          </a:prstGeom>
          <a:noFill/>
        </p:spPr>
        <p:txBody>
          <a:bodyPr wrap="square" rtlCol="0">
            <a:spAutoFit/>
          </a:bodyPr>
          <a:lstStyle/>
          <a:p>
            <a:r>
              <a:rPr lang="en-US" dirty="0" smtClean="0"/>
              <a:t>0002</a:t>
            </a:r>
            <a:endParaRPr lang="en-US" dirty="0"/>
          </a:p>
        </p:txBody>
      </p:sp>
      <p:sp>
        <p:nvSpPr>
          <p:cNvPr id="20" name="TextBox 19"/>
          <p:cNvSpPr txBox="1"/>
          <p:nvPr/>
        </p:nvSpPr>
        <p:spPr>
          <a:xfrm>
            <a:off x="5181600" y="2667000"/>
            <a:ext cx="914400" cy="369332"/>
          </a:xfrm>
          <a:prstGeom prst="rect">
            <a:avLst/>
          </a:prstGeom>
          <a:noFill/>
        </p:spPr>
        <p:txBody>
          <a:bodyPr wrap="square" rtlCol="0">
            <a:spAutoFit/>
          </a:bodyPr>
          <a:lstStyle/>
          <a:p>
            <a:r>
              <a:rPr lang="en-US" dirty="0" smtClean="0"/>
              <a:t>0003</a:t>
            </a:r>
            <a:endParaRPr lang="en-US" dirty="0"/>
          </a:p>
        </p:txBody>
      </p:sp>
      <p:sp>
        <p:nvSpPr>
          <p:cNvPr id="21" name="TextBox 20"/>
          <p:cNvSpPr txBox="1"/>
          <p:nvPr/>
        </p:nvSpPr>
        <p:spPr>
          <a:xfrm>
            <a:off x="7086600" y="2667000"/>
            <a:ext cx="914400" cy="369332"/>
          </a:xfrm>
          <a:prstGeom prst="rect">
            <a:avLst/>
          </a:prstGeom>
          <a:noFill/>
        </p:spPr>
        <p:txBody>
          <a:bodyPr wrap="square" rtlCol="0">
            <a:spAutoFit/>
          </a:bodyPr>
          <a:lstStyle/>
          <a:p>
            <a:r>
              <a:rPr lang="en-US" dirty="0" smtClean="0"/>
              <a:t>0005</a:t>
            </a:r>
            <a:endParaRPr lang="en-US" dirty="0"/>
          </a:p>
        </p:txBody>
      </p:sp>
      <p:sp>
        <p:nvSpPr>
          <p:cNvPr id="22" name="TextBox 21"/>
          <p:cNvSpPr txBox="1"/>
          <p:nvPr/>
        </p:nvSpPr>
        <p:spPr>
          <a:xfrm>
            <a:off x="3124200" y="4495800"/>
            <a:ext cx="914400" cy="369332"/>
          </a:xfrm>
          <a:prstGeom prst="rect">
            <a:avLst/>
          </a:prstGeom>
          <a:noFill/>
        </p:spPr>
        <p:txBody>
          <a:bodyPr wrap="square" rtlCol="0">
            <a:spAutoFit/>
          </a:bodyPr>
          <a:lstStyle/>
          <a:p>
            <a:r>
              <a:rPr lang="en-US" dirty="0" smtClean="0"/>
              <a:t>0002</a:t>
            </a:r>
            <a:endParaRPr lang="en-US" dirty="0"/>
          </a:p>
        </p:txBody>
      </p:sp>
      <p:sp>
        <p:nvSpPr>
          <p:cNvPr id="23" name="TextBox 22"/>
          <p:cNvSpPr txBox="1"/>
          <p:nvPr/>
        </p:nvSpPr>
        <p:spPr>
          <a:xfrm>
            <a:off x="5029200" y="4495800"/>
            <a:ext cx="914400" cy="369332"/>
          </a:xfrm>
          <a:prstGeom prst="rect">
            <a:avLst/>
          </a:prstGeom>
          <a:noFill/>
        </p:spPr>
        <p:txBody>
          <a:bodyPr wrap="square" rtlCol="0">
            <a:spAutoFit/>
          </a:bodyPr>
          <a:lstStyle/>
          <a:p>
            <a:r>
              <a:rPr lang="en-US" dirty="0" smtClean="0"/>
              <a:t>0003</a:t>
            </a:r>
            <a:endParaRPr lang="en-US" dirty="0"/>
          </a:p>
        </p:txBody>
      </p:sp>
      <p:sp>
        <p:nvSpPr>
          <p:cNvPr id="24" name="TextBox 23"/>
          <p:cNvSpPr txBox="1"/>
          <p:nvPr/>
        </p:nvSpPr>
        <p:spPr>
          <a:xfrm>
            <a:off x="6858000" y="4495800"/>
            <a:ext cx="914400" cy="369332"/>
          </a:xfrm>
          <a:prstGeom prst="rect">
            <a:avLst/>
          </a:prstGeom>
          <a:noFill/>
        </p:spPr>
        <p:txBody>
          <a:bodyPr wrap="square" rtlCol="0">
            <a:spAutoFit/>
          </a:bodyPr>
          <a:lstStyle/>
          <a:p>
            <a:r>
              <a:rPr lang="en-US" dirty="0" smtClean="0"/>
              <a:t>0005</a:t>
            </a:r>
            <a:endParaRPr lang="en-US" dirty="0"/>
          </a:p>
        </p:txBody>
      </p:sp>
      <p:sp>
        <p:nvSpPr>
          <p:cNvPr id="32" name="Curved Down Arrow 31"/>
          <p:cNvSpPr/>
          <p:nvPr/>
        </p:nvSpPr>
        <p:spPr>
          <a:xfrm>
            <a:off x="4267200" y="2667000"/>
            <a:ext cx="914400" cy="3810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Curved Down Arrow 32"/>
          <p:cNvSpPr/>
          <p:nvPr/>
        </p:nvSpPr>
        <p:spPr>
          <a:xfrm>
            <a:off x="6172200" y="2743200"/>
            <a:ext cx="990600" cy="3048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linds(horizontal)">
                                      <p:cBhvr>
                                        <p:cTn id="11" dur="500"/>
                                        <p:tgtEl>
                                          <p:spTgt spid="6"/>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linds(horizontal)">
                                      <p:cBhvr>
                                        <p:cTn id="19" dur="500"/>
                                        <p:tgtEl>
                                          <p:spTgt spid="9"/>
                                        </p:tgtEl>
                                      </p:cBhvr>
                                    </p:animEffect>
                                  </p:childTnLst>
                                </p:cTn>
                              </p:par>
                            </p:childTnLst>
                          </p:cTn>
                        </p:par>
                        <p:par>
                          <p:cTn id="20" fill="hold">
                            <p:stCondLst>
                              <p:cond delay="2000"/>
                            </p:stCondLst>
                            <p:childTnLst>
                              <p:par>
                                <p:cTn id="21" presetID="3" presetClass="entr" presetSubtype="10"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linds(horizontal)">
                                      <p:cBhvr>
                                        <p:cTn id="23" dur="500"/>
                                        <p:tgtEl>
                                          <p:spTgt spid="11"/>
                                        </p:tgtEl>
                                      </p:cBhvr>
                                    </p:animEffect>
                                  </p:childTnLst>
                                </p:cTn>
                              </p:par>
                            </p:childTnLst>
                          </p:cTn>
                        </p:par>
                        <p:par>
                          <p:cTn id="24" fill="hold">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childTnLst>
                          </p:cTn>
                        </p:par>
                        <p:par>
                          <p:cTn id="28" fill="hold">
                            <p:stCondLst>
                              <p:cond delay="3000"/>
                            </p:stCondLst>
                            <p:childTnLst>
                              <p:par>
                                <p:cTn id="29" presetID="3" presetClass="entr" presetSubtype="10"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blinds(horizontal)">
                                      <p:cBhvr>
                                        <p:cTn id="31" dur="500"/>
                                        <p:tgtEl>
                                          <p:spTgt spid="13"/>
                                        </p:tgtEl>
                                      </p:cBhvr>
                                    </p:animEffect>
                                  </p:childTnLst>
                                </p:cTn>
                              </p:par>
                            </p:childTnLst>
                          </p:cTn>
                        </p:par>
                        <p:par>
                          <p:cTn id="32" fill="hold">
                            <p:stCondLst>
                              <p:cond delay="3500"/>
                            </p:stCondLst>
                            <p:childTnLst>
                              <p:par>
                                <p:cTn id="33" presetID="3" presetClass="entr" presetSubtype="10" fill="hold"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blinds(horizontal)">
                                      <p:cBhvr>
                                        <p:cTn id="35" dur="500"/>
                                        <p:tgtEl>
                                          <p:spTgt spid="14"/>
                                        </p:tgtEl>
                                      </p:cBhvr>
                                    </p:animEffect>
                                  </p:childTnLst>
                                </p:cTn>
                              </p:par>
                            </p:childTnLst>
                          </p:cTn>
                        </p:par>
                        <p:par>
                          <p:cTn id="36" fill="hold">
                            <p:stCondLst>
                              <p:cond delay="4000"/>
                            </p:stCondLst>
                            <p:childTnLst>
                              <p:par>
                                <p:cTn id="37" presetID="3" presetClass="entr" presetSubtype="10" fill="hold" grpId="0" nodeType="after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blinds(horizontal)">
                                      <p:cBhvr>
                                        <p:cTn id="39" dur="500"/>
                                        <p:tgtEl>
                                          <p:spTgt spid="15"/>
                                        </p:tgtEl>
                                      </p:cBhvr>
                                    </p:animEffect>
                                  </p:childTnLst>
                                </p:cTn>
                              </p:par>
                            </p:childTnLst>
                          </p:cTn>
                        </p:par>
                        <p:par>
                          <p:cTn id="40" fill="hold">
                            <p:stCondLst>
                              <p:cond delay="4500"/>
                            </p:stCondLst>
                            <p:childTnLst>
                              <p:par>
                                <p:cTn id="41" presetID="3" presetClass="entr" presetSubtype="10" fill="hold"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blinds(horizontal)">
                                      <p:cBhvr>
                                        <p:cTn id="43" dur="500"/>
                                        <p:tgtEl>
                                          <p:spTgt spid="16"/>
                                        </p:tgtEl>
                                      </p:cBhvr>
                                    </p:animEffect>
                                  </p:childTnLst>
                                </p:cTn>
                              </p:par>
                            </p:childTnLst>
                          </p:cTn>
                        </p:par>
                        <p:par>
                          <p:cTn id="44" fill="hold">
                            <p:stCondLst>
                              <p:cond delay="5000"/>
                            </p:stCondLst>
                            <p:childTnLst>
                              <p:par>
                                <p:cTn id="45" presetID="3" presetClass="entr" presetSubtype="10" fill="hold" grpId="0" nodeType="after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blinds(horizontal)">
                                      <p:cBhvr>
                                        <p:cTn id="47" dur="500"/>
                                        <p:tgtEl>
                                          <p:spTgt spid="17"/>
                                        </p:tgtEl>
                                      </p:cBhvr>
                                    </p:animEffect>
                                  </p:childTnLst>
                                </p:cTn>
                              </p:par>
                            </p:childTnLst>
                          </p:cTn>
                        </p:par>
                        <p:par>
                          <p:cTn id="48" fill="hold">
                            <p:stCondLst>
                              <p:cond delay="5500"/>
                            </p:stCondLst>
                            <p:childTnLst>
                              <p:par>
                                <p:cTn id="49" presetID="3" presetClass="entr" presetSubtype="10" fill="hold" grpId="0" nodeType="after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blinds(horizontal)">
                                      <p:cBhvr>
                                        <p:cTn id="51" dur="500"/>
                                        <p:tgtEl>
                                          <p:spTgt spid="19"/>
                                        </p:tgtEl>
                                      </p:cBhvr>
                                    </p:animEffect>
                                  </p:childTnLst>
                                </p:cTn>
                              </p:par>
                            </p:childTnLst>
                          </p:cTn>
                        </p:par>
                        <p:par>
                          <p:cTn id="52" fill="hold">
                            <p:stCondLst>
                              <p:cond delay="6000"/>
                            </p:stCondLst>
                            <p:childTnLst>
                              <p:par>
                                <p:cTn id="53" presetID="3" presetClass="entr" presetSubtype="10" fill="hold" grpId="0" nodeType="after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blinds(horizontal)">
                                      <p:cBhvr>
                                        <p:cTn id="55" dur="500"/>
                                        <p:tgtEl>
                                          <p:spTgt spid="20"/>
                                        </p:tgtEl>
                                      </p:cBhvr>
                                    </p:animEffect>
                                  </p:childTnLst>
                                </p:cTn>
                              </p:par>
                            </p:childTnLst>
                          </p:cTn>
                        </p:par>
                        <p:par>
                          <p:cTn id="56" fill="hold">
                            <p:stCondLst>
                              <p:cond delay="6500"/>
                            </p:stCondLst>
                            <p:childTnLst>
                              <p:par>
                                <p:cTn id="57" presetID="3" presetClass="entr" presetSubtype="10" fill="hold" grpId="0" nodeType="after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blinds(horizontal)">
                                      <p:cBhvr>
                                        <p:cTn id="59" dur="500"/>
                                        <p:tgtEl>
                                          <p:spTgt spid="21"/>
                                        </p:tgtEl>
                                      </p:cBhvr>
                                    </p:animEffect>
                                  </p:childTnLst>
                                </p:cTn>
                              </p:par>
                            </p:childTnLst>
                          </p:cTn>
                        </p:par>
                        <p:par>
                          <p:cTn id="60" fill="hold">
                            <p:stCondLst>
                              <p:cond delay="7000"/>
                            </p:stCondLst>
                            <p:childTnLst>
                              <p:par>
                                <p:cTn id="61" presetID="3" presetClass="entr" presetSubtype="10" fill="hold" grpId="0" nodeType="after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blinds(horizontal)">
                                      <p:cBhvr>
                                        <p:cTn id="63" dur="500"/>
                                        <p:tgtEl>
                                          <p:spTgt spid="22"/>
                                        </p:tgtEl>
                                      </p:cBhvr>
                                    </p:animEffect>
                                  </p:childTnLst>
                                </p:cTn>
                              </p:par>
                            </p:childTnLst>
                          </p:cTn>
                        </p:par>
                        <p:par>
                          <p:cTn id="64" fill="hold">
                            <p:stCondLst>
                              <p:cond delay="7500"/>
                            </p:stCondLst>
                            <p:childTnLst>
                              <p:par>
                                <p:cTn id="65" presetID="3" presetClass="entr" presetSubtype="10" fill="hold" grpId="0" nodeType="after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blinds(horizontal)">
                                      <p:cBhvr>
                                        <p:cTn id="67" dur="500"/>
                                        <p:tgtEl>
                                          <p:spTgt spid="23"/>
                                        </p:tgtEl>
                                      </p:cBhvr>
                                    </p:animEffect>
                                  </p:childTnLst>
                                </p:cTn>
                              </p:par>
                            </p:childTnLst>
                          </p:cTn>
                        </p:par>
                        <p:par>
                          <p:cTn id="68" fill="hold">
                            <p:stCondLst>
                              <p:cond delay="8000"/>
                            </p:stCondLst>
                            <p:childTnLst>
                              <p:par>
                                <p:cTn id="69" presetID="3" presetClass="entr" presetSubtype="10" fill="hold" grpId="0" nodeType="afterEffect">
                                  <p:stCondLst>
                                    <p:cond delay="0"/>
                                  </p:stCondLst>
                                  <p:childTnLst>
                                    <p:set>
                                      <p:cBhvr>
                                        <p:cTn id="70" dur="1" fill="hold">
                                          <p:stCondLst>
                                            <p:cond delay="0"/>
                                          </p:stCondLst>
                                        </p:cTn>
                                        <p:tgtEl>
                                          <p:spTgt spid="24"/>
                                        </p:tgtEl>
                                        <p:attrNameLst>
                                          <p:attrName>style.visibility</p:attrName>
                                        </p:attrNameLst>
                                      </p:cBhvr>
                                      <p:to>
                                        <p:strVal val="visible"/>
                                      </p:to>
                                    </p:set>
                                    <p:animEffect transition="in" filter="blinds(horizontal)">
                                      <p:cBhvr>
                                        <p:cTn id="71" dur="500"/>
                                        <p:tgtEl>
                                          <p:spTgt spid="24"/>
                                        </p:tgtEl>
                                      </p:cBhvr>
                                    </p:animEffect>
                                  </p:childTnLst>
                                </p:cTn>
                              </p:par>
                            </p:childTnLst>
                          </p:cTn>
                        </p:par>
                        <p:par>
                          <p:cTn id="72" fill="hold">
                            <p:stCondLst>
                              <p:cond delay="8500"/>
                            </p:stCondLst>
                            <p:childTnLst>
                              <p:par>
                                <p:cTn id="73" presetID="3" presetClass="entr" presetSubtype="10" fill="hold" grpId="0" nodeType="afterEffect">
                                  <p:stCondLst>
                                    <p:cond delay="0"/>
                                  </p:stCondLst>
                                  <p:childTnLst>
                                    <p:set>
                                      <p:cBhvr>
                                        <p:cTn id="74" dur="1" fill="hold">
                                          <p:stCondLst>
                                            <p:cond delay="0"/>
                                          </p:stCondLst>
                                        </p:cTn>
                                        <p:tgtEl>
                                          <p:spTgt spid="32"/>
                                        </p:tgtEl>
                                        <p:attrNameLst>
                                          <p:attrName>style.visibility</p:attrName>
                                        </p:attrNameLst>
                                      </p:cBhvr>
                                      <p:to>
                                        <p:strVal val="visible"/>
                                      </p:to>
                                    </p:set>
                                    <p:animEffect transition="in" filter="blinds(horizontal)">
                                      <p:cBhvr>
                                        <p:cTn id="75" dur="500"/>
                                        <p:tgtEl>
                                          <p:spTgt spid="32"/>
                                        </p:tgtEl>
                                      </p:cBhvr>
                                    </p:animEffect>
                                  </p:childTnLst>
                                </p:cTn>
                              </p:par>
                            </p:childTnLst>
                          </p:cTn>
                        </p:par>
                        <p:par>
                          <p:cTn id="76" fill="hold">
                            <p:stCondLst>
                              <p:cond delay="9000"/>
                            </p:stCondLst>
                            <p:childTnLst>
                              <p:par>
                                <p:cTn id="77" presetID="3" presetClass="entr" presetSubtype="10" fill="hold" grpId="0" nodeType="after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blinds(horizontal)">
                                      <p:cBhvr>
                                        <p:cTn id="7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12" grpId="0" animBg="1"/>
      <p:bldP spid="13" grpId="0" animBg="1"/>
      <p:bldP spid="15" grpId="0" animBg="1"/>
      <p:bldP spid="17" grpId="0" animBg="1"/>
      <p:bldP spid="19" grpId="0"/>
      <p:bldP spid="20" grpId="0"/>
      <p:bldP spid="21" grpId="0"/>
      <p:bldP spid="22" grpId="0"/>
      <p:bldP spid="23" grpId="0"/>
      <p:bldP spid="24" grpId="0"/>
      <p:bldP spid="32" grpId="0" animBg="1"/>
      <p:bldP spid="3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File Operations</a:t>
            </a:r>
            <a:br>
              <a:rPr lang="en-US" dirty="0" smtClean="0"/>
            </a:br>
            <a:endParaRPr lang="en-US" dirty="0"/>
          </a:p>
        </p:txBody>
      </p:sp>
      <p:sp>
        <p:nvSpPr>
          <p:cNvPr id="5" name="Content Placeholder 4"/>
          <p:cNvSpPr>
            <a:spLocks noGrp="1"/>
          </p:cNvSpPr>
          <p:nvPr>
            <p:ph idx="1"/>
          </p:nvPr>
        </p:nvSpPr>
        <p:spPr/>
        <p:txBody>
          <a:bodyPr>
            <a:normAutofit/>
          </a:bodyPr>
          <a:lstStyle/>
          <a:p>
            <a:r>
              <a:rPr lang="en-US" dirty="0" smtClean="0"/>
              <a:t>Deleting a File.</a:t>
            </a:r>
          </a:p>
          <a:p>
            <a:pPr lvl="1"/>
            <a:endParaRPr lang="en-US" dirty="0" smtClean="0"/>
          </a:p>
        </p:txBody>
      </p:sp>
      <p:sp>
        <p:nvSpPr>
          <p:cNvPr id="4" name="Rectangle 3"/>
          <p:cNvSpPr/>
          <p:nvPr/>
        </p:nvSpPr>
        <p:spPr>
          <a:xfrm>
            <a:off x="1219200" y="3124200"/>
            <a:ext cx="1524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File entry</a:t>
            </a:r>
          </a:p>
          <a:p>
            <a:pPr algn="ctr"/>
            <a:r>
              <a:rPr lang="en-US" dirty="0" smtClean="0"/>
              <a:t>(32 bytes)</a:t>
            </a:r>
          </a:p>
          <a:p>
            <a:pPr algn="ctr"/>
            <a:endParaRPr lang="en-US" dirty="0"/>
          </a:p>
        </p:txBody>
      </p:sp>
      <p:sp>
        <p:nvSpPr>
          <p:cNvPr id="6" name="Rectangle 5"/>
          <p:cNvSpPr/>
          <p:nvPr/>
        </p:nvSpPr>
        <p:spPr>
          <a:xfrm>
            <a:off x="3352800" y="4953000"/>
            <a:ext cx="1524000" cy="7620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Cluster</a:t>
            </a:r>
            <a:endParaRPr lang="en-US" dirty="0"/>
          </a:p>
        </p:txBody>
      </p:sp>
      <p:sp>
        <p:nvSpPr>
          <p:cNvPr id="7" name="Rectangle 6"/>
          <p:cNvSpPr/>
          <p:nvPr/>
        </p:nvSpPr>
        <p:spPr>
          <a:xfrm>
            <a:off x="3352800" y="3124200"/>
            <a:ext cx="1524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FAT entry </a:t>
            </a:r>
          </a:p>
          <a:p>
            <a:pPr algn="ctr"/>
            <a:r>
              <a:rPr lang="en-US" dirty="0" smtClean="0"/>
              <a:t>0x0003</a:t>
            </a:r>
            <a:endParaRPr lang="en-US" dirty="0"/>
          </a:p>
        </p:txBody>
      </p:sp>
      <p:cxnSp>
        <p:nvCxnSpPr>
          <p:cNvPr id="9" name="Straight Arrow Connector 8"/>
          <p:cNvCxnSpPr/>
          <p:nvPr/>
        </p:nvCxnSpPr>
        <p:spPr>
          <a:xfrm>
            <a:off x="2819400" y="36576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2"/>
            <a:endCxn id="6" idx="0"/>
          </p:cNvCxnSpPr>
          <p:nvPr/>
        </p:nvCxnSpPr>
        <p:spPr>
          <a:xfrm rot="5400000">
            <a:off x="3695700" y="4533900"/>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181600" y="3124200"/>
            <a:ext cx="1524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FAT entry </a:t>
            </a:r>
          </a:p>
          <a:p>
            <a:pPr algn="ctr"/>
            <a:r>
              <a:rPr lang="en-US" dirty="0" smtClean="0"/>
              <a:t>0x0005</a:t>
            </a:r>
            <a:endParaRPr lang="en-US" dirty="0"/>
          </a:p>
        </p:txBody>
      </p:sp>
      <p:sp>
        <p:nvSpPr>
          <p:cNvPr id="13" name="Rectangle 12"/>
          <p:cNvSpPr/>
          <p:nvPr/>
        </p:nvSpPr>
        <p:spPr>
          <a:xfrm>
            <a:off x="5257800" y="4953000"/>
            <a:ext cx="1524000" cy="7620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Cluster</a:t>
            </a:r>
            <a:endParaRPr lang="en-US" dirty="0"/>
          </a:p>
        </p:txBody>
      </p:sp>
      <p:cxnSp>
        <p:nvCxnSpPr>
          <p:cNvPr id="14" name="Straight Arrow Connector 13"/>
          <p:cNvCxnSpPr>
            <a:endCxn id="13" idx="0"/>
          </p:cNvCxnSpPr>
          <p:nvPr/>
        </p:nvCxnSpPr>
        <p:spPr>
          <a:xfrm rot="5400000">
            <a:off x="5600700" y="4533900"/>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7086600" y="4953000"/>
            <a:ext cx="1524000" cy="7620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Cluster</a:t>
            </a:r>
            <a:endParaRPr lang="en-US" dirty="0"/>
          </a:p>
        </p:txBody>
      </p:sp>
      <p:cxnSp>
        <p:nvCxnSpPr>
          <p:cNvPr id="16" name="Straight Arrow Connector 15"/>
          <p:cNvCxnSpPr>
            <a:endCxn id="15" idx="0"/>
          </p:cNvCxnSpPr>
          <p:nvPr/>
        </p:nvCxnSpPr>
        <p:spPr>
          <a:xfrm rot="5400000">
            <a:off x="7429500" y="4533900"/>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086600" y="3124200"/>
            <a:ext cx="1524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FAT entry </a:t>
            </a:r>
          </a:p>
          <a:p>
            <a:pPr algn="ctr"/>
            <a:r>
              <a:rPr lang="en-US" dirty="0" smtClean="0"/>
              <a:t>0xffff</a:t>
            </a:r>
            <a:endParaRPr lang="en-US" dirty="0"/>
          </a:p>
        </p:txBody>
      </p:sp>
      <p:sp>
        <p:nvSpPr>
          <p:cNvPr id="19" name="TextBox 18"/>
          <p:cNvSpPr txBox="1"/>
          <p:nvPr/>
        </p:nvSpPr>
        <p:spPr>
          <a:xfrm>
            <a:off x="3352800" y="2667000"/>
            <a:ext cx="914400" cy="369332"/>
          </a:xfrm>
          <a:prstGeom prst="rect">
            <a:avLst/>
          </a:prstGeom>
          <a:noFill/>
        </p:spPr>
        <p:txBody>
          <a:bodyPr wrap="square" rtlCol="0">
            <a:spAutoFit/>
          </a:bodyPr>
          <a:lstStyle/>
          <a:p>
            <a:r>
              <a:rPr lang="en-US" dirty="0" smtClean="0"/>
              <a:t>0002</a:t>
            </a:r>
            <a:endParaRPr lang="en-US" dirty="0"/>
          </a:p>
        </p:txBody>
      </p:sp>
      <p:sp>
        <p:nvSpPr>
          <p:cNvPr id="20" name="TextBox 19"/>
          <p:cNvSpPr txBox="1"/>
          <p:nvPr/>
        </p:nvSpPr>
        <p:spPr>
          <a:xfrm>
            <a:off x="6019800" y="2667000"/>
            <a:ext cx="914400" cy="369332"/>
          </a:xfrm>
          <a:prstGeom prst="rect">
            <a:avLst/>
          </a:prstGeom>
          <a:noFill/>
        </p:spPr>
        <p:txBody>
          <a:bodyPr wrap="square" rtlCol="0">
            <a:spAutoFit/>
          </a:bodyPr>
          <a:lstStyle/>
          <a:p>
            <a:r>
              <a:rPr lang="en-US" dirty="0" smtClean="0"/>
              <a:t>0003</a:t>
            </a:r>
            <a:endParaRPr lang="en-US" dirty="0"/>
          </a:p>
        </p:txBody>
      </p:sp>
      <p:sp>
        <p:nvSpPr>
          <p:cNvPr id="21" name="TextBox 20"/>
          <p:cNvSpPr txBox="1"/>
          <p:nvPr/>
        </p:nvSpPr>
        <p:spPr>
          <a:xfrm>
            <a:off x="7391400" y="2667000"/>
            <a:ext cx="914400" cy="369332"/>
          </a:xfrm>
          <a:prstGeom prst="rect">
            <a:avLst/>
          </a:prstGeom>
          <a:noFill/>
        </p:spPr>
        <p:txBody>
          <a:bodyPr wrap="square" rtlCol="0">
            <a:spAutoFit/>
          </a:bodyPr>
          <a:lstStyle/>
          <a:p>
            <a:r>
              <a:rPr lang="en-US" dirty="0" smtClean="0"/>
              <a:t>0005</a:t>
            </a:r>
            <a:endParaRPr lang="en-US" dirty="0"/>
          </a:p>
        </p:txBody>
      </p:sp>
      <p:sp>
        <p:nvSpPr>
          <p:cNvPr id="22" name="TextBox 21"/>
          <p:cNvSpPr txBox="1"/>
          <p:nvPr/>
        </p:nvSpPr>
        <p:spPr>
          <a:xfrm>
            <a:off x="3124200" y="4495800"/>
            <a:ext cx="914400" cy="369332"/>
          </a:xfrm>
          <a:prstGeom prst="rect">
            <a:avLst/>
          </a:prstGeom>
          <a:noFill/>
        </p:spPr>
        <p:txBody>
          <a:bodyPr wrap="square" rtlCol="0">
            <a:spAutoFit/>
          </a:bodyPr>
          <a:lstStyle/>
          <a:p>
            <a:r>
              <a:rPr lang="en-US" dirty="0" smtClean="0"/>
              <a:t>0002</a:t>
            </a:r>
            <a:endParaRPr lang="en-US" dirty="0"/>
          </a:p>
        </p:txBody>
      </p:sp>
      <p:sp>
        <p:nvSpPr>
          <p:cNvPr id="23" name="TextBox 22"/>
          <p:cNvSpPr txBox="1"/>
          <p:nvPr/>
        </p:nvSpPr>
        <p:spPr>
          <a:xfrm>
            <a:off x="5029200" y="4495800"/>
            <a:ext cx="914400" cy="369332"/>
          </a:xfrm>
          <a:prstGeom prst="rect">
            <a:avLst/>
          </a:prstGeom>
          <a:noFill/>
        </p:spPr>
        <p:txBody>
          <a:bodyPr wrap="square" rtlCol="0">
            <a:spAutoFit/>
          </a:bodyPr>
          <a:lstStyle/>
          <a:p>
            <a:r>
              <a:rPr lang="en-US" dirty="0" smtClean="0"/>
              <a:t>0003</a:t>
            </a:r>
            <a:endParaRPr lang="en-US" dirty="0"/>
          </a:p>
        </p:txBody>
      </p:sp>
      <p:sp>
        <p:nvSpPr>
          <p:cNvPr id="24" name="TextBox 23"/>
          <p:cNvSpPr txBox="1"/>
          <p:nvPr/>
        </p:nvSpPr>
        <p:spPr>
          <a:xfrm>
            <a:off x="6858000" y="4495800"/>
            <a:ext cx="914400" cy="369332"/>
          </a:xfrm>
          <a:prstGeom prst="rect">
            <a:avLst/>
          </a:prstGeom>
          <a:noFill/>
        </p:spPr>
        <p:txBody>
          <a:bodyPr wrap="square" rtlCol="0">
            <a:spAutoFit/>
          </a:bodyPr>
          <a:lstStyle/>
          <a:p>
            <a:r>
              <a:rPr lang="en-US" dirty="0" smtClean="0"/>
              <a:t>0005</a:t>
            </a:r>
            <a:endParaRPr lang="en-US" dirty="0"/>
          </a:p>
        </p:txBody>
      </p:sp>
      <p:sp>
        <p:nvSpPr>
          <p:cNvPr id="32" name="Curved Down Arrow 31"/>
          <p:cNvSpPr/>
          <p:nvPr/>
        </p:nvSpPr>
        <p:spPr>
          <a:xfrm rot="2358250">
            <a:off x="4512515" y="2448569"/>
            <a:ext cx="1049087" cy="3810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Curved Down Arrow 32"/>
          <p:cNvSpPr/>
          <p:nvPr/>
        </p:nvSpPr>
        <p:spPr>
          <a:xfrm rot="2480367">
            <a:off x="6378038" y="2498979"/>
            <a:ext cx="990600" cy="3048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Rectangle 24"/>
          <p:cNvSpPr/>
          <p:nvPr/>
        </p:nvSpPr>
        <p:spPr>
          <a:xfrm>
            <a:off x="1447800" y="3733800"/>
            <a:ext cx="990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0xE5</a:t>
            </a:r>
            <a:endParaRPr lang="en-US" dirty="0"/>
          </a:p>
        </p:txBody>
      </p:sp>
      <p:sp>
        <p:nvSpPr>
          <p:cNvPr id="26" name="Rectangle 25"/>
          <p:cNvSpPr/>
          <p:nvPr/>
        </p:nvSpPr>
        <p:spPr>
          <a:xfrm>
            <a:off x="3581400" y="3581400"/>
            <a:ext cx="990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0x0000</a:t>
            </a:r>
            <a:endParaRPr lang="en-US" dirty="0"/>
          </a:p>
        </p:txBody>
      </p:sp>
      <p:sp>
        <p:nvSpPr>
          <p:cNvPr id="27" name="Rectangle 26"/>
          <p:cNvSpPr/>
          <p:nvPr/>
        </p:nvSpPr>
        <p:spPr>
          <a:xfrm>
            <a:off x="5410200" y="3581400"/>
            <a:ext cx="990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0x0000</a:t>
            </a:r>
            <a:endParaRPr lang="en-US" dirty="0"/>
          </a:p>
        </p:txBody>
      </p:sp>
      <p:sp>
        <p:nvSpPr>
          <p:cNvPr id="28" name="Rectangle 27"/>
          <p:cNvSpPr/>
          <p:nvPr/>
        </p:nvSpPr>
        <p:spPr>
          <a:xfrm>
            <a:off x="7315200" y="3581400"/>
            <a:ext cx="990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0x0000</a:t>
            </a:r>
            <a:endParaRPr lang="en-US" dirty="0"/>
          </a:p>
        </p:txBody>
      </p:sp>
      <p:sp>
        <p:nvSpPr>
          <p:cNvPr id="29" name="Rectangle 28"/>
          <p:cNvSpPr/>
          <p:nvPr/>
        </p:nvSpPr>
        <p:spPr>
          <a:xfrm>
            <a:off x="3581400" y="2057400"/>
            <a:ext cx="990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0x0003</a:t>
            </a:r>
            <a:endParaRPr lang="en-US" dirty="0"/>
          </a:p>
        </p:txBody>
      </p:sp>
      <p:sp>
        <p:nvSpPr>
          <p:cNvPr id="30" name="Rectangle 29"/>
          <p:cNvSpPr/>
          <p:nvPr/>
        </p:nvSpPr>
        <p:spPr>
          <a:xfrm>
            <a:off x="5410200" y="2057400"/>
            <a:ext cx="990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0x0005</a:t>
            </a:r>
            <a:endParaRPr lang="en-US" dirty="0"/>
          </a:p>
        </p:txBody>
      </p:sp>
      <p:cxnSp>
        <p:nvCxnSpPr>
          <p:cNvPr id="35" name="Straight Arrow Connector 34"/>
          <p:cNvCxnSpPr/>
          <p:nvPr/>
        </p:nvCxnSpPr>
        <p:spPr>
          <a:xfrm rot="5400000" flipH="1" flipV="1">
            <a:off x="3962400" y="27432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rot="5400000" flipH="1" flipV="1">
            <a:off x="5715794" y="2742406"/>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linds(horizontal)">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blinds(horizontal)">
                                      <p:cBhvr>
                                        <p:cTn id="12" dur="500"/>
                                        <p:tgtEl>
                                          <p:spTgt spid="3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blinds(horizontal)">
                                      <p:cBhvr>
                                        <p:cTn id="15" dur="500"/>
                                        <p:tgtEl>
                                          <p:spTgt spid="29"/>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blinds(horizontal)">
                                      <p:cBhvr>
                                        <p:cTn id="20" dur="500"/>
                                        <p:tgtEl>
                                          <p:spTgt spid="26"/>
                                        </p:tgtEl>
                                      </p:cBhvr>
                                    </p:animEffect>
                                  </p:childTnLst>
                                </p:cTn>
                              </p:par>
                            </p:childTnLst>
                          </p:cTn>
                        </p:par>
                        <p:par>
                          <p:cTn id="21" fill="hold">
                            <p:stCondLst>
                              <p:cond delay="500"/>
                            </p:stCondLst>
                            <p:childTnLst>
                              <p:par>
                                <p:cTn id="22" presetID="3" presetClass="entr" presetSubtype="10" fill="hold" grpId="0" nodeType="after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blinds(horizontal)">
                                      <p:cBhvr>
                                        <p:cTn id="24" dur="500"/>
                                        <p:tgtEl>
                                          <p:spTgt spid="32"/>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blinds(horizontal)">
                                      <p:cBhvr>
                                        <p:cTn id="29" dur="500"/>
                                        <p:tgtEl>
                                          <p:spTgt spid="36"/>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blinds(horizontal)">
                                      <p:cBhvr>
                                        <p:cTn id="32" dur="500"/>
                                        <p:tgtEl>
                                          <p:spTgt spid="3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blinds(horizontal)">
                                      <p:cBhvr>
                                        <p:cTn id="37" dur="500"/>
                                        <p:tgtEl>
                                          <p:spTgt spid="27"/>
                                        </p:tgtEl>
                                      </p:cBhvr>
                                    </p:animEffect>
                                  </p:childTnLst>
                                </p:cTn>
                              </p:par>
                            </p:childTnLst>
                          </p:cTn>
                        </p:par>
                        <p:par>
                          <p:cTn id="38" fill="hold">
                            <p:stCondLst>
                              <p:cond delay="500"/>
                            </p:stCondLst>
                            <p:childTnLst>
                              <p:par>
                                <p:cTn id="39" presetID="3" presetClass="entr" presetSubtype="10" fill="hold" grpId="0" nodeType="afterEffect">
                                  <p:stCondLst>
                                    <p:cond delay="0"/>
                                  </p:stCondLst>
                                  <p:childTnLst>
                                    <p:set>
                                      <p:cBhvr>
                                        <p:cTn id="40" dur="1" fill="hold">
                                          <p:stCondLst>
                                            <p:cond delay="0"/>
                                          </p:stCondLst>
                                        </p:cTn>
                                        <p:tgtEl>
                                          <p:spTgt spid="33"/>
                                        </p:tgtEl>
                                        <p:attrNameLst>
                                          <p:attrName>style.visibility</p:attrName>
                                        </p:attrNameLst>
                                      </p:cBhvr>
                                      <p:to>
                                        <p:strVal val="visible"/>
                                      </p:to>
                                    </p:set>
                                    <p:animEffect transition="in" filter="blinds(horizontal)">
                                      <p:cBhvr>
                                        <p:cTn id="41" dur="500"/>
                                        <p:tgtEl>
                                          <p:spTgt spid="33"/>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blinds(horizontal)">
                                      <p:cBhvr>
                                        <p:cTn id="4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25" grpId="0" animBg="1"/>
      <p:bldP spid="26" grpId="0" animBg="1"/>
      <p:bldP spid="27" grpId="0" animBg="1"/>
      <p:bldP spid="28" grpId="0" animBg="1"/>
      <p:bldP spid="29" grpId="0" animBg="1"/>
      <p:bldP spid="3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File Operations</a:t>
            </a:r>
            <a:br>
              <a:rPr lang="en-US" dirty="0" smtClean="0"/>
            </a:br>
            <a:endParaRPr lang="en-US" dirty="0"/>
          </a:p>
        </p:txBody>
      </p:sp>
      <p:sp>
        <p:nvSpPr>
          <p:cNvPr id="5" name="Content Placeholder 4"/>
          <p:cNvSpPr>
            <a:spLocks noGrp="1"/>
          </p:cNvSpPr>
          <p:nvPr>
            <p:ph idx="1"/>
          </p:nvPr>
        </p:nvSpPr>
        <p:spPr/>
        <p:txBody>
          <a:bodyPr>
            <a:normAutofit/>
          </a:bodyPr>
          <a:lstStyle/>
          <a:p>
            <a:r>
              <a:rPr lang="en-US" dirty="0" smtClean="0"/>
              <a:t>Opening a File.</a:t>
            </a:r>
          </a:p>
          <a:p>
            <a:pPr lvl="1"/>
            <a:r>
              <a:rPr lang="en-US" dirty="0" smtClean="0"/>
              <a:t>R</a:t>
            </a:r>
            <a:r>
              <a:rPr lang="en-US" dirty="0" smtClean="0"/>
              <a:t>etrieves </a:t>
            </a:r>
            <a:r>
              <a:rPr lang="en-US" dirty="0" smtClean="0"/>
              <a:t>a file’s directory entry, copies </a:t>
            </a:r>
            <a:r>
              <a:rPr lang="en-US" dirty="0" smtClean="0"/>
              <a:t>information from </a:t>
            </a:r>
            <a:r>
              <a:rPr lang="en-US" dirty="0" smtClean="0"/>
              <a:t>the entry into a FILE </a:t>
            </a:r>
            <a:r>
              <a:rPr lang="en-US" dirty="0" smtClean="0"/>
              <a:t>structure.</a:t>
            </a:r>
          </a:p>
          <a:p>
            <a:pPr lvl="1"/>
            <a:r>
              <a:rPr lang="en-US" dirty="0" smtClean="0"/>
              <a:t>Reads </a:t>
            </a:r>
            <a:r>
              <a:rPr lang="en-US" dirty="0" smtClean="0"/>
              <a:t>the file’s first sector into the file structure’s </a:t>
            </a:r>
            <a:r>
              <a:rPr lang="en-US" dirty="0" smtClean="0"/>
              <a:t>buffer member.</a:t>
            </a:r>
          </a:p>
          <a:p>
            <a:pPr lvl="1"/>
            <a:r>
              <a:rPr lang="en-US" dirty="0" smtClean="0"/>
              <a:t>Sets </a:t>
            </a:r>
            <a:r>
              <a:rPr lang="en-US" dirty="0" smtClean="0"/>
              <a:t>the file structure’s </a:t>
            </a:r>
            <a:r>
              <a:rPr lang="en-US" dirty="0" smtClean="0"/>
              <a:t>FLAGS </a:t>
            </a:r>
            <a:r>
              <a:rPr lang="en-US" dirty="0" smtClean="0"/>
              <a:t>member to </a:t>
            </a:r>
            <a:r>
              <a:rPr lang="en-US" dirty="0" smtClean="0"/>
              <a:t>indicate whether </a:t>
            </a:r>
            <a:r>
              <a:rPr lang="en-US" dirty="0" smtClean="0"/>
              <a:t>the file is open for reading or writing. </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3" presetClass="entr" presetSubtype="10" fill="hold" nodeType="after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par>
                          <p:cTn id="13" fill="hold">
                            <p:stCondLst>
                              <p:cond delay="1000"/>
                            </p:stCondLst>
                            <p:childTnLst>
                              <p:par>
                                <p:cTn id="14" presetID="3" presetClass="entr" presetSubtype="10" fill="hold" nodeType="after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blinds(horizontal)">
                                      <p:cBhvr>
                                        <p:cTn id="16" dur="500"/>
                                        <p:tgtEl>
                                          <p:spTgt spid="5">
                                            <p:txEl>
                                              <p:pRg st="2" end="2"/>
                                            </p:txEl>
                                          </p:spTgt>
                                        </p:tgtEl>
                                      </p:cBhvr>
                                    </p:animEffect>
                                  </p:childTnLst>
                                </p:cTn>
                              </p:par>
                            </p:childTnLst>
                          </p:cTn>
                        </p:par>
                        <p:par>
                          <p:cTn id="17" fill="hold">
                            <p:stCondLst>
                              <p:cond delay="1500"/>
                            </p:stCondLst>
                            <p:childTnLst>
                              <p:par>
                                <p:cTn id="18" presetID="3" presetClass="entr" presetSubtype="10" fill="hold" nodeType="after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blinds(horizontal)">
                                      <p:cBhvr>
                                        <p:cTn id="20"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File Operations</a:t>
            </a:r>
            <a:br>
              <a:rPr lang="en-US" dirty="0" smtClean="0"/>
            </a:br>
            <a:endParaRPr lang="en-US" dirty="0"/>
          </a:p>
        </p:txBody>
      </p:sp>
      <p:sp>
        <p:nvSpPr>
          <p:cNvPr id="5" name="Content Placeholder 4"/>
          <p:cNvSpPr>
            <a:spLocks noGrp="1"/>
          </p:cNvSpPr>
          <p:nvPr>
            <p:ph idx="1"/>
          </p:nvPr>
        </p:nvSpPr>
        <p:spPr>
          <a:xfrm>
            <a:off x="381000" y="1524000"/>
            <a:ext cx="8229600" cy="579120"/>
          </a:xfrm>
        </p:spPr>
        <p:txBody>
          <a:bodyPr>
            <a:normAutofit/>
          </a:bodyPr>
          <a:lstStyle/>
          <a:p>
            <a:r>
              <a:rPr lang="en-US" dirty="0" smtClean="0"/>
              <a:t>Opening a File.</a:t>
            </a:r>
          </a:p>
          <a:p>
            <a:endParaRPr lang="en-US" dirty="0" smtClean="0"/>
          </a:p>
        </p:txBody>
      </p:sp>
      <p:pic>
        <p:nvPicPr>
          <p:cNvPr id="6" name="Picture 5" descr="FAT9.bmp"/>
          <p:cNvPicPr>
            <a:picLocks noChangeAspect="1"/>
          </p:cNvPicPr>
          <p:nvPr/>
        </p:nvPicPr>
        <p:blipFill>
          <a:blip r:embed="rId3" cstate="print"/>
          <a:stretch>
            <a:fillRect/>
          </a:stretch>
        </p:blipFill>
        <p:spPr>
          <a:xfrm>
            <a:off x="1219200" y="2133600"/>
            <a:ext cx="6757987" cy="40163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3" presetClass="entr" presetSubtype="10"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File Operations</a:t>
            </a:r>
            <a:br>
              <a:rPr lang="en-US" dirty="0" smtClean="0"/>
            </a:br>
            <a:endParaRPr lang="en-US" dirty="0"/>
          </a:p>
        </p:txBody>
      </p:sp>
      <p:sp>
        <p:nvSpPr>
          <p:cNvPr id="5" name="Content Placeholder 4"/>
          <p:cNvSpPr>
            <a:spLocks noGrp="1"/>
          </p:cNvSpPr>
          <p:nvPr>
            <p:ph idx="1"/>
          </p:nvPr>
        </p:nvSpPr>
        <p:spPr/>
        <p:txBody>
          <a:bodyPr>
            <a:normAutofit/>
          </a:bodyPr>
          <a:lstStyle/>
          <a:p>
            <a:r>
              <a:rPr lang="en-US" dirty="0" smtClean="0"/>
              <a:t>Reading from a File.</a:t>
            </a:r>
          </a:p>
          <a:p>
            <a:pPr lvl="1"/>
            <a:r>
              <a:rPr lang="en-US" dirty="0" smtClean="0"/>
              <a:t>Get </a:t>
            </a:r>
            <a:r>
              <a:rPr lang="en-US" dirty="0" smtClean="0"/>
              <a:t>the file’s size and the number of the file’s first cluster from the </a:t>
            </a:r>
            <a:r>
              <a:rPr lang="en-US" dirty="0" smtClean="0"/>
              <a:t>directory </a:t>
            </a:r>
            <a:r>
              <a:rPr lang="en-US" dirty="0" smtClean="0"/>
              <a:t>entry and convert the cluster number to an LBA sector number.</a:t>
            </a:r>
          </a:p>
          <a:p>
            <a:pPr lvl="1"/>
            <a:r>
              <a:rPr lang="en-US" dirty="0" smtClean="0"/>
              <a:t>Read </a:t>
            </a:r>
            <a:r>
              <a:rPr lang="en-US" dirty="0" smtClean="0"/>
              <a:t>data from the cluster’s sector(s</a:t>
            </a:r>
            <a:r>
              <a:rPr lang="en-US" dirty="0" smtClean="0"/>
              <a:t>). To </a:t>
            </a:r>
            <a:r>
              <a:rPr lang="en-US" dirty="0" smtClean="0"/>
              <a:t>read more data, get the next cluster number from the current </a:t>
            </a:r>
            <a:r>
              <a:rPr lang="en-US" dirty="0" smtClean="0"/>
              <a:t>cluster’s FAT </a:t>
            </a:r>
            <a:r>
              <a:rPr lang="en-US" dirty="0" smtClean="0"/>
              <a:t>entry, convert the cluster number to an LBA sector number, and </a:t>
            </a:r>
            <a:r>
              <a:rPr lang="en-US" dirty="0" smtClean="0"/>
              <a:t>read the </a:t>
            </a:r>
            <a:r>
              <a:rPr lang="en-US" dirty="0" smtClean="0"/>
              <a:t>data in the cluster’s sector(s). </a:t>
            </a:r>
          </a:p>
          <a:p>
            <a:pPr lvl="1">
              <a:buNone/>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3" presetClass="entr" presetSubtype="10" fill="hold" nodeType="after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par>
                          <p:cTn id="13" fill="hold">
                            <p:stCondLst>
                              <p:cond delay="1000"/>
                            </p:stCondLst>
                            <p:childTnLst>
                              <p:par>
                                <p:cTn id="14" presetID="3" presetClass="entr" presetSubtype="10" fill="hold" nodeType="after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blinds(horizontal)">
                                      <p:cBhvr>
                                        <p:cTn id="16"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Contend</a:t>
            </a:r>
            <a:endParaRPr lang="en-US" dirty="0"/>
          </a:p>
        </p:txBody>
      </p:sp>
      <p:sp>
        <p:nvSpPr>
          <p:cNvPr id="3" name="Content Placeholder 2"/>
          <p:cNvSpPr>
            <a:spLocks noGrp="1"/>
          </p:cNvSpPr>
          <p:nvPr>
            <p:ph idx="1"/>
          </p:nvPr>
        </p:nvSpPr>
        <p:spPr/>
        <p:txBody>
          <a:bodyPr/>
          <a:lstStyle/>
          <a:p>
            <a:r>
              <a:rPr lang="en-US" b="1" dirty="0" smtClean="0">
                <a:effectLst>
                  <a:outerShdw blurRad="38100" dist="38100" dir="2700000" algn="tl">
                    <a:srgbClr val="000000">
                      <a:alpha val="43137"/>
                    </a:srgbClr>
                  </a:outerShdw>
                </a:effectLst>
              </a:rPr>
              <a:t>Media Structure</a:t>
            </a:r>
          </a:p>
          <a:p>
            <a:r>
              <a:rPr lang="en-US" dirty="0" smtClean="0"/>
              <a:t>FAT File </a:t>
            </a:r>
            <a:r>
              <a:rPr lang="en-US" dirty="0"/>
              <a:t>S</a:t>
            </a:r>
            <a:r>
              <a:rPr lang="en-US" dirty="0" smtClean="0"/>
              <a:t>ystem</a:t>
            </a:r>
          </a:p>
          <a:p>
            <a:r>
              <a:rPr lang="en-US" dirty="0" smtClean="0"/>
              <a:t>Directories</a:t>
            </a:r>
          </a:p>
          <a:p>
            <a:r>
              <a:rPr lang="en-US" dirty="0" smtClean="0"/>
              <a:t>File Operations</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File Operations</a:t>
            </a:r>
            <a:br>
              <a:rPr lang="en-US" dirty="0" smtClean="0"/>
            </a:br>
            <a:endParaRPr lang="en-US" dirty="0"/>
          </a:p>
        </p:txBody>
      </p:sp>
      <p:sp>
        <p:nvSpPr>
          <p:cNvPr id="5" name="Content Placeholder 4"/>
          <p:cNvSpPr>
            <a:spLocks noGrp="1"/>
          </p:cNvSpPr>
          <p:nvPr>
            <p:ph idx="1"/>
          </p:nvPr>
        </p:nvSpPr>
        <p:spPr/>
        <p:txBody>
          <a:bodyPr/>
          <a:lstStyle/>
          <a:p>
            <a:r>
              <a:rPr lang="en-US" dirty="0" smtClean="0"/>
              <a:t>Writing to a File.</a:t>
            </a:r>
          </a:p>
          <a:p>
            <a:pPr lvl="1"/>
            <a:r>
              <a:rPr lang="en-US" dirty="0" smtClean="0"/>
              <a:t>Allocate </a:t>
            </a:r>
            <a:r>
              <a:rPr lang="en-US" dirty="0" smtClean="0"/>
              <a:t>a cluster in the FAT, store the cluster number in the file’s </a:t>
            </a:r>
            <a:r>
              <a:rPr lang="en-US" dirty="0" smtClean="0"/>
              <a:t>directory </a:t>
            </a:r>
            <a:r>
              <a:rPr lang="en-US" dirty="0" smtClean="0"/>
              <a:t>entry, and convert the cluster number to an LBA sector number.</a:t>
            </a:r>
          </a:p>
          <a:p>
            <a:pPr lvl="1"/>
            <a:r>
              <a:rPr lang="en-US" dirty="0" smtClean="0"/>
              <a:t>Write </a:t>
            </a:r>
            <a:r>
              <a:rPr lang="en-US" dirty="0" smtClean="0"/>
              <a:t>data to the cluster’s sector(s).</a:t>
            </a:r>
          </a:p>
          <a:p>
            <a:pPr lvl="1"/>
            <a:r>
              <a:rPr lang="en-US" dirty="0" smtClean="0"/>
              <a:t>To </a:t>
            </a:r>
            <a:r>
              <a:rPr lang="en-US" dirty="0" smtClean="0"/>
              <a:t>write more data, search the FAT for an available cluster, store the </a:t>
            </a:r>
            <a:r>
              <a:rPr lang="en-US" dirty="0" smtClean="0"/>
              <a:t>cluster </a:t>
            </a:r>
            <a:r>
              <a:rPr lang="en-US" dirty="0" smtClean="0"/>
              <a:t>number in the FAT entry for the file’s current cluster, store an </a:t>
            </a:r>
            <a:r>
              <a:rPr lang="en-US" dirty="0" smtClean="0"/>
              <a:t>EOC.</a:t>
            </a:r>
          </a:p>
          <a:p>
            <a:pPr lvl="1"/>
            <a:r>
              <a:rPr lang="en-US" dirty="0" smtClean="0"/>
              <a:t>Update the file’s directory entry.</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3" presetClass="entr" presetSubtype="10" fill="hold" nodeType="after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par>
                          <p:cTn id="13" fill="hold">
                            <p:stCondLst>
                              <p:cond delay="1000"/>
                            </p:stCondLst>
                            <p:childTnLst>
                              <p:par>
                                <p:cTn id="14" presetID="3" presetClass="entr" presetSubtype="10" fill="hold" nodeType="after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blinds(horizontal)">
                                      <p:cBhvr>
                                        <p:cTn id="16" dur="500"/>
                                        <p:tgtEl>
                                          <p:spTgt spid="5">
                                            <p:txEl>
                                              <p:pRg st="2" end="2"/>
                                            </p:txEl>
                                          </p:spTgt>
                                        </p:tgtEl>
                                      </p:cBhvr>
                                    </p:animEffect>
                                  </p:childTnLst>
                                </p:cTn>
                              </p:par>
                            </p:childTnLst>
                          </p:cTn>
                        </p:par>
                        <p:par>
                          <p:cTn id="17" fill="hold">
                            <p:stCondLst>
                              <p:cond delay="1500"/>
                            </p:stCondLst>
                            <p:childTnLst>
                              <p:par>
                                <p:cTn id="18" presetID="3" presetClass="entr" presetSubtype="10" fill="hold" nodeType="after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blinds(horizontal)">
                                      <p:cBhvr>
                                        <p:cTn id="20" dur="500"/>
                                        <p:tgtEl>
                                          <p:spTgt spid="5">
                                            <p:txEl>
                                              <p:pRg st="3" end="3"/>
                                            </p:txEl>
                                          </p:spTgt>
                                        </p:tgtEl>
                                      </p:cBhvr>
                                    </p:animEffect>
                                  </p:childTnLst>
                                </p:cTn>
                              </p:par>
                            </p:childTnLst>
                          </p:cTn>
                        </p:par>
                        <p:par>
                          <p:cTn id="21" fill="hold">
                            <p:stCondLst>
                              <p:cond delay="2000"/>
                            </p:stCondLst>
                            <p:childTnLst>
                              <p:par>
                                <p:cTn id="22" presetID="3" presetClass="entr" presetSubtype="10" fill="hold" nodeType="afterEffect">
                                  <p:stCondLst>
                                    <p:cond delay="0"/>
                                  </p:stCondLst>
                                  <p:childTnLst>
                                    <p:set>
                                      <p:cBhvr>
                                        <p:cTn id="23" dur="1" fill="hold">
                                          <p:stCondLst>
                                            <p:cond delay="0"/>
                                          </p:stCondLst>
                                        </p:cTn>
                                        <p:tgtEl>
                                          <p:spTgt spid="5">
                                            <p:txEl>
                                              <p:pRg st="4" end="4"/>
                                            </p:txEl>
                                          </p:spTgt>
                                        </p:tgtEl>
                                        <p:attrNameLst>
                                          <p:attrName>style.visibility</p:attrName>
                                        </p:attrNameLst>
                                      </p:cBhvr>
                                      <p:to>
                                        <p:strVal val="visible"/>
                                      </p:to>
                                    </p:set>
                                    <p:animEffect transition="in" filter="blinds(horizontal)">
                                      <p:cBhvr>
                                        <p:cTn id="24"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File Operations</a:t>
            </a:r>
            <a:br>
              <a:rPr lang="en-US" dirty="0" smtClean="0"/>
            </a:br>
            <a:endParaRPr lang="en-US" dirty="0"/>
          </a:p>
        </p:txBody>
      </p:sp>
      <p:sp>
        <p:nvSpPr>
          <p:cNvPr id="5" name="Content Placeholder 4"/>
          <p:cNvSpPr>
            <a:spLocks noGrp="1"/>
          </p:cNvSpPr>
          <p:nvPr>
            <p:ph idx="1"/>
          </p:nvPr>
        </p:nvSpPr>
        <p:spPr>
          <a:xfrm>
            <a:off x="457200" y="1935480"/>
            <a:ext cx="8229600" cy="426720"/>
          </a:xfrm>
        </p:spPr>
        <p:txBody>
          <a:bodyPr>
            <a:normAutofit fontScale="92500" lnSpcReduction="10000"/>
          </a:bodyPr>
          <a:lstStyle/>
          <a:p>
            <a:r>
              <a:rPr lang="en-US" dirty="0" smtClean="0"/>
              <a:t>Writing to a File.</a:t>
            </a:r>
          </a:p>
          <a:p>
            <a:endParaRPr lang="en-US" dirty="0" smtClean="0"/>
          </a:p>
        </p:txBody>
      </p:sp>
      <p:pic>
        <p:nvPicPr>
          <p:cNvPr id="4" name="Picture 3" descr="FAT10.bmp"/>
          <p:cNvPicPr>
            <a:picLocks noChangeAspect="1"/>
          </p:cNvPicPr>
          <p:nvPr/>
        </p:nvPicPr>
        <p:blipFill>
          <a:blip r:embed="rId3" cstate="print"/>
          <a:stretch>
            <a:fillRect/>
          </a:stretch>
        </p:blipFill>
        <p:spPr>
          <a:xfrm>
            <a:off x="838200" y="2438400"/>
            <a:ext cx="5810250" cy="401113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3" presetClass="entr" presetSubtype="1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File Operations</a:t>
            </a:r>
            <a:br>
              <a:rPr lang="en-US" dirty="0" smtClean="0"/>
            </a:br>
            <a:endParaRPr lang="en-US" dirty="0"/>
          </a:p>
        </p:txBody>
      </p:sp>
      <p:sp>
        <p:nvSpPr>
          <p:cNvPr id="5" name="Content Placeholder 4"/>
          <p:cNvSpPr>
            <a:spLocks noGrp="1"/>
          </p:cNvSpPr>
          <p:nvPr>
            <p:ph idx="1"/>
          </p:nvPr>
        </p:nvSpPr>
        <p:spPr/>
        <p:txBody>
          <a:bodyPr/>
          <a:lstStyle/>
          <a:p>
            <a:r>
              <a:rPr lang="en-US" dirty="0" smtClean="0"/>
              <a:t>Closing a File</a:t>
            </a:r>
          </a:p>
          <a:p>
            <a:pPr lvl="1"/>
            <a:r>
              <a:rPr lang="en-US" dirty="0" smtClean="0"/>
              <a:t>When finished writing to a file, firmware must update the file’s </a:t>
            </a:r>
            <a:r>
              <a:rPr lang="en-US" dirty="0" smtClean="0"/>
              <a:t>directory entry.</a:t>
            </a:r>
            <a:endParaRPr lang="en-US" dirty="0" smtClean="0"/>
          </a:p>
        </p:txBody>
      </p:sp>
      <p:sp>
        <p:nvSpPr>
          <p:cNvPr id="4" name="Rectangle 3"/>
          <p:cNvSpPr/>
          <p:nvPr/>
        </p:nvSpPr>
        <p:spPr>
          <a:xfrm>
            <a:off x="3962400" y="3810000"/>
            <a:ext cx="1524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File entry</a:t>
            </a:r>
          </a:p>
          <a:p>
            <a:pPr algn="ctr"/>
            <a:r>
              <a:rPr lang="en-US" dirty="0" smtClean="0"/>
              <a:t>(32 bytes)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3" presetClass="entr" presetSubtype="10" fill="hold" nodeType="after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par>
                          <p:cTn id="13" fill="hold">
                            <p:stCondLst>
                              <p:cond delay="1000"/>
                            </p:stCondLst>
                            <p:childTnLst>
                              <p:par>
                                <p:cTn id="14" presetID="3" presetClass="entr" presetSubtype="1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blinds(horizontal)">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for your attentions!</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Media Structure</a:t>
            </a:r>
            <a:br>
              <a:rPr lang="en-US" dirty="0" smtClean="0"/>
            </a:br>
            <a:endParaRPr lang="en-US" dirty="0"/>
          </a:p>
        </p:txBody>
      </p:sp>
      <p:sp>
        <p:nvSpPr>
          <p:cNvPr id="8" name="Content Placeholder 7"/>
          <p:cNvSpPr>
            <a:spLocks noGrp="1"/>
          </p:cNvSpPr>
          <p:nvPr>
            <p:ph idx="1"/>
          </p:nvPr>
        </p:nvSpPr>
        <p:spPr>
          <a:xfrm>
            <a:off x="457200" y="1935480"/>
            <a:ext cx="8229600" cy="426720"/>
          </a:xfrm>
        </p:spPr>
        <p:txBody>
          <a:bodyPr>
            <a:normAutofit fontScale="92500" lnSpcReduction="10000"/>
          </a:bodyPr>
          <a:lstStyle/>
          <a:p>
            <a:r>
              <a:rPr lang="en-US" dirty="0" smtClean="0"/>
              <a:t>In a disk volume</a:t>
            </a:r>
          </a:p>
          <a:p>
            <a:endParaRPr lang="en-US" dirty="0"/>
          </a:p>
        </p:txBody>
      </p:sp>
      <p:pic>
        <p:nvPicPr>
          <p:cNvPr id="9" name="Content Placeholder 6" descr="FAT1.bmp"/>
          <p:cNvPicPr>
            <a:picLocks noChangeAspect="1"/>
          </p:cNvPicPr>
          <p:nvPr/>
        </p:nvPicPr>
        <p:blipFill>
          <a:blip r:embed="rId3" cstate="print"/>
          <a:stretch>
            <a:fillRect/>
          </a:stretch>
        </p:blipFill>
        <p:spPr>
          <a:xfrm>
            <a:off x="2743200" y="2438400"/>
            <a:ext cx="3609975" cy="3886200"/>
          </a:xfrm>
          <a:prstGeom prst="rect">
            <a:avLst/>
          </a:prstGeom>
        </p:spPr>
      </p:pic>
      <p:sp>
        <p:nvSpPr>
          <p:cNvPr id="5" name="Right Brace 4"/>
          <p:cNvSpPr/>
          <p:nvPr/>
        </p:nvSpPr>
        <p:spPr>
          <a:xfrm>
            <a:off x="6324600" y="2590800"/>
            <a:ext cx="152400" cy="381000"/>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ectangle 5"/>
          <p:cNvSpPr/>
          <p:nvPr/>
        </p:nvSpPr>
        <p:spPr>
          <a:xfrm>
            <a:off x="6553200" y="2590800"/>
            <a:ext cx="2068580" cy="369332"/>
          </a:xfrm>
          <a:prstGeom prst="rect">
            <a:avLst/>
          </a:prstGeom>
        </p:spPr>
        <p:txBody>
          <a:bodyPr wrap="none">
            <a:spAutoFit/>
          </a:bodyPr>
          <a:lstStyle/>
          <a:p>
            <a:r>
              <a:rPr lang="en-US" dirty="0" smtClean="0"/>
              <a:t>Master boot record</a:t>
            </a:r>
          </a:p>
        </p:txBody>
      </p:sp>
      <p:sp>
        <p:nvSpPr>
          <p:cNvPr id="7" name="Right Brace 6"/>
          <p:cNvSpPr/>
          <p:nvPr/>
        </p:nvSpPr>
        <p:spPr>
          <a:xfrm>
            <a:off x="6324600" y="3048000"/>
            <a:ext cx="152400" cy="3200400"/>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6705600" y="4419600"/>
            <a:ext cx="1162882" cy="369332"/>
          </a:xfrm>
          <a:prstGeom prst="rect">
            <a:avLst/>
          </a:prstGeom>
          <a:noFill/>
        </p:spPr>
        <p:txBody>
          <a:bodyPr wrap="none" rtlCol="0">
            <a:spAutoFit/>
          </a:bodyPr>
          <a:lstStyle/>
          <a:p>
            <a:r>
              <a:rPr lang="en-US" dirty="0" smtClean="0"/>
              <a:t>Partitions</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additive="base">
                                        <p:cTn id="12"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500" fill="hold"/>
                                        <p:tgtEl>
                                          <p:spTgt spid="7"/>
                                        </p:tgtEl>
                                        <p:attrNameLst>
                                          <p:attrName>ppt_x</p:attrName>
                                        </p:attrNameLst>
                                      </p:cBhvr>
                                      <p:tavLst>
                                        <p:tav tm="0">
                                          <p:val>
                                            <p:strVal val="#ppt_x"/>
                                          </p:val>
                                        </p:tav>
                                        <p:tav tm="100000">
                                          <p:val>
                                            <p:strVal val="#ppt_x"/>
                                          </p:val>
                                        </p:tav>
                                      </p:tavLst>
                                    </p:anim>
                                    <p:anim calcmode="lin" valueType="num">
                                      <p:cBhvr additive="base">
                                        <p:cTn id="33" dur="500" fill="hold"/>
                                        <p:tgtEl>
                                          <p:spTgt spid="7"/>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bldP spid="5" grpId="0" animBg="1"/>
      <p:bldP spid="6" grpId="0"/>
      <p:bldP spid="7" grpId="0" animBg="1"/>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Media Structure</a:t>
            </a:r>
            <a:br>
              <a:rPr lang="en-US" dirty="0" smtClean="0"/>
            </a:br>
            <a:endParaRPr lang="en-US" dirty="0"/>
          </a:p>
        </p:txBody>
      </p:sp>
      <p:sp>
        <p:nvSpPr>
          <p:cNvPr id="8" name="Content Placeholder 7"/>
          <p:cNvSpPr>
            <a:spLocks noGrp="1"/>
          </p:cNvSpPr>
          <p:nvPr>
            <p:ph idx="1"/>
          </p:nvPr>
        </p:nvSpPr>
        <p:spPr>
          <a:xfrm>
            <a:off x="457200" y="1935480"/>
            <a:ext cx="8229600" cy="1569720"/>
          </a:xfrm>
        </p:spPr>
        <p:txBody>
          <a:bodyPr/>
          <a:lstStyle/>
          <a:p>
            <a:r>
              <a:rPr lang="en-US" dirty="0" smtClean="0"/>
              <a:t>Master boot record</a:t>
            </a:r>
          </a:p>
          <a:p>
            <a:pPr lvl="1"/>
            <a:r>
              <a:rPr lang="en-US" dirty="0" smtClean="0"/>
              <a:t>Partition table that defines the locations of partitions.</a:t>
            </a:r>
          </a:p>
          <a:p>
            <a:pPr lvl="1"/>
            <a:r>
              <a:rPr lang="en-US" dirty="0" smtClean="0"/>
              <a:t>Executable code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3" presetClass="entr" presetSubtype="10" fill="hold" nodeType="after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blinds(horizontal)">
                                      <p:cBhvr>
                                        <p:cTn id="12" dur="500"/>
                                        <p:tgtEl>
                                          <p:spTgt spid="8">
                                            <p:txEl>
                                              <p:pRg st="1" end="1"/>
                                            </p:txEl>
                                          </p:spTgt>
                                        </p:tgtEl>
                                      </p:cBhvr>
                                    </p:animEffect>
                                  </p:childTnLst>
                                </p:cTn>
                              </p:par>
                            </p:childTnLst>
                          </p:cTn>
                        </p:par>
                        <p:par>
                          <p:cTn id="13" fill="hold">
                            <p:stCondLst>
                              <p:cond delay="1000"/>
                            </p:stCondLst>
                            <p:childTnLst>
                              <p:par>
                                <p:cTn id="14" presetID="3" presetClass="entr" presetSubtype="10" fill="hold" nodeType="afterEffect">
                                  <p:stCondLst>
                                    <p:cond delay="0"/>
                                  </p:stCondLst>
                                  <p:childTnLst>
                                    <p:set>
                                      <p:cBhvr>
                                        <p:cTn id="15" dur="1" fill="hold">
                                          <p:stCondLst>
                                            <p:cond delay="0"/>
                                          </p:stCondLst>
                                        </p:cTn>
                                        <p:tgtEl>
                                          <p:spTgt spid="8">
                                            <p:txEl>
                                              <p:pRg st="2" end="2"/>
                                            </p:txEl>
                                          </p:spTgt>
                                        </p:tgtEl>
                                        <p:attrNameLst>
                                          <p:attrName>style.visibility</p:attrName>
                                        </p:attrNameLst>
                                      </p:cBhvr>
                                      <p:to>
                                        <p:strVal val="visible"/>
                                      </p:to>
                                    </p:set>
                                    <p:animEffect transition="in" filter="blinds(horizontal)">
                                      <p:cBhvr>
                                        <p:cTn id="16"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Media Structure</a:t>
            </a:r>
            <a:br>
              <a:rPr lang="en-US" dirty="0" smtClean="0"/>
            </a:br>
            <a:endParaRPr lang="en-US" dirty="0"/>
          </a:p>
        </p:txBody>
      </p:sp>
      <p:sp>
        <p:nvSpPr>
          <p:cNvPr id="6" name="Content Placeholder 5"/>
          <p:cNvSpPr>
            <a:spLocks noGrp="1"/>
          </p:cNvSpPr>
          <p:nvPr>
            <p:ph idx="1"/>
          </p:nvPr>
        </p:nvSpPr>
        <p:spPr/>
        <p:txBody>
          <a:bodyPr/>
          <a:lstStyle/>
          <a:p>
            <a:r>
              <a:rPr lang="en-US" dirty="0" smtClean="0"/>
              <a:t>Master boot record</a:t>
            </a:r>
          </a:p>
          <a:p>
            <a:endParaRPr lang="en-US" dirty="0" smtClean="0"/>
          </a:p>
        </p:txBody>
      </p:sp>
      <p:pic>
        <p:nvPicPr>
          <p:cNvPr id="7" name="Picture 6" descr="FAT2.bmp"/>
          <p:cNvPicPr>
            <a:picLocks noChangeAspect="1"/>
          </p:cNvPicPr>
          <p:nvPr/>
        </p:nvPicPr>
        <p:blipFill>
          <a:blip r:embed="rId3" cstate="print"/>
          <a:stretch>
            <a:fillRect/>
          </a:stretch>
        </p:blipFill>
        <p:spPr>
          <a:xfrm>
            <a:off x="914400" y="2438400"/>
            <a:ext cx="7591425" cy="33337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linds(horizont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Media Structure</a:t>
            </a:r>
            <a:br>
              <a:rPr lang="en-US" dirty="0" smtClean="0"/>
            </a:br>
            <a:endParaRPr lang="en-US" dirty="0"/>
          </a:p>
        </p:txBody>
      </p:sp>
      <p:sp>
        <p:nvSpPr>
          <p:cNvPr id="6" name="Content Placeholder 5"/>
          <p:cNvSpPr>
            <a:spLocks noGrp="1"/>
          </p:cNvSpPr>
          <p:nvPr>
            <p:ph idx="1"/>
          </p:nvPr>
        </p:nvSpPr>
        <p:spPr/>
        <p:txBody>
          <a:bodyPr/>
          <a:lstStyle/>
          <a:p>
            <a:r>
              <a:rPr lang="en-US" dirty="0" smtClean="0"/>
              <a:t>Master boot record</a:t>
            </a:r>
          </a:p>
          <a:p>
            <a:endParaRPr lang="en-US" dirty="0" smtClean="0"/>
          </a:p>
        </p:txBody>
      </p:sp>
      <p:pic>
        <p:nvPicPr>
          <p:cNvPr id="5" name="Content Placeholder 4" descr="FAT3.bmp"/>
          <p:cNvPicPr>
            <a:picLocks noChangeAspect="1"/>
          </p:cNvPicPr>
          <p:nvPr/>
        </p:nvPicPr>
        <p:blipFill>
          <a:blip r:embed="rId3" cstate="print"/>
          <a:stretch>
            <a:fillRect/>
          </a:stretch>
        </p:blipFill>
        <p:spPr>
          <a:xfrm>
            <a:off x="1676400" y="2438400"/>
            <a:ext cx="5149876" cy="3276600"/>
          </a:xfrm>
          <a:prstGeom prst="rect">
            <a:avLst/>
          </a:prstGeom>
        </p:spPr>
      </p:pic>
      <p:sp>
        <p:nvSpPr>
          <p:cNvPr id="8" name="Content Placeholder 7"/>
          <p:cNvSpPr txBox="1">
            <a:spLocks/>
          </p:cNvSpPr>
          <p:nvPr/>
        </p:nvSpPr>
        <p:spPr>
          <a:xfrm>
            <a:off x="914400" y="5486400"/>
            <a:ext cx="7086600" cy="838200"/>
          </a:xfrm>
          <a:prstGeom prst="rect">
            <a:avLst/>
          </a:prstGeom>
        </p:spPr>
        <p:txBody>
          <a:bodyPr vert="horz">
            <a:normAutofit fontScale="700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274320" lvl="0" indent="-274320">
              <a:spcBef>
                <a:spcPct val="20000"/>
              </a:spcBef>
              <a:buClr>
                <a:schemeClr val="accent3"/>
              </a:buClr>
              <a:buSzPct val="95000"/>
            </a:pPr>
            <a:r>
              <a:rPr lang="en-US" sz="2400" dirty="0" smtClean="0"/>
              <a:t>		A table </a:t>
            </a:r>
            <a:r>
              <a:rPr lang="en-US" sz="2400" dirty="0"/>
              <a:t>entry contains information that enables the master </a:t>
            </a:r>
            <a:r>
              <a:rPr lang="en-US" sz="2400" dirty="0" smtClean="0"/>
              <a:t>computer </a:t>
            </a:r>
            <a:r>
              <a:rPr lang="en-US" sz="2400" dirty="0"/>
              <a:t>to access locations in the storage media.</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ox(in)">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Media Structure</a:t>
            </a:r>
            <a:br>
              <a:rPr lang="en-US" dirty="0" smtClean="0"/>
            </a:br>
            <a:endParaRPr lang="en-US" dirty="0"/>
          </a:p>
        </p:txBody>
      </p:sp>
      <p:sp>
        <p:nvSpPr>
          <p:cNvPr id="8" name="Content Placeholder 7"/>
          <p:cNvSpPr>
            <a:spLocks noGrp="1"/>
          </p:cNvSpPr>
          <p:nvPr>
            <p:ph idx="1"/>
          </p:nvPr>
        </p:nvSpPr>
        <p:spPr/>
        <p:txBody>
          <a:bodyPr/>
          <a:lstStyle/>
          <a:p>
            <a:r>
              <a:rPr lang="en-US" dirty="0" smtClean="0"/>
              <a:t>In a disk volume</a:t>
            </a:r>
          </a:p>
          <a:p>
            <a:endParaRPr lang="en-US" dirty="0"/>
          </a:p>
        </p:txBody>
      </p:sp>
      <p:pic>
        <p:nvPicPr>
          <p:cNvPr id="9" name="Content Placeholder 6" descr="FAT1.bmp"/>
          <p:cNvPicPr>
            <a:picLocks noChangeAspect="1"/>
          </p:cNvPicPr>
          <p:nvPr/>
        </p:nvPicPr>
        <p:blipFill>
          <a:blip r:embed="rId3" cstate="print"/>
          <a:stretch>
            <a:fillRect/>
          </a:stretch>
        </p:blipFill>
        <p:spPr>
          <a:xfrm>
            <a:off x="2743200" y="2438400"/>
            <a:ext cx="3609975" cy="3886200"/>
          </a:xfrm>
          <a:prstGeom prst="rect">
            <a:avLst/>
          </a:prstGeom>
        </p:spPr>
      </p:pic>
      <p:sp>
        <p:nvSpPr>
          <p:cNvPr id="5" name="Right Brace 4"/>
          <p:cNvSpPr/>
          <p:nvPr/>
        </p:nvSpPr>
        <p:spPr>
          <a:xfrm>
            <a:off x="6324600" y="2971800"/>
            <a:ext cx="228600" cy="3276600"/>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6705600" y="4419600"/>
            <a:ext cx="1162882" cy="369332"/>
          </a:xfrm>
          <a:prstGeom prst="rect">
            <a:avLst/>
          </a:prstGeom>
          <a:noFill/>
        </p:spPr>
        <p:txBody>
          <a:bodyPr wrap="none" rtlCol="0">
            <a:spAutoFit/>
          </a:bodyPr>
          <a:lstStyle/>
          <a:p>
            <a:r>
              <a:rPr lang="en-US" dirty="0" smtClean="0"/>
              <a:t>Partitions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ox(in)">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Media Structure</a:t>
            </a:r>
            <a:br>
              <a:rPr lang="en-US" dirty="0" smtClean="0"/>
            </a:br>
            <a:endParaRPr lang="en-US" dirty="0"/>
          </a:p>
        </p:txBody>
      </p:sp>
      <p:sp>
        <p:nvSpPr>
          <p:cNvPr id="4" name="Content Placeholder 3"/>
          <p:cNvSpPr>
            <a:spLocks noGrp="1"/>
          </p:cNvSpPr>
          <p:nvPr>
            <p:ph idx="1"/>
          </p:nvPr>
        </p:nvSpPr>
        <p:spPr/>
        <p:txBody>
          <a:bodyPr/>
          <a:lstStyle/>
          <a:p>
            <a:r>
              <a:rPr lang="en-US" dirty="0" smtClean="0"/>
              <a:t>Partition Structure</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762000" y="3200400"/>
            <a:ext cx="7724775" cy="1676400"/>
          </a:xfrm>
          <a:prstGeom prst="rect">
            <a:avLst/>
          </a:prstGeom>
          <a:noFill/>
          <a:ln w="9525">
            <a:noFill/>
            <a:miter lim="800000"/>
            <a:headEnd/>
            <a:tailEnd/>
          </a:ln>
        </p:spPr>
      </p:pic>
      <p:sp>
        <p:nvSpPr>
          <p:cNvPr id="5" name="Rectangle 4"/>
          <p:cNvSpPr/>
          <p:nvPr/>
        </p:nvSpPr>
        <p:spPr>
          <a:xfrm>
            <a:off x="1524000" y="3276600"/>
            <a:ext cx="3810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905000" y="3276600"/>
            <a:ext cx="7620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667000" y="3276600"/>
            <a:ext cx="6096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276600" y="3276600"/>
            <a:ext cx="7620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800600" y="3276600"/>
            <a:ext cx="14478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248400" y="3276600"/>
            <a:ext cx="21336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038600" y="3276600"/>
            <a:ext cx="7620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686</TotalTime>
  <Words>1937</Words>
  <Application>Microsoft Office PowerPoint</Application>
  <PresentationFormat>On-screen Show (4:3)</PresentationFormat>
  <Paragraphs>240</Paragraphs>
  <Slides>33</Slides>
  <Notes>26</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Flow</vt:lpstr>
      <vt:lpstr>FAT File System</vt:lpstr>
      <vt:lpstr>Contend</vt:lpstr>
      <vt:lpstr>Contend</vt:lpstr>
      <vt:lpstr>Media Structure </vt:lpstr>
      <vt:lpstr>Media Structure </vt:lpstr>
      <vt:lpstr>Media Structure </vt:lpstr>
      <vt:lpstr>Media Structure </vt:lpstr>
      <vt:lpstr>Media Structure </vt:lpstr>
      <vt:lpstr>Media Structure </vt:lpstr>
      <vt:lpstr>Media Structure </vt:lpstr>
      <vt:lpstr>Contend</vt:lpstr>
      <vt:lpstr>File Allocation Table  </vt:lpstr>
      <vt:lpstr>File Allocation Table  </vt:lpstr>
      <vt:lpstr>File Allocation Table  </vt:lpstr>
      <vt:lpstr>Contend</vt:lpstr>
      <vt:lpstr>Directories </vt:lpstr>
      <vt:lpstr>Directories </vt:lpstr>
      <vt:lpstr>Directories </vt:lpstr>
      <vt:lpstr>Directories </vt:lpstr>
      <vt:lpstr>Directories </vt:lpstr>
      <vt:lpstr>Contend</vt:lpstr>
      <vt:lpstr>File Operations </vt:lpstr>
      <vt:lpstr>File Operations </vt:lpstr>
      <vt:lpstr>File Operations </vt:lpstr>
      <vt:lpstr>File Operations </vt:lpstr>
      <vt:lpstr>File Operations </vt:lpstr>
      <vt:lpstr>File Operations </vt:lpstr>
      <vt:lpstr>File Operations </vt:lpstr>
      <vt:lpstr>File Operations </vt:lpstr>
      <vt:lpstr>File Operations </vt:lpstr>
      <vt:lpstr>File Operations </vt:lpstr>
      <vt:lpstr>File Operations </vt:lpstr>
      <vt:lpstr>Thank for your attentions!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Tungpvt</dc:creator>
  <cp:lastModifiedBy>Tungpvt</cp:lastModifiedBy>
  <cp:revision>47</cp:revision>
  <dcterms:created xsi:type="dcterms:W3CDTF">2010-11-29T01:56:32Z</dcterms:created>
  <dcterms:modified xsi:type="dcterms:W3CDTF">2010-11-30T04:33:02Z</dcterms:modified>
</cp:coreProperties>
</file>