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3"/>
  </p:notesMasterIdLst>
  <p:sldIdLst>
    <p:sldId id="261" r:id="rId3"/>
    <p:sldId id="310" r:id="rId4"/>
    <p:sldId id="262" r:id="rId5"/>
    <p:sldId id="308" r:id="rId6"/>
    <p:sldId id="263" r:id="rId7"/>
    <p:sldId id="265" r:id="rId8"/>
    <p:sldId id="271" r:id="rId9"/>
    <p:sldId id="269" r:id="rId10"/>
    <p:sldId id="288" r:id="rId11"/>
    <p:sldId id="309" r:id="rId12"/>
    <p:sldId id="301" r:id="rId13"/>
    <p:sldId id="302" r:id="rId14"/>
    <p:sldId id="303" r:id="rId15"/>
    <p:sldId id="274" r:id="rId16"/>
    <p:sldId id="292" r:id="rId17"/>
    <p:sldId id="304" r:id="rId18"/>
    <p:sldId id="293" r:id="rId19"/>
    <p:sldId id="294" r:id="rId20"/>
    <p:sldId id="283" r:id="rId21"/>
    <p:sldId id="284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78246" autoAdjust="0"/>
  </p:normalViewPr>
  <p:slideViewPr>
    <p:cSldViewPr>
      <p:cViewPr varScale="1">
        <p:scale>
          <a:sx n="89" d="100"/>
          <a:sy n="89" d="100"/>
        </p:scale>
        <p:origin x="22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AF7CEE-3C89-40AE-AFA2-A5F0FDCCB239}" type="datetimeFigureOut">
              <a:rPr lang="en-US"/>
              <a:pPr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145F0B-BC1B-4BAB-941A-8060CB65E0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4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45F0B-BC1B-4BAB-941A-8060CB65E07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68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tiên,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trong PSI-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walk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đưa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vector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thông qua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Embedding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embedding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truyền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khối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LSTM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huấn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luyện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như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bài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phân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nhị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phân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Nơ-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cuối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hàm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kích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sigmoid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suất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PSI-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walk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độc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Bên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cạnh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văn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áp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kỹ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dropout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chống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overfitting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45F0B-BC1B-4BAB-941A-8060CB65E07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38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45F0B-BC1B-4BAB-941A-8060CB65E07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1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45F0B-BC1B-4BAB-941A-8060CB65E07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25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45F0B-BC1B-4BAB-941A-8060CB65E07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29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45F0B-BC1B-4BAB-941A-8060CB65E07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9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vi-VN" sz="1200" dirty="0" err="1"/>
              <a:t>IoT</a:t>
            </a:r>
            <a:r>
              <a:rPr lang="en-US" sz="1200" dirty="0"/>
              <a:t> </a:t>
            </a:r>
            <a:r>
              <a:rPr lang="vi-VN" sz="1200" dirty="0" err="1"/>
              <a:t>là</a:t>
            </a:r>
            <a:r>
              <a:rPr lang="vi-VN" sz="1200" dirty="0"/>
              <a:t> </a:t>
            </a:r>
            <a:r>
              <a:rPr lang="vi-VN" sz="1200" dirty="0" err="1"/>
              <a:t>đề</a:t>
            </a:r>
            <a:r>
              <a:rPr lang="vi-VN" sz="1200" dirty="0"/>
              <a:t> </a:t>
            </a:r>
            <a:r>
              <a:rPr lang="vi-VN" sz="1200" dirty="0" err="1"/>
              <a:t>cập</a:t>
            </a:r>
            <a:r>
              <a:rPr lang="vi-VN" sz="1200" dirty="0"/>
              <a:t> </a:t>
            </a:r>
            <a:r>
              <a:rPr lang="vi-VN" sz="1200" dirty="0" err="1"/>
              <a:t>đến</a:t>
            </a:r>
            <a:r>
              <a:rPr lang="vi-VN" sz="1200" dirty="0"/>
              <a:t> </a:t>
            </a:r>
            <a:r>
              <a:rPr lang="vi-VN" sz="1200" dirty="0" err="1"/>
              <a:t>hàng</a:t>
            </a:r>
            <a:r>
              <a:rPr lang="vi-VN" sz="1200" dirty="0"/>
              <a:t> </a:t>
            </a:r>
            <a:r>
              <a:rPr lang="vi-VN" sz="1200" dirty="0" err="1"/>
              <a:t>tỷ</a:t>
            </a:r>
            <a:r>
              <a:rPr lang="vi-VN" sz="1200" dirty="0"/>
              <a:t> </a:t>
            </a:r>
            <a:r>
              <a:rPr lang="vi-VN" sz="1200" dirty="0" err="1"/>
              <a:t>thiết</a:t>
            </a:r>
            <a:r>
              <a:rPr lang="vi-VN" sz="1200" dirty="0"/>
              <a:t> </a:t>
            </a:r>
            <a:r>
              <a:rPr lang="vi-VN" sz="1200" dirty="0" err="1"/>
              <a:t>bị</a:t>
            </a:r>
            <a:r>
              <a:rPr lang="vi-VN" sz="1200" dirty="0"/>
              <a:t> (</a:t>
            </a:r>
            <a:r>
              <a:rPr lang="vi-VN" sz="1200" dirty="0" err="1"/>
              <a:t>vật</a:t>
            </a:r>
            <a:r>
              <a:rPr lang="vi-VN" sz="1200" dirty="0"/>
              <a:t> </a:t>
            </a:r>
            <a:r>
              <a:rPr lang="vi-VN" sz="1200" dirty="0" err="1"/>
              <a:t>lý</a:t>
            </a:r>
            <a:r>
              <a:rPr lang="vi-VN" sz="1200" dirty="0"/>
              <a:t> </a:t>
            </a:r>
            <a:r>
              <a:rPr lang="vi-VN" sz="1200" dirty="0" err="1"/>
              <a:t>hoặc</a:t>
            </a:r>
            <a:r>
              <a:rPr lang="vi-VN" sz="1200" dirty="0"/>
              <a:t> </a:t>
            </a:r>
            <a:r>
              <a:rPr lang="vi-VN" sz="1200" dirty="0" err="1"/>
              <a:t>ảo</a:t>
            </a:r>
            <a:r>
              <a:rPr lang="vi-VN" sz="1200" dirty="0"/>
              <a:t> </a:t>
            </a:r>
            <a:r>
              <a:rPr lang="vi-VN" sz="1200" dirty="0" err="1"/>
              <a:t>hóa</a:t>
            </a:r>
            <a:r>
              <a:rPr lang="vi-VN" sz="1200" dirty="0"/>
              <a:t> ) trên </a:t>
            </a:r>
            <a:r>
              <a:rPr lang="vi-VN" sz="1200" dirty="0" err="1"/>
              <a:t>khắp</a:t>
            </a:r>
            <a:r>
              <a:rPr lang="vi-VN" sz="1200" dirty="0"/>
              <a:t> </a:t>
            </a:r>
            <a:r>
              <a:rPr lang="vi-VN" sz="1200" dirty="0" err="1"/>
              <a:t>thế</a:t>
            </a:r>
            <a:r>
              <a:rPr lang="vi-VN" sz="1200" dirty="0"/>
              <a:t> </a:t>
            </a:r>
            <a:r>
              <a:rPr lang="vi-VN" sz="1200" dirty="0" err="1"/>
              <a:t>giới</a:t>
            </a:r>
            <a:r>
              <a:rPr lang="vi-VN" sz="1200" dirty="0"/>
              <a:t> </a:t>
            </a:r>
            <a:r>
              <a:rPr lang="vi-VN" sz="1200" dirty="0" err="1"/>
              <a:t>hiện</a:t>
            </a:r>
            <a:r>
              <a:rPr lang="vi-VN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kết</a:t>
            </a:r>
            <a:r>
              <a:rPr lang="vi-VN" sz="1200" dirty="0"/>
              <a:t> </a:t>
            </a:r>
            <a:r>
              <a:rPr lang="vi-VN" sz="1200" dirty="0" err="1"/>
              <a:t>nối</a:t>
            </a:r>
            <a:r>
              <a:rPr lang="vi-VN" sz="1200" dirty="0"/>
              <a:t> </a:t>
            </a:r>
            <a:r>
              <a:rPr lang="vi-VN" sz="1200" dirty="0" err="1"/>
              <a:t>với</a:t>
            </a:r>
            <a:r>
              <a:rPr lang="vi-VN" sz="1200" dirty="0"/>
              <a:t> </a:t>
            </a:r>
            <a:r>
              <a:rPr lang="vi-VN" sz="1200" dirty="0" err="1"/>
              <a:t>internet</a:t>
            </a:r>
            <a:r>
              <a:rPr lang="vi-VN" sz="1200" dirty="0"/>
              <a:t>, thu </a:t>
            </a:r>
            <a:r>
              <a:rPr lang="vi-VN" sz="1200" dirty="0" err="1"/>
              <a:t>thập</a:t>
            </a:r>
            <a:r>
              <a:rPr lang="vi-VN" sz="1200" dirty="0"/>
              <a:t> </a:t>
            </a:r>
            <a:r>
              <a:rPr lang="vi-VN" sz="1200" dirty="0" err="1"/>
              <a:t>và</a:t>
            </a:r>
            <a:r>
              <a:rPr lang="vi-VN" sz="1200" dirty="0"/>
              <a:t> chia </a:t>
            </a:r>
            <a:r>
              <a:rPr lang="vi-VN" sz="1200" dirty="0" err="1"/>
              <a:t>sẻ</a:t>
            </a:r>
            <a:r>
              <a:rPr lang="vi-VN" sz="1200" dirty="0"/>
              <a:t> </a:t>
            </a:r>
            <a:r>
              <a:rPr lang="vi-VN" sz="1200" dirty="0" err="1"/>
              <a:t>dữ</a:t>
            </a:r>
            <a:r>
              <a:rPr lang="vi-VN" sz="1200" dirty="0"/>
              <a:t> </a:t>
            </a:r>
            <a:r>
              <a:rPr lang="vi-VN" sz="1200" dirty="0" err="1"/>
              <a:t>liệu</a:t>
            </a:r>
            <a:endParaRPr lang="en-US" sz="1200" dirty="0"/>
          </a:p>
          <a:p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2025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75,4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tỷ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79,4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tỷ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zettabyte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thấy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IoT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đem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rất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,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độc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hướng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tới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càng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triển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45F0B-BC1B-4BAB-941A-8060CB65E07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 algn="just">
              <a:lnSpc>
                <a:spcPct val="150000"/>
              </a:lnSpc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Một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mạng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botnet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điển hình bao gồm các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máy chủ điều khiển C&amp;C (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Command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Control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và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botmaster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Trong đó: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là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một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thiết bị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đã bị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lây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nhiễm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chương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trình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độc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hại mà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botmaster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phát tán, cho phép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botmaster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lệnh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và kiểm soát thiết bị nạn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nhân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Các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cũng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thường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được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gọi là các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zombie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hoặc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các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drone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Botnet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là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một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mạng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lưới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các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Botmaster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là kẻ tấn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công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tinh vi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được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biết đến là đã thiết kế và điều khiển mạng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botnet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Thông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máy chủ C&amp;C,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botmaster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có thể gửi các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lệnh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và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nhận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các phản hồi từ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IoTBotnet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nổi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Mirai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Bashlite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,…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gây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hậu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trọng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IoTBot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tới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45F0B-BC1B-4BAB-941A-8060CB65E07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46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pp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pp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tĩnh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pp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phương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xây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môi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phân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ly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thật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 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Môi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xây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mô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phỏng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dịch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vụ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Internet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xây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môi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ườ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phù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hược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phân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cho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phân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đơn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luồng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không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khả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năng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thi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kiến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trúc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vi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IoT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rất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đa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(MIPS, ARM,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PowerPC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…) nên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đòi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hỏi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xây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môi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thi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đảm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cho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IoT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thu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ập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cho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phân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rất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phức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tạp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pp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phương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phân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đọc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thi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ngược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đoạn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bên trong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chương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lệnh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biết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chương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vi-V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tĩnh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PSI</a:t>
            </a:r>
            <a:endParaRPr lang="vi-VN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45F0B-BC1B-4BAB-941A-8060CB65E07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08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hàm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gọi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(FCG)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luồng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khiển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mối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chương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trong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chương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.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hai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hàm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trong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chương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tên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hàm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hàm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bên ngoai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năng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thi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viết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viết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nhiệm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vụ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trong khi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hàm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bên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hàm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thư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+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nén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UPX 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IDA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Open Sans"/>
                <a:ea typeface="Calibri" panose="020F0502020204030204" pitchFamily="34" charset="0"/>
              </a:rPr>
              <a:t>IDAPython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Open Sans"/>
                <a:ea typeface="Calibri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Open Sans"/>
                <a:ea typeface="Calibri" panose="020F0502020204030204" pitchFamily="34" charset="0"/>
              </a:rPr>
              <a:t>để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Open Sans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gọi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-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giảm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thiểu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phức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tạp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ta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xây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PSI-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Graph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năng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mối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gần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IoT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botnet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45F0B-BC1B-4BAB-941A-8060CB65E07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9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PSI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endParaRPr lang="en-US" dirty="0"/>
          </a:p>
          <a:p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PSI-Graph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PSI-Graph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củng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ra PSI-walk 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choỗi</a:t>
            </a:r>
            <a:r>
              <a:rPr lang="en-US" dirty="0"/>
              <a:t> PSI-walk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LSTM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lành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hay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45F0B-BC1B-4BAB-941A-8060CB65E07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50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trích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PSI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củng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cố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khuyên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45F0B-BC1B-4BAB-941A-8060CB65E07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Một</a:t>
            </a:r>
            <a:r>
              <a:rPr lang="vi-VN" dirty="0"/>
              <a:t> chu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củng</a:t>
            </a:r>
            <a:r>
              <a:rPr lang="vi-VN" dirty="0"/>
              <a:t> </a:t>
            </a:r>
            <a:r>
              <a:rPr lang="vi-VN" dirty="0" err="1"/>
              <a:t>cố</a:t>
            </a:r>
            <a:r>
              <a:rPr lang="vi-VN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nhân quan </a:t>
            </a:r>
            <a:r>
              <a:rPr lang="vi-VN" dirty="0" err="1"/>
              <a:t>sát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(</a:t>
            </a:r>
            <a:r>
              <a:rPr lang="vi-VN" dirty="0" err="1"/>
              <a:t>bước</a:t>
            </a:r>
            <a:r>
              <a:rPr lang="vi-VN" dirty="0"/>
              <a:t> 1)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thưởng</a:t>
            </a:r>
            <a:r>
              <a:rPr lang="vi-VN" dirty="0"/>
              <a:t>. </a:t>
            </a:r>
            <a:r>
              <a:rPr lang="vi-VN" dirty="0" err="1"/>
              <a:t>Tác</a:t>
            </a:r>
            <a:r>
              <a:rPr lang="vi-VN" dirty="0"/>
              <a:t> nhân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thưởng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theo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(</a:t>
            </a:r>
            <a:r>
              <a:rPr lang="vi-VN" dirty="0" err="1"/>
              <a:t>bước</a:t>
            </a:r>
            <a:r>
              <a:rPr lang="vi-VN" dirty="0"/>
              <a:t> 2). Sau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Tác</a:t>
            </a:r>
            <a:r>
              <a:rPr lang="vi-VN" dirty="0"/>
              <a:t> nhân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tới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nhằm</a:t>
            </a:r>
            <a:r>
              <a:rPr lang="vi-VN" dirty="0"/>
              <a:t> </a:t>
            </a:r>
            <a:r>
              <a:rPr lang="vi-VN" dirty="0" err="1"/>
              <a:t>cố</a:t>
            </a:r>
            <a:r>
              <a:rPr lang="vi-VN" dirty="0"/>
              <a:t> </a:t>
            </a:r>
            <a:r>
              <a:rPr lang="vi-VN" dirty="0" err="1"/>
              <a:t>gắng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theo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lợi</a:t>
            </a:r>
            <a:r>
              <a:rPr lang="vi-VN" dirty="0"/>
              <a:t> (</a:t>
            </a:r>
            <a:r>
              <a:rPr lang="vi-VN" dirty="0" err="1"/>
              <a:t>bước</a:t>
            </a:r>
            <a:r>
              <a:rPr lang="vi-VN" dirty="0"/>
              <a:t> 3). </a:t>
            </a:r>
            <a:r>
              <a:rPr lang="vi-VN" dirty="0" err="1"/>
              <a:t>Cuối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,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bên trong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do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nhân (</a:t>
            </a:r>
            <a:r>
              <a:rPr lang="vi-VN" dirty="0" err="1"/>
              <a:t>bước</a:t>
            </a:r>
            <a:r>
              <a:rPr lang="vi-VN" dirty="0"/>
              <a:t> 4). Sau </a:t>
            </a:r>
            <a:r>
              <a:rPr lang="vi-VN" dirty="0" err="1"/>
              <a:t>đó</a:t>
            </a:r>
            <a:r>
              <a:rPr lang="vi-VN" dirty="0"/>
              <a:t>, chu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. </a:t>
            </a:r>
            <a:r>
              <a:rPr lang="vi-VN" dirty="0" err="1"/>
              <a:t>Mỗi</a:t>
            </a:r>
            <a:r>
              <a:rPr lang="vi-VN" dirty="0"/>
              <a:t> chu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liên </a:t>
            </a:r>
            <a:r>
              <a:rPr lang="vi-VN" dirty="0" err="1"/>
              <a:t>tục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nhân </a:t>
            </a:r>
            <a:r>
              <a:rPr lang="vi-VN" dirty="0" err="1"/>
              <a:t>ngày</a:t>
            </a:r>
            <a:r>
              <a:rPr lang="vi-VN" dirty="0"/>
              <a:t> </a:t>
            </a:r>
            <a:r>
              <a:rPr lang="vi-VN" dirty="0" err="1"/>
              <a:t>càng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chiến</a:t>
            </a:r>
            <a:r>
              <a:rPr lang="vi-VN" dirty="0"/>
              <a:t> </a:t>
            </a:r>
            <a:r>
              <a:rPr lang="vi-VN" dirty="0" err="1"/>
              <a:t>lược</a:t>
            </a:r>
            <a:r>
              <a:rPr lang="vi-VN" dirty="0"/>
              <a:t>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. Khi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hội</a:t>
            </a:r>
            <a:r>
              <a:rPr lang="vi-VN" dirty="0"/>
              <a:t> </a:t>
            </a:r>
            <a:r>
              <a:rPr lang="vi-VN" dirty="0" err="1"/>
              <a:t>tụ</a:t>
            </a:r>
            <a:r>
              <a:rPr lang="vi-VN" dirty="0"/>
              <a:t>, </a:t>
            </a:r>
            <a:r>
              <a:rPr lang="vi-VN" dirty="0" err="1"/>
              <a:t>Tác</a:t>
            </a:r>
            <a:r>
              <a:rPr lang="vi-VN" dirty="0"/>
              <a:t> nhân xây </a:t>
            </a:r>
            <a:r>
              <a:rPr lang="vi-VN" dirty="0" err="1"/>
              <a:t>dựng</a:t>
            </a:r>
            <a:r>
              <a:rPr lang="vi-VN" dirty="0"/>
              <a:t> xong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sách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ưu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45F0B-BC1B-4BAB-941A-8060CB65E07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91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policy (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vi-VN" dirty="0"/>
              <a:t>Ở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hàm</a:t>
            </a:r>
            <a:r>
              <a:rPr lang="vi-VN" dirty="0"/>
              <a:t> mang </a:t>
            </a:r>
            <a:r>
              <a:rPr lang="vi-VN" dirty="0" err="1"/>
              <a:t>nhiều</a:t>
            </a:r>
            <a:r>
              <a:rPr lang="vi-VN" dirty="0"/>
              <a:t> thông tin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liên </a:t>
            </a:r>
            <a:r>
              <a:rPr lang="vi-VN" dirty="0" err="1"/>
              <a:t>kết</a:t>
            </a:r>
            <a:r>
              <a:rPr lang="vi-VN" dirty="0"/>
              <a:t>,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 </a:t>
            </a:r>
            <a:r>
              <a:rPr lang="vi-VN" dirty="0" err="1"/>
              <a:t>Chẳng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, </a:t>
            </a:r>
            <a:r>
              <a:rPr lang="vi-VN" dirty="0" err="1"/>
              <a:t>lúc</a:t>
            </a:r>
            <a:r>
              <a:rPr lang="vi-VN" dirty="0"/>
              <a:t> nghiên </a:t>
            </a:r>
            <a:r>
              <a:rPr lang="vi-VN" dirty="0" err="1"/>
              <a:t>cứu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botnet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 BASHLITE, </a:t>
            </a:r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processCmd</a:t>
            </a:r>
            <a:r>
              <a:rPr lang="vi-VN" dirty="0"/>
              <a:t> </a:t>
            </a:r>
            <a:r>
              <a:rPr lang="vi-VN" dirty="0" err="1"/>
              <a:t>chịu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lệnh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CnC</a:t>
            </a:r>
            <a:r>
              <a:rPr lang="vi-VN" dirty="0"/>
              <a:t> </a:t>
            </a:r>
            <a:r>
              <a:rPr lang="vi-VN" dirty="0" err="1"/>
              <a:t>server</a:t>
            </a:r>
            <a:r>
              <a:rPr lang="vi-VN" dirty="0"/>
              <a:t> thông qua tham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truyền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trong </a:t>
            </a:r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main</a:t>
            </a:r>
            <a:r>
              <a:rPr lang="vi-VN" dirty="0"/>
              <a:t>,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, </a:t>
            </a:r>
            <a:r>
              <a:rPr lang="vi-VN" dirty="0" err="1"/>
              <a:t>dựa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lệnh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kích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cuộc</a:t>
            </a:r>
            <a:r>
              <a:rPr lang="vi-VN" dirty="0"/>
              <a:t> </a:t>
            </a:r>
            <a:r>
              <a:rPr lang="vi-VN" dirty="0" err="1"/>
              <a:t>tấn</a:t>
            </a:r>
            <a:r>
              <a:rPr lang="vi-VN" dirty="0"/>
              <a:t> công tương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tấn</a:t>
            </a:r>
            <a:r>
              <a:rPr lang="vi-VN" dirty="0"/>
              <a:t> công tương </a:t>
            </a:r>
            <a:r>
              <a:rPr lang="vi-VN" dirty="0" err="1"/>
              <a:t>ứng</a:t>
            </a:r>
            <a:r>
              <a:rPr lang="vi-VN" dirty="0"/>
              <a:t>,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như </a:t>
            </a:r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sendTCP</a:t>
            </a:r>
            <a:r>
              <a:rPr lang="vi-VN" dirty="0"/>
              <a:t> cho TCP </a:t>
            </a:r>
            <a:r>
              <a:rPr lang="vi-VN" dirty="0" err="1"/>
              <a:t>flooding</a:t>
            </a:r>
            <a:r>
              <a:rPr lang="vi-VN" dirty="0"/>
              <a:t>, </a:t>
            </a:r>
            <a:r>
              <a:rPr lang="vi-VN" dirty="0" err="1"/>
              <a:t>hàm</a:t>
            </a:r>
            <a:r>
              <a:rPr lang="vi-VN" dirty="0"/>
              <a:t> </a:t>
            </a:r>
            <a:r>
              <a:rPr lang="vi-VN" dirty="0" err="1"/>
              <a:t>sendUDP</a:t>
            </a:r>
            <a:r>
              <a:rPr lang="vi-VN" dirty="0"/>
              <a:t> cho UDP </a:t>
            </a:r>
            <a:r>
              <a:rPr lang="vi-VN" dirty="0" err="1"/>
              <a:t>flooding</a:t>
            </a:r>
            <a:r>
              <a:rPr lang="vi-VN" dirty="0"/>
              <a:t>, … 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Bên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cạnh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PSI-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graph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đa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khuyên. Khuyên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không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liên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gọi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hàm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sang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Bên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cạnh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ưu tiên đi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khuyên hơn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không khuyên. Do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thưởng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khi đi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đỉnh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khuyên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nhân đôi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ể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agent 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mắc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kẹt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trong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chu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, 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ơ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khiến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cho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trong chu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càng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lâu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thưởng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càng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ít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đi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cho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sau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lần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lặp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vỡ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chu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đường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tối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ưu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45F0B-BC1B-4BAB-941A-8060CB65E07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8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vi-VN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vi-VN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2F6A-25E0-4A33-894D-1C353847DA8E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53233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4D7976-59B8-4482-83C1-332D85A07B09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8178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AE15F-1935-49AD-AE5B-E06B60BD74C7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80897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7D299D-51C3-4E90-A827-2CA8AF7220E4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44060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B96CF-1A34-408F-B59E-DAA7212A92F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65000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F7D07-A620-4CF3-9FF2-8950967F4C1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742540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B93271-4628-4432-A6F6-3FF8B17206CD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9269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9C70FE-6679-4AB3-9498-EBB23AC1957C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93737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12040-4F7B-468F-93F2-8D71C4CCD771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589571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1FB4D-F8B1-4C69-AC22-2F5B0B531487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282098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0C3BA-1A46-410D-9851-81A98AE5E8CC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99428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18258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A2825-B64D-439A-9A81-31ED58F40A31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742321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60803-70D0-42E8-B2F4-C33FC8B9388F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201858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7AEFF-C171-409A-B737-3B005C752A6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91067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BD61F-83B8-4215-8AFB-F91C0434C453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2571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33400" y="1600200"/>
            <a:ext cx="8229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Click to edit Master text styles</a:t>
            </a:r>
          </a:p>
          <a:p>
            <a:pPr lvl="1" eaLnBrk="1" hangingPunct="1"/>
            <a:r>
              <a:rPr lang="en-US" altLang="en-US"/>
              <a:t>Second level</a:t>
            </a:r>
          </a:p>
          <a:p>
            <a:pPr lvl="2" eaLnBrk="1" hangingPunct="1"/>
            <a:r>
              <a:rPr lang="en-US" altLang="en-US"/>
              <a:t>Third level</a:t>
            </a:r>
          </a:p>
          <a:p>
            <a:pPr lvl="3" eaLnBrk="1" hangingPunct="1"/>
            <a:r>
              <a:rPr lang="en-US" altLang="en-US"/>
              <a:t>Fourth level</a:t>
            </a:r>
          </a:p>
          <a:p>
            <a:pPr lvl="4" eaLnBrk="1" hangingPunct="1"/>
            <a:r>
              <a:rPr lang="en-US" altLang="en-US"/>
              <a:t>Fifth level</a:t>
            </a:r>
            <a:endParaRPr lang="vi-V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436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74DEFF-FF72-458A-ACF4-91ED07AD66ED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59303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F783D-A9C5-4808-8138-646D73E1577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33258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5D922-1BC2-4E31-9C5B-30287701D12E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0688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31DDE-96C9-4EB5-9266-90EC1FA8B35B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7298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94DD5-6C21-4255-B56A-DB272672ECEB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82245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9C09D9-3F35-405F-B051-822306D2530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50189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vi-V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vi-V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25B38C4-721A-4685-9BEE-2F0D27C994C9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vi-V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vi-VN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7E91C06F-CB64-480F-81FD-54C2481DC731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5043488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 VĂN THẠC SĨ KỸ THUẬT</a:t>
            </a:r>
          </a:p>
          <a:p>
            <a:pPr indent="45720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1581150" algn="l"/>
              </a:tabLst>
            </a:pPr>
            <a:r>
              <a:rPr lang="vi-V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 DỤNG HỌC CỦNG CỐ (REINFORCEMENT LEARNING) TRONG PHÂN TÍCH VÀ PHÁT HIỆN MÃ ĐỘC IOT BOTNET</a:t>
            </a:r>
            <a:endParaRPr lang="en-US" alt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Chuyên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ngành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học</a:t>
            </a:r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máy</a:t>
            </a:r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tính</a:t>
            </a:r>
            <a:endParaRPr lang="en-US" alt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</a:t>
            </a:r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Long</a:t>
            </a:r>
          </a:p>
          <a:p>
            <a:pPr marL="0" indent="0">
              <a:buNone/>
            </a:pPr>
            <a:r>
              <a:rPr lang="en-US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khoa </a:t>
            </a:r>
            <a:r>
              <a:rPr lang="en-US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TS. </a:t>
            </a:r>
            <a:r>
              <a:rPr lang="en-US" alt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</a:t>
            </a:r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Quốc</a:t>
            </a:r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Dũng</a:t>
            </a:r>
            <a:endParaRPr lang="en-US" alt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4BD-9768-4EE5-80A4-5470750B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3A561A-963D-4D3C-BDC0-9006E12A5079}"/>
              </a:ext>
            </a:extLst>
          </p:cNvPr>
          <p:cNvSpPr txBox="1">
            <a:spLocks/>
          </p:cNvSpPr>
          <p:nvPr/>
        </p:nvSpPr>
        <p:spPr bwMode="auto">
          <a:xfrm>
            <a:off x="609600" y="16764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kern="0" dirty="0"/>
              <a:t>Trích </a:t>
            </a:r>
            <a:r>
              <a:rPr lang="en-US" sz="2000" kern="0" dirty="0" err="1"/>
              <a:t>xuất</a:t>
            </a:r>
            <a:r>
              <a:rPr lang="en-US" sz="2000" kern="0" dirty="0"/>
              <a:t> </a:t>
            </a:r>
            <a:r>
              <a:rPr lang="en-US" sz="2000" kern="0" dirty="0" err="1"/>
              <a:t>đồ</a:t>
            </a:r>
            <a:r>
              <a:rPr lang="en-US" sz="2000" kern="0" dirty="0"/>
              <a:t> </a:t>
            </a:r>
            <a:r>
              <a:rPr lang="en-US" sz="2000" kern="0" dirty="0" err="1"/>
              <a:t>thị</a:t>
            </a:r>
            <a:r>
              <a:rPr lang="en-US" sz="2000" kern="0" dirty="0"/>
              <a:t> PSI-walk </a:t>
            </a:r>
            <a:r>
              <a:rPr lang="en-US" sz="2000" kern="0" dirty="0" err="1"/>
              <a:t>sử</a:t>
            </a:r>
            <a:r>
              <a:rPr lang="en-US" sz="2000" kern="0" dirty="0"/>
              <a:t> </a:t>
            </a:r>
            <a:r>
              <a:rPr lang="en-US" sz="2000" kern="0" dirty="0" err="1"/>
              <a:t>dụng</a:t>
            </a:r>
            <a:r>
              <a:rPr lang="en-US" sz="2000" kern="0" dirty="0"/>
              <a:t> </a:t>
            </a:r>
            <a:r>
              <a:rPr lang="en-US" sz="2000" kern="0" dirty="0" err="1"/>
              <a:t>học</a:t>
            </a:r>
            <a:r>
              <a:rPr lang="en-US" sz="2000" kern="0" dirty="0"/>
              <a:t> </a:t>
            </a:r>
            <a:r>
              <a:rPr lang="en-US" sz="2000" kern="0" dirty="0" err="1"/>
              <a:t>củng</a:t>
            </a:r>
            <a:r>
              <a:rPr lang="en-US" sz="2000" kern="0" dirty="0"/>
              <a:t> </a:t>
            </a:r>
            <a:r>
              <a:rPr lang="en-US" sz="2000" kern="0" dirty="0" err="1"/>
              <a:t>cố</a:t>
            </a:r>
            <a:endParaRPr lang="en-US" sz="2000" kern="0" dirty="0"/>
          </a:p>
          <a:p>
            <a:pPr marL="0" indent="0">
              <a:buNone/>
            </a:pPr>
            <a:r>
              <a:rPr lang="en-US" sz="2000" kern="0" dirty="0" err="1"/>
              <a:t>Học</a:t>
            </a:r>
            <a:r>
              <a:rPr lang="en-US" sz="2000" kern="0" dirty="0"/>
              <a:t> </a:t>
            </a:r>
            <a:r>
              <a:rPr lang="en-US" sz="2000" kern="0" dirty="0" err="1"/>
              <a:t>củng</a:t>
            </a:r>
            <a:r>
              <a:rPr lang="en-US" sz="2000" kern="0" dirty="0"/>
              <a:t> </a:t>
            </a:r>
            <a:r>
              <a:rPr lang="en-US" sz="2000" kern="0" dirty="0" err="1"/>
              <a:t>cố</a:t>
            </a:r>
            <a:r>
              <a:rPr lang="en-US" sz="2000" kern="0" dirty="0"/>
              <a:t> </a:t>
            </a:r>
            <a:r>
              <a:rPr lang="en-US" sz="2000" kern="0" dirty="0" err="1"/>
              <a:t>là</a:t>
            </a:r>
            <a:r>
              <a:rPr lang="en-US" sz="2000" kern="0" dirty="0"/>
              <a:t> </a:t>
            </a:r>
            <a:r>
              <a:rPr lang="vi-VN" sz="2000" kern="0" dirty="0"/>
              <a:t>nghiên </a:t>
            </a:r>
            <a:r>
              <a:rPr lang="vi-VN" sz="2000" kern="0" dirty="0" err="1"/>
              <a:t>cứu</a:t>
            </a:r>
            <a:r>
              <a:rPr lang="vi-VN" sz="2000" kern="0" dirty="0"/>
              <a:t> </a:t>
            </a:r>
            <a:r>
              <a:rPr lang="vi-VN" sz="2000" kern="0" dirty="0" err="1"/>
              <a:t>cách</a:t>
            </a:r>
            <a:r>
              <a:rPr lang="vi-VN" sz="2000" kern="0" dirty="0"/>
              <a:t> </a:t>
            </a:r>
            <a:r>
              <a:rPr lang="vi-VN" sz="2000" kern="0" dirty="0" err="1"/>
              <a:t>thức</a:t>
            </a:r>
            <a:r>
              <a:rPr lang="vi-VN" sz="2000" kern="0" dirty="0"/>
              <a:t> </a:t>
            </a:r>
            <a:r>
              <a:rPr lang="vi-VN" sz="2000" kern="0" dirty="0" err="1"/>
              <a:t>một</a:t>
            </a:r>
            <a:r>
              <a:rPr lang="vi-VN" sz="2000" kern="0" dirty="0"/>
              <a:t> </a:t>
            </a:r>
            <a:r>
              <a:rPr lang="vi-VN" sz="2000" kern="0" dirty="0" err="1"/>
              <a:t>tác</a:t>
            </a:r>
            <a:r>
              <a:rPr lang="vi-VN" sz="2000" kern="0" dirty="0"/>
              <a:t> nhân (</a:t>
            </a:r>
            <a:r>
              <a:rPr lang="vi-VN" sz="2000" kern="0" dirty="0" err="1"/>
              <a:t>agent</a:t>
            </a:r>
            <a:r>
              <a:rPr lang="vi-VN" sz="2000" kern="0" dirty="0"/>
              <a:t>) trong </a:t>
            </a:r>
            <a:r>
              <a:rPr lang="vi-VN" sz="2000" kern="0" dirty="0" err="1"/>
              <a:t>một</a:t>
            </a:r>
            <a:r>
              <a:rPr lang="vi-VN" sz="2000" kern="0" dirty="0"/>
              <a:t> môi </a:t>
            </a:r>
            <a:r>
              <a:rPr lang="vi-VN" sz="2000" kern="0" dirty="0" err="1"/>
              <a:t>trường</a:t>
            </a:r>
            <a:r>
              <a:rPr lang="vi-VN" sz="2000" kern="0" dirty="0"/>
              <a:t> (</a:t>
            </a:r>
            <a:r>
              <a:rPr lang="vi-VN" sz="2000" kern="0" dirty="0" err="1"/>
              <a:t>environment</a:t>
            </a:r>
            <a:r>
              <a:rPr lang="vi-VN" sz="2000" kern="0" dirty="0"/>
              <a:t>) nên </a:t>
            </a:r>
            <a:r>
              <a:rPr lang="vi-VN" sz="2000" kern="0" dirty="0" err="1"/>
              <a:t>chọn</a:t>
            </a:r>
            <a:r>
              <a:rPr lang="vi-VN" sz="2000" kern="0" dirty="0"/>
              <a:t> </a:t>
            </a:r>
            <a:r>
              <a:rPr lang="vi-VN" sz="2000" kern="0" dirty="0" err="1"/>
              <a:t>thực</a:t>
            </a:r>
            <a:r>
              <a:rPr lang="vi-VN" sz="2000" kern="0" dirty="0"/>
              <a:t> </a:t>
            </a:r>
            <a:r>
              <a:rPr lang="vi-VN" sz="2000" kern="0" dirty="0" err="1"/>
              <a:t>hiện</a:t>
            </a:r>
            <a:r>
              <a:rPr lang="vi-VN" sz="2000" kern="0" dirty="0"/>
              <a:t> </a:t>
            </a:r>
            <a:r>
              <a:rPr lang="vi-VN" sz="2000" kern="0" dirty="0" err="1"/>
              <a:t>các</a:t>
            </a:r>
            <a:r>
              <a:rPr lang="vi-VN" sz="2000" kern="0" dirty="0"/>
              <a:t> </a:t>
            </a:r>
            <a:r>
              <a:rPr lang="vi-VN" sz="2000" kern="0" dirty="0" err="1"/>
              <a:t>hành</a:t>
            </a:r>
            <a:r>
              <a:rPr lang="vi-VN" sz="2000" kern="0" dirty="0"/>
              <a:t> </a:t>
            </a:r>
            <a:r>
              <a:rPr lang="vi-VN" sz="2000" kern="0" dirty="0" err="1"/>
              <a:t>động</a:t>
            </a:r>
            <a:r>
              <a:rPr lang="vi-VN" sz="2000" kern="0" dirty="0"/>
              <a:t> (</a:t>
            </a:r>
            <a:r>
              <a:rPr lang="vi-VN" sz="2000" kern="0" dirty="0" err="1"/>
              <a:t>action</a:t>
            </a:r>
            <a:r>
              <a:rPr lang="vi-VN" sz="2000" kern="0" dirty="0"/>
              <a:t>) </a:t>
            </a:r>
            <a:r>
              <a:rPr lang="vi-VN" sz="2000" kern="0" dirty="0" err="1"/>
              <a:t>nào</a:t>
            </a:r>
            <a:r>
              <a:rPr lang="vi-VN" sz="2000" kern="0" dirty="0"/>
              <a:t> </a:t>
            </a:r>
            <a:r>
              <a:rPr lang="vi-VN" sz="2000" kern="0" dirty="0" err="1"/>
              <a:t>để</a:t>
            </a:r>
            <a:r>
              <a:rPr lang="vi-VN" sz="2000" kern="0" dirty="0"/>
              <a:t> </a:t>
            </a:r>
            <a:r>
              <a:rPr lang="en-US" sz="2000" kern="0" dirty="0" err="1"/>
              <a:t>đạt</a:t>
            </a:r>
            <a:r>
              <a:rPr lang="en-US" sz="2000" kern="0" dirty="0"/>
              <a:t> </a:t>
            </a:r>
            <a:r>
              <a:rPr lang="vi-VN" sz="2000" kern="0" dirty="0" err="1"/>
              <a:t>cực</a:t>
            </a:r>
            <a:r>
              <a:rPr lang="vi-VN" sz="2000" kern="0" dirty="0"/>
              <a:t> </a:t>
            </a:r>
            <a:r>
              <a:rPr lang="vi-VN" sz="2000" kern="0" dirty="0" err="1"/>
              <a:t>đại</a:t>
            </a:r>
            <a:r>
              <a:rPr lang="en-US" sz="2000" kern="0" dirty="0"/>
              <a:t> </a:t>
            </a:r>
            <a:r>
              <a:rPr lang="vi-VN" sz="2000" kern="0" dirty="0" err="1"/>
              <a:t>một</a:t>
            </a:r>
            <a:r>
              <a:rPr lang="vi-VN" sz="2000" kern="0" dirty="0"/>
              <a:t> </a:t>
            </a:r>
            <a:r>
              <a:rPr lang="vi-VN" sz="2000" kern="0" dirty="0" err="1"/>
              <a:t>khoản</a:t>
            </a:r>
            <a:r>
              <a:rPr lang="vi-VN" sz="2000" kern="0" dirty="0"/>
              <a:t> </a:t>
            </a:r>
            <a:r>
              <a:rPr lang="vi-VN" sz="2000" kern="0" dirty="0" err="1"/>
              <a:t>thưởng</a:t>
            </a:r>
            <a:r>
              <a:rPr lang="vi-VN" sz="2000" kern="0" dirty="0"/>
              <a:t> (</a:t>
            </a:r>
            <a:r>
              <a:rPr lang="vi-VN" sz="2000" kern="0" dirty="0" err="1"/>
              <a:t>reward</a:t>
            </a:r>
            <a:r>
              <a:rPr lang="vi-VN" sz="2000" kern="0" dirty="0"/>
              <a:t>) </a:t>
            </a:r>
            <a:r>
              <a:rPr lang="vi-VN" sz="2000" kern="0" dirty="0" err="1"/>
              <a:t>nào</a:t>
            </a:r>
            <a:r>
              <a:rPr lang="vi-VN" sz="2000" kern="0" dirty="0"/>
              <a:t> </a:t>
            </a:r>
            <a:r>
              <a:rPr lang="vi-VN" sz="2000" kern="0" dirty="0" err="1"/>
              <a:t>đó</a:t>
            </a:r>
            <a:r>
              <a:rPr lang="vi-VN" sz="2000" kern="0" dirty="0"/>
              <a:t> </a:t>
            </a:r>
            <a:endParaRPr lang="en-US" sz="20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B793F-7488-4DB3-AF96-867D277E41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28812" y="3200400"/>
            <a:ext cx="5286375" cy="27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0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9EE0-6005-4A33-8690-80114C36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4B5A3-F269-468E-A204-F1C9669ECB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Sử </a:t>
                </a:r>
                <a:r>
                  <a:rPr lang="en-US" sz="2000" dirty="0" err="1"/>
                  <a:t>dụng</a:t>
                </a:r>
                <a:r>
                  <a:rPr lang="en-US" sz="2000" dirty="0"/>
                  <a:t> Q-learning </a:t>
                </a:r>
                <a:r>
                  <a:rPr lang="en-US" sz="2000" dirty="0" err="1"/>
                  <a:t>để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tìm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đường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tối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ưu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trong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đồ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thị</a:t>
                </a:r>
                <a:r>
                  <a:rPr lang="en-US" sz="2000" dirty="0"/>
                  <a:t> PSI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effectLst/>
                    <a:latin typeface="Arial (Body)"/>
                    <a:ea typeface="Calibri" panose="020F0502020204030204" pitchFamily="34" charset="0"/>
                  </a:rPr>
                  <a:t>Đ</a:t>
                </a:r>
                <a:r>
                  <a:rPr lang="vi-VN" sz="2000" dirty="0">
                    <a:effectLst/>
                    <a:latin typeface="Arial (Body)"/>
                    <a:ea typeface="Calibri" panose="020F0502020204030204" pitchFamily="34" charset="0"/>
                  </a:rPr>
                  <a:t>ộ quan </a:t>
                </a:r>
                <a:r>
                  <a:rPr lang="vi-VN" sz="2000" dirty="0" err="1">
                    <a:effectLst/>
                    <a:latin typeface="Arial (Body)"/>
                    <a:ea typeface="Calibri" panose="020F0502020204030204" pitchFamily="34" charset="0"/>
                  </a:rPr>
                  <a:t>trọng</a:t>
                </a:r>
                <a:r>
                  <a:rPr lang="vi-VN" sz="2000" dirty="0">
                    <a:effectLst/>
                    <a:latin typeface="Arial (Body)"/>
                    <a:ea typeface="Calibri" panose="020F0502020204030204" pitchFamily="34" charset="0"/>
                  </a:rPr>
                  <a:t> </a:t>
                </a:r>
                <a:r>
                  <a:rPr lang="vi-VN" sz="2000" dirty="0" err="1">
                    <a:effectLst/>
                    <a:latin typeface="Arial (Body)"/>
                    <a:ea typeface="Calibri" panose="020F0502020204030204" pitchFamily="34" charset="0"/>
                  </a:rPr>
                  <a:t>của</a:t>
                </a:r>
                <a:r>
                  <a:rPr lang="vi-VN" sz="2000" dirty="0">
                    <a:effectLst/>
                    <a:latin typeface="Arial (Body)"/>
                    <a:ea typeface="Calibri" panose="020F0502020204030204" pitchFamily="34" charset="0"/>
                  </a:rPr>
                  <a:t> </a:t>
                </a:r>
                <a:r>
                  <a:rPr lang="vi-VN" sz="2000" dirty="0" err="1">
                    <a:effectLst/>
                    <a:latin typeface="Arial (Body)"/>
                    <a:ea typeface="Calibri" panose="020F0502020204030204" pitchFamily="34" charset="0"/>
                  </a:rPr>
                  <a:t>một</a:t>
                </a:r>
                <a:r>
                  <a:rPr lang="vi-VN" sz="2000" dirty="0">
                    <a:effectLst/>
                    <a:latin typeface="Arial (Body)"/>
                    <a:ea typeface="Calibri" panose="020F0502020204030204" pitchFamily="34" charset="0"/>
                  </a:rPr>
                  <a:t> </a:t>
                </a:r>
                <a:r>
                  <a:rPr lang="vi-VN" sz="2000" dirty="0" err="1">
                    <a:effectLst/>
                    <a:latin typeface="Arial (Body)"/>
                    <a:ea typeface="Calibri" panose="020F0502020204030204" pitchFamily="34" charset="0"/>
                  </a:rPr>
                  <a:t>hàm</a:t>
                </a:r>
                <a:r>
                  <a:rPr lang="vi-VN" sz="2000" dirty="0">
                    <a:effectLst/>
                    <a:latin typeface="Arial (Body)"/>
                    <a:ea typeface="Calibri" panose="020F0502020204030204" pitchFamily="34" charset="0"/>
                  </a:rPr>
                  <a:t> </a:t>
                </a:r>
                <a:r>
                  <a:rPr lang="vi-VN" sz="2000" dirty="0" err="1">
                    <a:effectLst/>
                    <a:latin typeface="Arial (Body)"/>
                    <a:ea typeface="Calibri" panose="020F0502020204030204" pitchFamily="34" charset="0"/>
                  </a:rPr>
                  <a:t>sẽ</a:t>
                </a:r>
                <a:r>
                  <a:rPr lang="vi-VN" sz="2000" dirty="0">
                    <a:effectLst/>
                    <a:latin typeface="Arial (Body)"/>
                    <a:ea typeface="Calibri" panose="020F0502020204030204" pitchFamily="34" charset="0"/>
                  </a:rPr>
                  <a:t> </a:t>
                </a:r>
                <a:r>
                  <a:rPr lang="vi-VN" sz="2000" dirty="0" err="1">
                    <a:effectLst/>
                    <a:latin typeface="Arial (Body)"/>
                    <a:ea typeface="Calibri" panose="020F0502020204030204" pitchFamily="34" charset="0"/>
                  </a:rPr>
                  <a:t>phụ</a:t>
                </a:r>
                <a:r>
                  <a:rPr lang="vi-VN" sz="2000" dirty="0">
                    <a:effectLst/>
                    <a:latin typeface="Arial (Body)"/>
                    <a:ea typeface="Calibri" panose="020F0502020204030204" pitchFamily="34" charset="0"/>
                  </a:rPr>
                  <a:t> </a:t>
                </a:r>
                <a:r>
                  <a:rPr lang="vi-VN" sz="2000" dirty="0" err="1">
                    <a:effectLst/>
                    <a:latin typeface="Arial (Body)"/>
                    <a:ea typeface="Calibri" panose="020F0502020204030204" pitchFamily="34" charset="0"/>
                  </a:rPr>
                  <a:t>thuộc</a:t>
                </a:r>
                <a:r>
                  <a:rPr lang="vi-VN" sz="2000" dirty="0">
                    <a:effectLst/>
                    <a:latin typeface="Arial (Body)"/>
                    <a:ea typeface="Calibri" panose="020F0502020204030204" pitchFamily="34" charset="0"/>
                  </a:rPr>
                  <a:t> </a:t>
                </a:r>
                <a:r>
                  <a:rPr lang="vi-VN" sz="2000" dirty="0" err="1">
                    <a:effectLst/>
                    <a:latin typeface="Arial (Body)"/>
                    <a:ea typeface="Calibri" panose="020F0502020204030204" pitchFamily="34" charset="0"/>
                  </a:rPr>
                  <a:t>vào</a:t>
                </a:r>
                <a:r>
                  <a:rPr lang="vi-VN" sz="2000" dirty="0">
                    <a:effectLst/>
                    <a:latin typeface="Arial (Body)"/>
                    <a:ea typeface="Calibri" panose="020F0502020204030204" pitchFamily="34" charset="0"/>
                  </a:rPr>
                  <a:t> </a:t>
                </a:r>
                <a:r>
                  <a:rPr lang="vi-VN" sz="2000" dirty="0" err="1">
                    <a:effectLst/>
                    <a:latin typeface="Arial (Body)"/>
                    <a:ea typeface="Calibri" panose="020F0502020204030204" pitchFamily="34" charset="0"/>
                  </a:rPr>
                  <a:t>bậc</a:t>
                </a:r>
                <a:r>
                  <a:rPr lang="vi-VN" sz="2000" dirty="0">
                    <a:effectLst/>
                    <a:latin typeface="Arial (Body)"/>
                    <a:ea typeface="Calibri" panose="020F0502020204030204" pitchFamily="34" charset="0"/>
                  </a:rPr>
                  <a:t> ra </a:t>
                </a:r>
                <a:endParaRPr lang="en-US" sz="2000" dirty="0">
                  <a:effectLst/>
                  <a:latin typeface="Arial (Body)"/>
                  <a:ea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Arial (Body)"/>
                  </a:rPr>
                  <a:t>Đình</a:t>
                </a:r>
                <a:r>
                  <a:rPr lang="en-US" sz="2000" dirty="0">
                    <a:latin typeface="Arial (Body)"/>
                  </a:rPr>
                  <a:t> </a:t>
                </a:r>
                <a:r>
                  <a:rPr lang="en-US" sz="2000" dirty="0" err="1">
                    <a:latin typeface="Arial (Body)"/>
                  </a:rPr>
                  <a:t>có</a:t>
                </a:r>
                <a:r>
                  <a:rPr lang="en-US" sz="2000" dirty="0">
                    <a:latin typeface="Arial (Body)"/>
                  </a:rPr>
                  <a:t> </a:t>
                </a:r>
                <a:r>
                  <a:rPr lang="en-US" sz="2000" dirty="0" err="1">
                    <a:latin typeface="Arial (Body)"/>
                  </a:rPr>
                  <a:t>cùng</a:t>
                </a:r>
                <a:r>
                  <a:rPr lang="en-US" sz="2000" dirty="0">
                    <a:latin typeface="Arial (Body)"/>
                  </a:rPr>
                  <a:t> </a:t>
                </a:r>
                <a:r>
                  <a:rPr lang="en-US" sz="2000" dirty="0" err="1">
                    <a:latin typeface="Arial (Body)"/>
                  </a:rPr>
                  <a:t>bậc</a:t>
                </a:r>
                <a:r>
                  <a:rPr lang="en-US" sz="2000" dirty="0">
                    <a:latin typeface="Arial (Body)"/>
                  </a:rPr>
                  <a:t> ra </a:t>
                </a:r>
                <a:r>
                  <a:rPr lang="en-US" sz="2000" dirty="0" err="1">
                    <a:latin typeface="Arial (Body)"/>
                  </a:rPr>
                  <a:t>nhưng</a:t>
                </a:r>
                <a:r>
                  <a:rPr lang="en-US" sz="2000" dirty="0">
                    <a:latin typeface="Arial (Body)"/>
                  </a:rPr>
                  <a:t> </a:t>
                </a:r>
                <a:r>
                  <a:rPr lang="en-US" sz="2000" dirty="0" err="1">
                    <a:latin typeface="Arial (Body)"/>
                  </a:rPr>
                  <a:t>nhiều</a:t>
                </a:r>
                <a:r>
                  <a:rPr lang="en-US" sz="2000" dirty="0">
                    <a:latin typeface="Arial (Body)"/>
                  </a:rPr>
                  <a:t> </a:t>
                </a:r>
                <a:r>
                  <a:rPr lang="en-US" sz="2000" dirty="0" err="1">
                    <a:latin typeface="Arial (Body)"/>
                  </a:rPr>
                  <a:t>khuyên</a:t>
                </a:r>
                <a:r>
                  <a:rPr lang="en-US" sz="2000" dirty="0">
                    <a:latin typeface="Arial (Body)"/>
                  </a:rPr>
                  <a:t> </a:t>
                </a:r>
                <a:r>
                  <a:rPr lang="en-US" sz="2000" dirty="0" err="1">
                    <a:latin typeface="Arial (Body)"/>
                  </a:rPr>
                  <a:t>hơn</a:t>
                </a:r>
                <a:r>
                  <a:rPr lang="en-US" sz="2000" dirty="0">
                    <a:latin typeface="Arial (Body)"/>
                  </a:rPr>
                  <a:t> </a:t>
                </a:r>
                <a:r>
                  <a:rPr lang="en-US" sz="2000" dirty="0" err="1">
                    <a:latin typeface="Arial (Body)"/>
                  </a:rPr>
                  <a:t>sẽ</a:t>
                </a:r>
                <a:r>
                  <a:rPr lang="en-US" sz="2000" dirty="0">
                    <a:latin typeface="Arial (Body)"/>
                  </a:rPr>
                  <a:t> </a:t>
                </a:r>
                <a:r>
                  <a:rPr lang="en-US" sz="2000" dirty="0" err="1">
                    <a:latin typeface="Arial (Body)"/>
                  </a:rPr>
                  <a:t>có</a:t>
                </a:r>
                <a:r>
                  <a:rPr lang="en-US" sz="2000" dirty="0">
                    <a:latin typeface="Arial (Body)"/>
                  </a:rPr>
                  <a:t> </a:t>
                </a:r>
                <a:r>
                  <a:rPr lang="en-US" sz="2000" dirty="0" err="1">
                    <a:latin typeface="Arial (Body)"/>
                  </a:rPr>
                  <a:t>độ</a:t>
                </a:r>
                <a:r>
                  <a:rPr lang="en-US" sz="2000" dirty="0">
                    <a:latin typeface="Arial (Body)"/>
                  </a:rPr>
                  <a:t> </a:t>
                </a:r>
                <a:r>
                  <a:rPr lang="en-US" sz="2000" dirty="0" err="1">
                    <a:latin typeface="Arial (Body)"/>
                  </a:rPr>
                  <a:t>quan</a:t>
                </a:r>
                <a:r>
                  <a:rPr lang="en-US" sz="2000" dirty="0">
                    <a:latin typeface="Arial (Body)"/>
                  </a:rPr>
                  <a:t> </a:t>
                </a:r>
                <a:r>
                  <a:rPr lang="en-US" sz="2000" dirty="0" err="1">
                    <a:latin typeface="Arial (Body)"/>
                  </a:rPr>
                  <a:t>trọng</a:t>
                </a:r>
                <a:r>
                  <a:rPr lang="en-US" sz="2000" dirty="0">
                    <a:latin typeface="Arial (Body)"/>
                  </a:rPr>
                  <a:t> </a:t>
                </a:r>
                <a:r>
                  <a:rPr lang="en-US" sz="2000" dirty="0" err="1">
                    <a:latin typeface="Arial (Body)"/>
                  </a:rPr>
                  <a:t>thấp</a:t>
                </a:r>
                <a:r>
                  <a:rPr lang="en-US" sz="2000" dirty="0">
                    <a:latin typeface="Arial (Body)"/>
                  </a:rPr>
                  <a:t> </a:t>
                </a:r>
                <a:r>
                  <a:rPr lang="en-US" sz="2000" dirty="0" err="1">
                    <a:latin typeface="Arial (Body)"/>
                  </a:rPr>
                  <a:t>hơn</a:t>
                </a:r>
                <a:endParaRPr lang="en-US" sz="2000" dirty="0">
                  <a:latin typeface="Arial (Body)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Thuật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toán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ưu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tiên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những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đỉnh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khuyên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hơn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không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khuyên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vi-V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2∗</m:t>
                      </m:r>
                      <m:r>
                        <a:rPr lang="vi-V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 </a:t>
                </a:r>
                <a:r>
                  <a:rPr lang="en-US" sz="2000" dirty="0" err="1"/>
                  <a:t>chuyển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đến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các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đỉnh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đã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đi</a:t>
                </a:r>
                <a:r>
                  <a:rPr lang="en-US" sz="2000" dirty="0"/>
                  <a:t> qua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vi-VN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vi-V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à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ố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ầ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đã đế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đỉ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nh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ừ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ị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tr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í đứ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ng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hi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ệ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ạ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4B5A3-F269-468E-A204-F1C9669ECB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DE268C-EE3C-4841-BE02-9771FFAD7174}"/>
                  </a:ext>
                </a:extLst>
              </p:cNvPr>
              <p:cNvSpPr txBox="1"/>
              <p:nvPr/>
            </p:nvSpPr>
            <p:spPr>
              <a:xfrm>
                <a:off x="1371600" y="3124200"/>
                <a:ext cx="6400800" cy="811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&amp;2∗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𝑑𝑒𝑔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𝑠𝑒𝑙𝑓</m:t>
                              </m:r>
                              <m:r>
                                <m:rPr>
                                  <m:lit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𝑙𝑜𝑜𝑝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𝑑𝑒𝑔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𝑠𝑒𝑙𝑓</m:t>
                              </m:r>
                              <m:r>
                                <m:rPr>
                                  <m:lit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𝑙𝑜𝑜𝑝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                       1                    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𝑑𝑒𝑔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𝑠𝑒𝑙𝑓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𝑙𝑜𝑜𝑝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DE268C-EE3C-4841-BE02-9771FFAD7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124200"/>
                <a:ext cx="6400800" cy="811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06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FB65-11D7-485F-94FD-E8B73DA6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3CC3DB-A113-4DA7-AFD1-CE56D2E8C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LSTM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Arial (Body)"/>
                <a:ea typeface="Calibri" panose="020F0502020204030204" pitchFamily="34" charset="0"/>
              </a:rPr>
              <a:t>Sử</a:t>
            </a:r>
            <a:r>
              <a:rPr lang="en-US" sz="2000" dirty="0">
                <a:effectLst/>
                <a:latin typeface="Arial (Body)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Calibri" panose="020F0502020204030204" pitchFamily="34" charset="0"/>
              </a:rPr>
              <a:t>mạng</a:t>
            </a:r>
            <a:r>
              <a:rPr lang="vi-VN" sz="2000" dirty="0">
                <a:effectLst/>
                <a:latin typeface="Arial (Body)"/>
                <a:ea typeface="Calibri" panose="020F0502020204030204" pitchFamily="34" charset="0"/>
              </a:rPr>
              <a:t> nơ-</a:t>
            </a:r>
            <a:r>
              <a:rPr lang="vi-VN" sz="2000" dirty="0" err="1">
                <a:effectLst/>
                <a:latin typeface="Arial (Body)"/>
                <a:ea typeface="Calibri" panose="020F0502020204030204" pitchFamily="34" charset="0"/>
              </a:rPr>
              <a:t>ron</a:t>
            </a:r>
            <a:r>
              <a:rPr lang="vi-VN" sz="2000" dirty="0">
                <a:effectLst/>
                <a:latin typeface="Arial (Body)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Calibri" panose="020F0502020204030204" pitchFamily="34" charset="0"/>
              </a:rPr>
              <a:t>hồi</a:t>
            </a:r>
            <a:r>
              <a:rPr lang="vi-VN" sz="2000" dirty="0">
                <a:effectLst/>
                <a:latin typeface="Arial (Body)"/>
                <a:ea typeface="Calibri" panose="020F0502020204030204" pitchFamily="34" charset="0"/>
              </a:rPr>
              <a:t> quy </a:t>
            </a:r>
            <a:r>
              <a:rPr lang="vi-VN" sz="2000" dirty="0" err="1">
                <a:effectLst/>
                <a:latin typeface="Arial (Body)"/>
                <a:ea typeface="Calibri" panose="020F0502020204030204" pitchFamily="34" charset="0"/>
              </a:rPr>
              <a:t>dạng</a:t>
            </a:r>
            <a:r>
              <a:rPr lang="vi-VN" sz="2000" dirty="0">
                <a:effectLst/>
                <a:latin typeface="Arial (Body)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Calibri" panose="020F0502020204030204" pitchFamily="34" charset="0"/>
              </a:rPr>
              <a:t>many</a:t>
            </a:r>
            <a:r>
              <a:rPr lang="vi-VN" sz="2000" dirty="0">
                <a:effectLst/>
                <a:latin typeface="Arial (Body)"/>
                <a:ea typeface="Calibri" panose="020F0502020204030204" pitchFamily="34" charset="0"/>
              </a:rPr>
              <a:t>-to-</a:t>
            </a:r>
            <a:r>
              <a:rPr lang="vi-VN" sz="2000" dirty="0" err="1">
                <a:effectLst/>
                <a:latin typeface="Arial (Body)"/>
                <a:ea typeface="Calibri" panose="020F0502020204030204" pitchFamily="34" charset="0"/>
              </a:rPr>
              <a:t>one</a:t>
            </a:r>
            <a:endParaRPr lang="en-US" sz="2000" dirty="0">
              <a:effectLst/>
              <a:latin typeface="Arial (Body)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Arial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A88859-2349-4A8A-83CA-1A8B2A719E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72062"/>
            <a:ext cx="4448175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7549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DE8A-065A-4502-B8F4-521978CE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3D5F-9ACB-412F-9381-F4DF336D2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mạng</a:t>
            </a:r>
            <a:r>
              <a:rPr lang="en-US" sz="2000" dirty="0"/>
              <a:t> LSTM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B04F3B-B7CE-4880-AC96-D92FC1352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60636"/>
              </p:ext>
            </p:extLst>
          </p:nvPr>
        </p:nvGraphicFramePr>
        <p:xfrm>
          <a:off x="838200" y="2457633"/>
          <a:ext cx="7696200" cy="2864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60814">
                  <a:extLst>
                    <a:ext uri="{9D8B030D-6E8A-4147-A177-3AD203B41FA5}">
                      <a16:colId xmlns:a16="http://schemas.microsoft.com/office/drawing/2014/main" val="329282378"/>
                    </a:ext>
                  </a:extLst>
                </a:gridCol>
                <a:gridCol w="3835386">
                  <a:extLst>
                    <a:ext uri="{9D8B030D-6E8A-4147-A177-3AD203B41FA5}">
                      <a16:colId xmlns:a16="http://schemas.microsoft.com/office/drawing/2014/main" val="155684665"/>
                    </a:ext>
                  </a:extLst>
                </a:gridCol>
              </a:tblGrid>
              <a:tr h="318333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vi-VN" sz="13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Mô </a:t>
                      </a: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tả</a:t>
                      </a:r>
                      <a:r>
                        <a:rPr lang="vi-VN" sz="13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 tham </a:t>
                      </a: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số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Giá</a:t>
                      </a:r>
                      <a:r>
                        <a:rPr lang="vi-VN" sz="13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 </a:t>
                      </a: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trị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437915"/>
                  </a:ext>
                </a:extLst>
              </a:tr>
              <a:tr h="318333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Số</a:t>
                      </a:r>
                      <a:r>
                        <a:rPr lang="vi-VN" sz="13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 </a:t>
                      </a: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chiều</a:t>
                      </a:r>
                      <a:r>
                        <a:rPr lang="vi-VN" sz="13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 </a:t>
                      </a: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embedding</a:t>
                      </a:r>
                      <a:r>
                        <a:rPr lang="vi-VN" sz="13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 </a:t>
                      </a: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từ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 dirty="0"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16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3195829"/>
                  </a:ext>
                </a:extLst>
              </a:tr>
              <a:tr h="318333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Spatial</a:t>
                      </a:r>
                      <a:r>
                        <a:rPr lang="vi-VN" sz="13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 </a:t>
                      </a: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dropout</a:t>
                      </a:r>
                      <a:r>
                        <a:rPr lang="vi-VN" sz="13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 sau </a:t>
                      </a: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lớp</a:t>
                      </a:r>
                      <a:r>
                        <a:rPr lang="vi-VN" sz="13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 </a:t>
                      </a: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embedding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 dirty="0"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p=0.4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369003"/>
                  </a:ext>
                </a:extLst>
              </a:tr>
              <a:tr h="318333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Số</a:t>
                      </a:r>
                      <a:r>
                        <a:rPr lang="vi-VN" sz="13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 </a:t>
                      </a: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chiều</a:t>
                      </a:r>
                      <a:r>
                        <a:rPr lang="vi-VN" sz="13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 </a:t>
                      </a: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của</a:t>
                      </a:r>
                      <a:r>
                        <a:rPr lang="vi-VN" sz="13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 nơ-</a:t>
                      </a: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ron</a:t>
                      </a:r>
                      <a:r>
                        <a:rPr lang="vi-VN" sz="13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 trong LSTM </a:t>
                      </a: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unit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 dirty="0"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16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8243554"/>
                  </a:ext>
                </a:extLst>
              </a:tr>
              <a:tr h="318333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Dropout</a:t>
                      </a:r>
                      <a:r>
                        <a:rPr lang="vi-VN" sz="13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, </a:t>
                      </a: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recurrent</a:t>
                      </a:r>
                      <a:r>
                        <a:rPr lang="vi-VN" sz="13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 </a:t>
                      </a: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dropout</a:t>
                      </a:r>
                      <a:r>
                        <a:rPr lang="vi-VN" sz="13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 trong LSTM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 dirty="0"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p=0.2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2073595"/>
                  </a:ext>
                </a:extLst>
              </a:tr>
              <a:tr h="318333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Thuật</a:t>
                      </a:r>
                      <a:r>
                        <a:rPr lang="vi-VN" sz="13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 </a:t>
                      </a: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toán</a:t>
                      </a:r>
                      <a:r>
                        <a:rPr lang="vi-VN" sz="13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 </a:t>
                      </a: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tối</a:t>
                      </a:r>
                      <a:r>
                        <a:rPr lang="vi-VN" sz="13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 ưu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 dirty="0"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ADAM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7606277"/>
                  </a:ext>
                </a:extLst>
              </a:tr>
              <a:tr h="318333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Hàm</a:t>
                      </a:r>
                      <a:r>
                        <a:rPr lang="vi-VN" sz="13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 </a:t>
                      </a: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mất</a:t>
                      </a:r>
                      <a:r>
                        <a:rPr lang="vi-VN" sz="13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 </a:t>
                      </a: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mát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 dirty="0" err="1"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Cross-entropy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2795473"/>
                  </a:ext>
                </a:extLst>
              </a:tr>
              <a:tr h="318333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Số</a:t>
                      </a:r>
                      <a:r>
                        <a:rPr lang="vi-VN" sz="13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 </a:t>
                      </a: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epoch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 dirty="0"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100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4097029"/>
                  </a:ext>
                </a:extLst>
              </a:tr>
              <a:tr h="318333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Batch</a:t>
                      </a:r>
                      <a:r>
                        <a:rPr lang="vi-VN" sz="13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 </a:t>
                      </a:r>
                      <a:r>
                        <a:rPr lang="vi-VN" sz="13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size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 dirty="0"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512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493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58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21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 đặt và thử nghiệm</a:t>
            </a:r>
            <a:endParaRPr lang="vi-VN" alt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962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US" altLang="en-US" sz="20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thập</a:t>
            </a:r>
            <a:r>
              <a:rPr lang="en-US" altLang="en-US" sz="20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dư</a:t>
            </a:r>
            <a:r>
              <a:rPr lang="en-US" altLang="en-US" sz="20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̃ </a:t>
            </a:r>
            <a:r>
              <a:rPr lang="en-US" altLang="en-US" sz="20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liệu</a:t>
            </a:r>
            <a:endParaRPr lang="en-US" altLang="en-US" sz="2000" dirty="0">
              <a:latin typeface="Arial (Body)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altLang="en-US" sz="20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altLang="en-US" sz="20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US" altLang="en-US" sz="20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endParaRPr lang="en-US" altLang="en-US" sz="2000" dirty="0">
              <a:latin typeface="Arial (Body)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Đánh</a:t>
            </a:r>
            <a:r>
              <a:rPr lang="en-US" altLang="en-US" sz="20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altLang="en-US" sz="20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́ </a:t>
            </a:r>
            <a:r>
              <a:rPr lang="en-US" altLang="en-US" sz="20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altLang="en-US" sz="20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hình</a:t>
            </a:r>
            <a:endParaRPr lang="en-US" altLang="en-US" sz="2000" dirty="0">
              <a:latin typeface="Arial (Body)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altLang="en-US" sz="2000" dirty="0">
              <a:latin typeface="Arial (Body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21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endParaRPr lang="vi-VN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105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en-US" sz="20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US" altLang="en-US" sz="20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thập</a:t>
            </a:r>
            <a:endParaRPr lang="en-US" altLang="en-US" sz="2000" dirty="0">
              <a:latin typeface="Arial (Body)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Bộ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dữ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liệu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IoTPOT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chứa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4000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mẫu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IoT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botnet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Arial (Body)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Bộ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dữ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liệu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VirusShare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chứa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3779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mẫu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IoT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botnet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Arial (Body)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4000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mẫu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lành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tính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được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thu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thập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thông qua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các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kho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dữ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liệu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trực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tuyến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và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IoT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SOHO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và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các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tập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tin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này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được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kiểm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tra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lại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bằng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các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engine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của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hệ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thống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VirusTotal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Arial (Body)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Sau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đó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,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các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tập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tin ELF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được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dịch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ngược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bằng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phần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mềm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IDA </a:t>
            </a:r>
            <a:r>
              <a:rPr lang="vi-VN" sz="2000" dirty="0" err="1">
                <a:effectLst/>
                <a:latin typeface="Arial (Body)"/>
                <a:ea typeface="Times New Roman" panose="02020603050405020304" pitchFamily="18" charset="0"/>
              </a:rPr>
              <a:t>Pro</a:t>
            </a:r>
            <a:r>
              <a:rPr lang="vi-VN" sz="2000" dirty="0">
                <a:effectLst/>
                <a:latin typeface="Arial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Arial (Body)"/>
                <a:ea typeface="Times New Roman" panose="02020603050405020304" pitchFamily="18" charset="0"/>
              </a:rPr>
              <a:t>và</a:t>
            </a:r>
            <a:r>
              <a:rPr lang="en-US" sz="2000" dirty="0">
                <a:latin typeface="Arial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Arial (Body)"/>
                <a:ea typeface="Times New Roman" panose="02020603050405020304" pitchFamily="18" charset="0"/>
              </a:rPr>
              <a:t>chạy</a:t>
            </a:r>
            <a:r>
              <a:rPr lang="en-US" sz="2000" dirty="0">
                <a:latin typeface="Arial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Arial (Body)"/>
                <a:ea typeface="Times New Roman" panose="02020603050405020304" pitchFamily="18" charset="0"/>
              </a:rPr>
              <a:t>để</a:t>
            </a:r>
            <a:r>
              <a:rPr lang="en-US" sz="2000" dirty="0">
                <a:latin typeface="Arial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Arial (Body)"/>
                <a:ea typeface="Times New Roman" panose="02020603050405020304" pitchFamily="18" charset="0"/>
              </a:rPr>
              <a:t>sinh</a:t>
            </a:r>
            <a:r>
              <a:rPr lang="en-US" sz="2000" dirty="0">
                <a:latin typeface="Arial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Arial (Body)"/>
                <a:ea typeface="Times New Roman" panose="02020603050405020304" pitchFamily="18" charset="0"/>
              </a:rPr>
              <a:t>đồ</a:t>
            </a:r>
            <a:r>
              <a:rPr lang="en-US" sz="2000" dirty="0">
                <a:latin typeface="Arial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Arial (Body)"/>
                <a:ea typeface="Times New Roman" panose="02020603050405020304" pitchFamily="18" charset="0"/>
              </a:rPr>
              <a:t>thị</a:t>
            </a:r>
            <a:r>
              <a:rPr lang="en-US" sz="2000" dirty="0">
                <a:latin typeface="Arial (Body)"/>
                <a:ea typeface="Times New Roman" panose="02020603050405020304" pitchFamily="18" charset="0"/>
              </a:rPr>
              <a:t> PSI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vi-VN" sz="2000" dirty="0" err="1">
                <a:effectLst/>
                <a:latin typeface="Arial (Body)"/>
                <a:ea typeface="Calibri" panose="020F0502020204030204" pitchFamily="34" charset="0"/>
              </a:rPr>
              <a:t>Tập</a:t>
            </a:r>
            <a:r>
              <a:rPr lang="vi-VN" sz="2000" dirty="0">
                <a:effectLst/>
                <a:latin typeface="Arial (Body)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Calibri" panose="020F0502020204030204" pitchFamily="34" charset="0"/>
              </a:rPr>
              <a:t>dữ</a:t>
            </a:r>
            <a:r>
              <a:rPr lang="vi-VN" sz="2000" dirty="0">
                <a:effectLst/>
                <a:latin typeface="Arial (Body)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Calibri" panose="020F0502020204030204" pitchFamily="34" charset="0"/>
              </a:rPr>
              <a:t>liệu</a:t>
            </a:r>
            <a:r>
              <a:rPr lang="vi-VN" sz="2000" dirty="0">
                <a:effectLst/>
                <a:latin typeface="Arial (Body)"/>
                <a:ea typeface="Calibri" panose="020F0502020204030204" pitchFamily="34" charset="0"/>
              </a:rPr>
              <a:t> PSI-</a:t>
            </a:r>
            <a:r>
              <a:rPr lang="vi-VN" sz="2000" dirty="0" err="1">
                <a:effectLst/>
                <a:latin typeface="Arial (Body)"/>
                <a:ea typeface="Calibri" panose="020F0502020204030204" pitchFamily="34" charset="0"/>
              </a:rPr>
              <a:t>graph</a:t>
            </a:r>
            <a:r>
              <a:rPr lang="vi-VN" sz="2000" dirty="0">
                <a:effectLst/>
                <a:latin typeface="Arial (Body)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Calibri" panose="020F0502020204030204" pitchFamily="34" charset="0"/>
              </a:rPr>
              <a:t>cuối</a:t>
            </a:r>
            <a:r>
              <a:rPr lang="vi-VN" sz="2000" dirty="0">
                <a:effectLst/>
                <a:latin typeface="Arial (Body)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Calibri" panose="020F0502020204030204" pitchFamily="34" charset="0"/>
              </a:rPr>
              <a:t>cùng</a:t>
            </a:r>
            <a:r>
              <a:rPr lang="vi-VN" sz="2000" dirty="0">
                <a:effectLst/>
                <a:latin typeface="Arial (Body)"/>
                <a:ea typeface="Calibri" panose="020F0502020204030204" pitchFamily="34" charset="0"/>
              </a:rPr>
              <a:t> bao </a:t>
            </a:r>
            <a:r>
              <a:rPr lang="vi-VN" sz="2000" dirty="0" err="1">
                <a:effectLst/>
                <a:latin typeface="Arial (Body)"/>
                <a:ea typeface="Calibri" panose="020F0502020204030204" pitchFamily="34" charset="0"/>
              </a:rPr>
              <a:t>gồm</a:t>
            </a:r>
            <a:r>
              <a:rPr lang="vi-VN" sz="2000" dirty="0">
                <a:effectLst/>
                <a:latin typeface="Arial (Body)"/>
                <a:ea typeface="Calibri" panose="020F0502020204030204" pitchFamily="34" charset="0"/>
              </a:rPr>
              <a:t> 6165 </a:t>
            </a:r>
            <a:r>
              <a:rPr lang="vi-VN" sz="2000" dirty="0" err="1">
                <a:effectLst/>
                <a:latin typeface="Arial (Body)"/>
                <a:ea typeface="Calibri" panose="020F0502020204030204" pitchFamily="34" charset="0"/>
              </a:rPr>
              <a:t>IoT</a:t>
            </a:r>
            <a:r>
              <a:rPr lang="vi-VN" sz="2000" dirty="0">
                <a:effectLst/>
                <a:latin typeface="Arial (Body)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Arial (Body)"/>
                <a:ea typeface="Calibri" panose="020F0502020204030204" pitchFamily="34" charset="0"/>
              </a:rPr>
              <a:t>botnet</a:t>
            </a:r>
            <a:endParaRPr lang="en-US" sz="2000" dirty="0">
              <a:effectLst/>
              <a:latin typeface="Arial (Body)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1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8907-00C1-46E0-8173-7B38BBC0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016"/>
            <a:ext cx="8229600" cy="1143000"/>
          </a:xfrm>
        </p:spPr>
        <p:txBody>
          <a:bodyPr/>
          <a:lstStyle/>
          <a:p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5BA727-62D5-479C-A6EF-6189DF84F1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705754"/>
              </p:ext>
            </p:extLst>
          </p:nvPr>
        </p:nvGraphicFramePr>
        <p:xfrm>
          <a:off x="457199" y="2285999"/>
          <a:ext cx="8229601" cy="266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8299">
                  <a:extLst>
                    <a:ext uri="{9D8B030D-6E8A-4147-A177-3AD203B41FA5}">
                      <a16:colId xmlns:a16="http://schemas.microsoft.com/office/drawing/2014/main" val="1099329240"/>
                    </a:ext>
                  </a:extLst>
                </a:gridCol>
                <a:gridCol w="1529060">
                  <a:extLst>
                    <a:ext uri="{9D8B030D-6E8A-4147-A177-3AD203B41FA5}">
                      <a16:colId xmlns:a16="http://schemas.microsoft.com/office/drawing/2014/main" val="399866344"/>
                    </a:ext>
                  </a:extLst>
                </a:gridCol>
                <a:gridCol w="1305642">
                  <a:extLst>
                    <a:ext uri="{9D8B030D-6E8A-4147-A177-3AD203B41FA5}">
                      <a16:colId xmlns:a16="http://schemas.microsoft.com/office/drawing/2014/main" val="1509425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879277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7133284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 dirty="0" err="1">
                          <a:effectLst/>
                        </a:rPr>
                        <a:t>Lớp</a:t>
                      </a:r>
                      <a:r>
                        <a:rPr lang="vi-VN" sz="1300" dirty="0">
                          <a:effectLst/>
                        </a:rPr>
                        <a:t>/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 dirty="0">
                          <a:effectLst/>
                        </a:rPr>
                        <a:t>BASHLITE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 dirty="0" err="1">
                          <a:effectLst/>
                        </a:rPr>
                        <a:t>Mirai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vi-VN" sz="1300" dirty="0" err="1">
                          <a:effectLst/>
                        </a:rPr>
                        <a:t>Botnet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khác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 dirty="0" err="1">
                          <a:effectLst/>
                        </a:rPr>
                        <a:t>Lành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tính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26331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 dirty="0">
                          <a:effectLst/>
                        </a:rPr>
                        <a:t>ARM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>
                          <a:effectLst/>
                        </a:rPr>
                        <a:t>762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>
                          <a:effectLst/>
                        </a:rPr>
                        <a:t>331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>
                          <a:effectLst/>
                        </a:rPr>
                        <a:t>152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>
                          <a:effectLst/>
                        </a:rPr>
                        <a:t>561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79506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 dirty="0">
                          <a:effectLst/>
                        </a:rPr>
                        <a:t>MIPS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 dirty="0">
                          <a:effectLst/>
                        </a:rPr>
                        <a:t>646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 dirty="0">
                          <a:effectLst/>
                        </a:rPr>
                        <a:t>301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>
                          <a:effectLst/>
                        </a:rPr>
                        <a:t>103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>
                          <a:effectLst/>
                        </a:rPr>
                        <a:t>533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317248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 dirty="0" err="1">
                          <a:effectLst/>
                        </a:rPr>
                        <a:t>Các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kiến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trúc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khác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>
                          <a:effectLst/>
                        </a:rPr>
                        <a:t>2312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>
                          <a:effectLst/>
                        </a:rPr>
                        <a:t>1133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>
                          <a:effectLst/>
                        </a:rPr>
                        <a:t>425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>
                          <a:effectLst/>
                        </a:rPr>
                        <a:t>2751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084548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 dirty="0" err="1">
                          <a:effectLst/>
                        </a:rPr>
                        <a:t>Tổng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 dirty="0">
                          <a:effectLst/>
                        </a:rPr>
                        <a:t>3720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>
                          <a:effectLst/>
                        </a:rPr>
                        <a:t>1765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>
                          <a:effectLst/>
                        </a:rPr>
                        <a:t>680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300" dirty="0">
                          <a:effectLst/>
                        </a:rPr>
                        <a:t>3845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498515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2D4D83-F203-4404-B869-57710E1964F1}"/>
              </a:ext>
            </a:extLst>
          </p:cNvPr>
          <p:cNvSpPr txBox="1">
            <a:spLocks/>
          </p:cNvSpPr>
          <p:nvPr/>
        </p:nvSpPr>
        <p:spPr bwMode="auto">
          <a:xfrm>
            <a:off x="228600" y="1371600"/>
            <a:ext cx="861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en-US" sz="2000" kern="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US" altLang="en-US" sz="2000" kern="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thập</a:t>
            </a:r>
            <a:endParaRPr lang="en-US" altLang="en-US" sz="2000" kern="0" dirty="0">
              <a:latin typeface="Arial (Body)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Tx/>
              <a:buNone/>
            </a:pPr>
            <a:endParaRPr lang="en-US" altLang="en-US" sz="20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altLang="en-US" sz="2800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4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21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 đặt và thử nghiệm</a:t>
            </a:r>
            <a:endParaRPr lang="vi-VN" alt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365" y="1600200"/>
            <a:ext cx="798443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20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0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US" sz="20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endParaRPr lang="en-US" sz="2000" dirty="0">
              <a:latin typeface="Arial (Body)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Môi</a:t>
            </a:r>
            <a:r>
              <a:rPr lang="en-US" sz="20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20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OS: Window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Hardware: Intel Core i5, 8Gb RAM</a:t>
            </a:r>
          </a:p>
          <a:p>
            <a:pPr marL="457200" indent="-457200" algn="just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0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 framework </a:t>
            </a:r>
            <a:r>
              <a:rPr lang="en-US" sz="20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tensorflow</a:t>
            </a:r>
            <a:r>
              <a:rPr lang="en-US" sz="20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just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0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0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 : Python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2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21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endParaRPr lang="vi-VN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365" y="1600200"/>
            <a:ext cx="79844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Đánh</a:t>
            </a:r>
            <a:r>
              <a:rPr lang="en-US" altLang="en-US" sz="28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altLang="en-US" sz="28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́ </a:t>
            </a:r>
            <a:r>
              <a:rPr lang="en-US" altLang="en-US" sz="28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altLang="en-US" sz="2800" dirty="0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Arial (Body)"/>
                <a:ea typeface="Tahoma" panose="020B0604030504040204" pitchFamily="34" charset="0"/>
                <a:cs typeface="Tahoma" panose="020B0604030504040204" pitchFamily="34" charset="0"/>
              </a:rPr>
              <a:t>hình</a:t>
            </a:r>
            <a:endParaRPr lang="en-US" altLang="en-US" sz="2800" dirty="0">
              <a:latin typeface="Arial (Body)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sz="2800" dirty="0">
              <a:latin typeface="Arial (Body)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D1EDDD-9FB7-4E30-9C33-BD6343801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93361"/>
              </p:ext>
            </p:extLst>
          </p:nvPr>
        </p:nvGraphicFramePr>
        <p:xfrm>
          <a:off x="838200" y="2457633"/>
          <a:ext cx="7696200" cy="1909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60814">
                  <a:extLst>
                    <a:ext uri="{9D8B030D-6E8A-4147-A177-3AD203B41FA5}">
                      <a16:colId xmlns:a16="http://schemas.microsoft.com/office/drawing/2014/main" val="329282378"/>
                    </a:ext>
                  </a:extLst>
                </a:gridCol>
                <a:gridCol w="3835386">
                  <a:extLst>
                    <a:ext uri="{9D8B030D-6E8A-4147-A177-3AD203B41FA5}">
                      <a16:colId xmlns:a16="http://schemas.microsoft.com/office/drawing/2014/main" val="155684665"/>
                    </a:ext>
                  </a:extLst>
                </a:gridCol>
              </a:tblGrid>
              <a:tr h="318333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</a:pPr>
                      <a:r>
                        <a:rPr lang="vi-VN" sz="15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Tiêu </a:t>
                      </a:r>
                      <a:r>
                        <a:rPr lang="vi-VN" sz="15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chí</a:t>
                      </a:r>
                      <a:r>
                        <a:rPr lang="vi-VN" sz="15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en-US" sz="15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Kết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 </a:t>
                      </a:r>
                      <a:r>
                        <a:rPr lang="en-US" sz="1500" dirty="0" err="1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quả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 (Body)"/>
                        </a:rPr>
                        <a:t> (%)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437915"/>
                  </a:ext>
                </a:extLst>
              </a:tr>
              <a:tr h="318333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500" dirty="0" err="1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5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50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95.39</a:t>
                      </a:r>
                      <a:endParaRPr lang="en-US" sz="15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3195829"/>
                  </a:ext>
                </a:extLst>
              </a:tr>
              <a:tr h="318333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500" dirty="0" err="1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5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50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97.71</a:t>
                      </a:r>
                      <a:endParaRPr lang="en-US" sz="150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369003"/>
                  </a:ext>
                </a:extLst>
              </a:tr>
              <a:tr h="318333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500" dirty="0" err="1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5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500" dirty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90.00</a:t>
                      </a:r>
                      <a:endParaRPr lang="en-US" sz="15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8243554"/>
                  </a:ext>
                </a:extLst>
              </a:tr>
              <a:tr h="318333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500" dirty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sz="15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500" dirty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93.70</a:t>
                      </a:r>
                      <a:endParaRPr lang="en-US" sz="15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2073595"/>
                  </a:ext>
                </a:extLst>
              </a:tr>
              <a:tr h="318333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500" dirty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ROC AUC</a:t>
                      </a:r>
                      <a:endParaRPr lang="en-US" sz="15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</a:pPr>
                      <a:r>
                        <a:rPr lang="vi-VN" sz="1500" dirty="0">
                          <a:effectLst/>
                          <a:latin typeface="Arial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94.35</a:t>
                      </a:r>
                      <a:endParaRPr lang="en-US" sz="1500" dirty="0">
                        <a:effectLst/>
                        <a:latin typeface="Arial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7606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23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21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luận và kiến nghị</a:t>
            </a:r>
            <a:endParaRPr lang="vi-VN" alt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962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vi-VN" sz="2000" dirty="0" err="1"/>
              <a:t>Nhìn</a:t>
            </a:r>
            <a:r>
              <a:rPr lang="vi-VN" sz="2000" dirty="0"/>
              <a:t> chung, nghiên </a:t>
            </a:r>
            <a:r>
              <a:rPr lang="vi-VN" sz="2000" dirty="0" err="1"/>
              <a:t>cứu</a:t>
            </a:r>
            <a:r>
              <a:rPr lang="vi-VN" sz="2000" dirty="0"/>
              <a:t> </a:t>
            </a:r>
            <a:r>
              <a:rPr lang="vi-VN" sz="2000" dirty="0" err="1"/>
              <a:t>đạt</a:t>
            </a:r>
            <a:r>
              <a:rPr lang="vi-VN" sz="2000" dirty="0"/>
              <a:t> </a:t>
            </a:r>
            <a:r>
              <a:rPr lang="vi-VN" sz="2000" dirty="0" err="1"/>
              <a:t>tới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số</a:t>
            </a:r>
            <a:r>
              <a:rPr lang="vi-VN" sz="2000" dirty="0"/>
              <a:t> </a:t>
            </a:r>
            <a:r>
              <a:rPr lang="vi-VN" sz="2000" dirty="0" err="1"/>
              <a:t>thành</a:t>
            </a:r>
            <a:r>
              <a:rPr lang="vi-VN" sz="2000" dirty="0"/>
              <a:t> </a:t>
            </a:r>
            <a:r>
              <a:rPr lang="vi-VN" sz="2000" dirty="0" err="1"/>
              <a:t>tựu</a:t>
            </a:r>
            <a:r>
              <a:rPr lang="vi-VN" sz="2000" dirty="0"/>
              <a:t> như:</a:t>
            </a:r>
            <a:endParaRPr lang="en-US" sz="2000" dirty="0"/>
          </a:p>
          <a:p>
            <a:pPr>
              <a:buFontTx/>
              <a:buChar char="-"/>
            </a:pP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đưa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cận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ít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củng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cố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12/2020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thảo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quốc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ICCCI </a:t>
            </a:r>
          </a:p>
          <a:p>
            <a:pPr>
              <a:buFontTx/>
              <a:buChar char="-"/>
            </a:pP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B679-73D6-4AF0-9E39-E78BFDA2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A784-77E6-4C8C-972E-97A32328F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nghiên</a:t>
            </a:r>
            <a:r>
              <a:rPr lang="en-US" sz="2000" dirty="0"/>
              <a:t> </a:t>
            </a:r>
            <a:r>
              <a:rPr lang="en-US" sz="2000" dirty="0" err="1"/>
              <a:t>cứu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1 file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độc</a:t>
            </a:r>
            <a:r>
              <a:rPr lang="en-US" sz="2000" dirty="0"/>
              <a:t> </a:t>
            </a:r>
            <a:r>
              <a:rPr lang="en-US" sz="2000" dirty="0" err="1"/>
              <a:t>IoTBonet</a:t>
            </a:r>
            <a:r>
              <a:rPr lang="en-US" sz="2000" dirty="0"/>
              <a:t> hay </a:t>
            </a:r>
            <a:r>
              <a:rPr lang="en-US" sz="2000" dirty="0" err="1"/>
              <a:t>không</a:t>
            </a:r>
            <a:endParaRPr lang="en-US" sz="2000" dirty="0"/>
          </a:p>
          <a:p>
            <a:r>
              <a:rPr lang="en-US" sz="2000" dirty="0" err="1"/>
              <a:t>Mong</a:t>
            </a:r>
            <a:r>
              <a:rPr lang="en-US" sz="2000" dirty="0"/>
              <a:t> </a:t>
            </a:r>
            <a:r>
              <a:rPr lang="en-US" sz="2000" dirty="0" err="1"/>
              <a:t>muốn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củng</a:t>
            </a:r>
            <a:r>
              <a:rPr lang="en-US" sz="2000" dirty="0"/>
              <a:t> </a:t>
            </a:r>
            <a:r>
              <a:rPr lang="en-US" sz="2000" dirty="0" err="1"/>
              <a:t>cố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ra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trưng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vi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độc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574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TRÂN TRỌNG CẢM ƠN HỘI ĐỒNG!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</a:t>
            </a:r>
            <a:endParaRPr lang="vi-VN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543800" cy="3962400"/>
          </a:xfrm>
        </p:spPr>
        <p:txBody>
          <a:bodyPr/>
          <a:lstStyle/>
          <a:p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IoTBotnet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PSI</a:t>
            </a:r>
          </a:p>
          <a:p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nghị</a:t>
            </a:r>
            <a:endParaRPr lang="vi-VN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5ED3-27B8-401A-A7E1-FB48D119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IoTBotnet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3122-57F8-446B-B828-C1DF87A1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000" dirty="0" err="1"/>
              <a:t>IoT</a:t>
            </a:r>
            <a:r>
              <a:rPr lang="en-US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đề</a:t>
            </a:r>
            <a:r>
              <a:rPr lang="vi-VN" sz="2000" dirty="0"/>
              <a:t> </a:t>
            </a:r>
            <a:r>
              <a:rPr lang="vi-VN" sz="2000" dirty="0" err="1"/>
              <a:t>cập</a:t>
            </a:r>
            <a:r>
              <a:rPr lang="vi-VN" sz="2000" dirty="0"/>
              <a:t> </a:t>
            </a:r>
            <a:r>
              <a:rPr lang="vi-VN" sz="2000" dirty="0" err="1"/>
              <a:t>đến</a:t>
            </a:r>
            <a:r>
              <a:rPr lang="vi-VN" sz="2000" dirty="0"/>
              <a:t> </a:t>
            </a:r>
            <a:r>
              <a:rPr lang="vi-VN" sz="2000" dirty="0" err="1"/>
              <a:t>hàng</a:t>
            </a:r>
            <a:r>
              <a:rPr lang="vi-VN" sz="2000" dirty="0"/>
              <a:t> </a:t>
            </a:r>
            <a:r>
              <a:rPr lang="vi-VN" sz="2000" dirty="0" err="1"/>
              <a:t>tỷ</a:t>
            </a:r>
            <a:r>
              <a:rPr lang="vi-VN" sz="2000" dirty="0"/>
              <a:t> </a:t>
            </a:r>
            <a:r>
              <a:rPr lang="vi-VN" sz="2000" dirty="0" err="1"/>
              <a:t>thiết</a:t>
            </a:r>
            <a:r>
              <a:rPr lang="vi-VN" sz="2000" dirty="0"/>
              <a:t> </a:t>
            </a:r>
            <a:r>
              <a:rPr lang="vi-VN" sz="2000" dirty="0" err="1"/>
              <a:t>bị</a:t>
            </a:r>
            <a:r>
              <a:rPr lang="vi-VN" sz="2000" dirty="0"/>
              <a:t> (</a:t>
            </a:r>
            <a:r>
              <a:rPr lang="vi-VN" sz="2000" dirty="0" err="1"/>
              <a:t>vật</a:t>
            </a:r>
            <a:r>
              <a:rPr lang="vi-VN" sz="2000" dirty="0"/>
              <a:t> </a:t>
            </a:r>
            <a:r>
              <a:rPr lang="vi-VN" sz="2000" dirty="0" err="1"/>
              <a:t>lý</a:t>
            </a:r>
            <a:r>
              <a:rPr lang="vi-VN" sz="2000" dirty="0"/>
              <a:t> </a:t>
            </a:r>
            <a:r>
              <a:rPr lang="vi-VN" sz="2000" dirty="0" err="1"/>
              <a:t>hoặc</a:t>
            </a:r>
            <a:r>
              <a:rPr lang="vi-VN" sz="2000" dirty="0"/>
              <a:t> </a:t>
            </a:r>
            <a:r>
              <a:rPr lang="vi-VN" sz="2000" dirty="0" err="1"/>
              <a:t>ảo</a:t>
            </a:r>
            <a:r>
              <a:rPr lang="vi-VN" sz="2000" dirty="0"/>
              <a:t> </a:t>
            </a:r>
            <a:r>
              <a:rPr lang="vi-VN" sz="2000" dirty="0" err="1"/>
              <a:t>hóa</a:t>
            </a:r>
            <a:r>
              <a:rPr lang="vi-VN" sz="2000" dirty="0"/>
              <a:t> ) trên </a:t>
            </a:r>
            <a:r>
              <a:rPr lang="vi-VN" sz="2000" dirty="0" err="1"/>
              <a:t>khắp</a:t>
            </a:r>
            <a:r>
              <a:rPr lang="vi-VN" sz="2000" dirty="0"/>
              <a:t> </a:t>
            </a:r>
            <a:r>
              <a:rPr lang="vi-VN" sz="2000" dirty="0" err="1"/>
              <a:t>thế</a:t>
            </a:r>
            <a:r>
              <a:rPr lang="vi-VN" sz="2000" dirty="0"/>
              <a:t> </a:t>
            </a:r>
            <a:r>
              <a:rPr lang="vi-VN" sz="2000" dirty="0" err="1"/>
              <a:t>giới</a:t>
            </a:r>
            <a:r>
              <a:rPr lang="vi-VN" sz="2000" dirty="0"/>
              <a:t> </a:t>
            </a:r>
            <a:r>
              <a:rPr lang="vi-VN" sz="2000" dirty="0" err="1"/>
              <a:t>hiện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kết</a:t>
            </a:r>
            <a:r>
              <a:rPr lang="vi-VN" sz="2000" dirty="0"/>
              <a:t> </a:t>
            </a:r>
            <a:r>
              <a:rPr lang="vi-VN" sz="2000" dirty="0" err="1"/>
              <a:t>nối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</a:t>
            </a:r>
            <a:r>
              <a:rPr lang="vi-VN" sz="2000" dirty="0" err="1"/>
              <a:t>internet</a:t>
            </a:r>
            <a:r>
              <a:rPr lang="vi-VN" sz="2000" dirty="0"/>
              <a:t>, thu </a:t>
            </a:r>
            <a:r>
              <a:rPr lang="vi-VN" sz="2000" dirty="0" err="1"/>
              <a:t>thập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chia </a:t>
            </a:r>
            <a:r>
              <a:rPr lang="vi-VN" sz="2000" dirty="0" err="1"/>
              <a:t>sẻ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endParaRPr lang="en-US" sz="2000" dirty="0"/>
          </a:p>
          <a:p>
            <a:endParaRPr lang="en-US" dirty="0"/>
          </a:p>
        </p:txBody>
      </p:sp>
      <p:pic>
        <p:nvPicPr>
          <p:cNvPr id="21" name="Google Shape;137;p17" descr="IoT - được và mất — Sở Khoa học và Công nghệ Thành phố Hồ Chí Minh">
            <a:extLst>
              <a:ext uri="{FF2B5EF4-FFF2-40B4-BE49-F238E27FC236}">
                <a16:creationId xmlns:a16="http://schemas.microsoft.com/office/drawing/2014/main" id="{038CB671-2DAA-46BF-8145-2CB7F9C2C8B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6900" y="2514600"/>
            <a:ext cx="54102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370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IoTBotnet</a:t>
            </a:r>
            <a:endParaRPr lang="en-US" alt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IoT</a:t>
            </a:r>
            <a:r>
              <a:rPr lang="vi-V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Botnet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lưới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IoT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vi-V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phối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khiển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xa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alt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IoTBonet</a:t>
            </a:r>
            <a:endParaRPr lang="vi-VN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9F6E2-6247-44BF-B9D2-0911E0F4B4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587311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219200"/>
          </a:xfrm>
        </p:spPr>
        <p:txBody>
          <a:bodyPr/>
          <a:lstStyle/>
          <a:p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IoTBotnet</a:t>
            </a:r>
            <a:endParaRPr lang="vi-VN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962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IoTBotnet</a:t>
            </a: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phương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xây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môi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phân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ly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thật</a:t>
            </a: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tĩnh</a:t>
            </a: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tĩnh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phương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phân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đọc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thi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ngược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đoạn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bên trong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chương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lệnh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biết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chương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vi-VN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endParaRPr lang="vi-VN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219200"/>
          </a:xfrm>
        </p:spPr>
        <p:txBody>
          <a:bodyPr/>
          <a:lstStyle/>
          <a:p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PSI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64B618-539F-4602-B5EF-4277A471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962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PSI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cấu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trúc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luồng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hàm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trong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file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ELF ,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hàm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hàm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thông tin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liên quan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vi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lang="en-US" alt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xây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PSI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ELF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alt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alt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alt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alt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alt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gọi</a:t>
            </a:r>
            <a:endParaRPr lang="en-US" altLang="en-US" sz="18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alt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alt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alt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alt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PSI</a:t>
            </a:r>
            <a:endParaRPr lang="vi-VN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endParaRPr lang="en-US" altLang="en-US" sz="18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FEBB3-B34A-4CFE-ACB2-A0EA77F40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095500"/>
            <a:ext cx="3800142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219200"/>
          </a:xfrm>
        </p:spPr>
        <p:txBody>
          <a:bodyPr/>
          <a:lstStyle/>
          <a:p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endParaRPr lang="en-US" alt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85E90B10-C9B7-4562-80CB-0FD6C67E81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447800"/>
            <a:ext cx="3563586" cy="48768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79808C-8EBA-4E73-8E05-40732CD8BBD2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4648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1800" kern="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en-US" sz="1800" kern="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kern="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lang="en-US" altLang="en-US" sz="1800" kern="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kern="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altLang="en-US" sz="1800" kern="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kern="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altLang="en-US" sz="1800" kern="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kern="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en-US" sz="1800" kern="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kern="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altLang="en-US" sz="1800" kern="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kern="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endParaRPr lang="en-US" altLang="en-US" sz="1800" kern="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kern="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altLang="en-US" sz="1800" kern="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kern="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altLang="en-US" sz="1800" kern="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kern="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en-US" sz="1800" kern="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kern="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củng</a:t>
            </a:r>
            <a:r>
              <a:rPr lang="en-US" altLang="en-US" sz="1800" kern="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kern="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cổ</a:t>
            </a:r>
            <a:r>
              <a:rPr lang="en-US" altLang="en-US" sz="1800" kern="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kern="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altLang="en-US" sz="1800" kern="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kern="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trích</a:t>
            </a:r>
            <a:r>
              <a:rPr lang="en-US" altLang="en-US" sz="1800" kern="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kern="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altLang="en-US" sz="1800" kern="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PSI-walk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kern="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altLang="en-US" sz="1800" kern="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PSI-walk </a:t>
            </a:r>
            <a:r>
              <a:rPr lang="en-US" altLang="en-US" sz="1800" kern="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altLang="en-US" sz="1800" kern="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kern="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altLang="en-US" sz="1800" kern="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LSTM </a:t>
            </a:r>
            <a:r>
              <a:rPr lang="en-US" altLang="en-US" sz="1800" kern="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altLang="en-US" sz="1800" kern="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kern="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altLang="en-US" sz="1800" kern="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kern="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altLang="en-US" sz="1800" kern="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kern="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altLang="en-US" sz="1800" kern="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 kern="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endParaRPr lang="en-US" altLang="en-US" sz="1800" kern="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sz="1800" kern="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121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endParaRPr lang="vi-VN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2899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PSI-walk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PSI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cố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khuyên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PSI-walk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7B291-CD33-4D7A-A15D-6D4081D3B0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20" y="3314699"/>
            <a:ext cx="3743960" cy="253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85019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2266</Words>
  <Application>Microsoft Office PowerPoint</Application>
  <PresentationFormat>On-screen Show (4:3)</PresentationFormat>
  <Paragraphs>191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(Body)</vt:lpstr>
      <vt:lpstr>Calibri</vt:lpstr>
      <vt:lpstr>Cambria Math</vt:lpstr>
      <vt:lpstr>Open Sans</vt:lpstr>
      <vt:lpstr>Tahoma</vt:lpstr>
      <vt:lpstr>Times New Roman</vt:lpstr>
      <vt:lpstr>Wingdings</vt:lpstr>
      <vt:lpstr>Default Design</vt:lpstr>
      <vt:lpstr>Custom Design</vt:lpstr>
      <vt:lpstr>PowerPoint Presentation</vt:lpstr>
      <vt:lpstr>Lý do chọn đề tài</vt:lpstr>
      <vt:lpstr>NỘI DUNG</vt:lpstr>
      <vt:lpstr>Tổng quan về IoTBotnet</vt:lpstr>
      <vt:lpstr>Tổng quan về IoTBotnet</vt:lpstr>
      <vt:lpstr>Tổng quan về IoTBotnet</vt:lpstr>
      <vt:lpstr>Giới thiệu về đồ thị PSI</vt:lpstr>
      <vt:lpstr>Mô hình đề xuất</vt:lpstr>
      <vt:lpstr>Mô hình đề xuất</vt:lpstr>
      <vt:lpstr>Mô hình đề xuất</vt:lpstr>
      <vt:lpstr>Mô hình đề xuất</vt:lpstr>
      <vt:lpstr>Mô hình đề xuất</vt:lpstr>
      <vt:lpstr>Mô hình đề xuất</vt:lpstr>
      <vt:lpstr>Cài đặt và thử nghiệm</vt:lpstr>
      <vt:lpstr>Cài đặt và thử nghiệm</vt:lpstr>
      <vt:lpstr>Cài đặt và thử nghiệm</vt:lpstr>
      <vt:lpstr>Cài đặt và thử nghiệm</vt:lpstr>
      <vt:lpstr>Cài đặt và thử nghiệm</vt:lpstr>
      <vt:lpstr>Kết luận và kiến nghị</vt:lpstr>
      <vt:lpstr>PowerPoint Presentation</vt:lpstr>
    </vt:vector>
  </TitlesOfParts>
  <Company>sunpc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 Slide</dc:title>
  <dc:creator>Nguyen Thi Hong Hue</dc:creator>
  <cp:lastModifiedBy>Admin</cp:lastModifiedBy>
  <cp:revision>319</cp:revision>
  <dcterms:created xsi:type="dcterms:W3CDTF">2010-08-13T08:22:29Z</dcterms:created>
  <dcterms:modified xsi:type="dcterms:W3CDTF">2021-01-07T17:55:13Z</dcterms:modified>
</cp:coreProperties>
</file>