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65" r:id="rId2"/>
    <p:sldId id="269" r:id="rId3"/>
    <p:sldId id="299" r:id="rId4"/>
    <p:sldId id="262" r:id="rId5"/>
    <p:sldId id="302" r:id="rId6"/>
    <p:sldId id="301" r:id="rId7"/>
    <p:sldId id="308" r:id="rId8"/>
    <p:sldId id="322" r:id="rId9"/>
    <p:sldId id="323" r:id="rId10"/>
    <p:sldId id="259" r:id="rId11"/>
    <p:sldId id="319" r:id="rId12"/>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950" y="-82"/>
      </p:cViewPr>
      <p:guideLst>
        <p:guide orient="horz" pos="187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4/27/2022</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smtClean="0"/>
              <a:t>Click to edit Master title style</a:t>
            </a:r>
            <a:endParaRPr lang="en-US" noProof="0" dirty="0" smtClean="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smtClean="0"/>
              <a:t>Click to edit Master subtitle style</a:t>
            </a:r>
            <a:endParaRPr lang="en-US" noProof="0" dirty="0" smtClean="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smtClean="0"/>
              <a:t>Phần: Phân tích thiết kế hệ thống (review)</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ftr" sz="quarter" idx="10"/>
          </p:nvPr>
        </p:nvSpPr>
        <p:spPr>
          <a:ln/>
        </p:spPr>
        <p:txBody>
          <a:bodyPr/>
          <a:lstStyle>
            <a:lvl1pPr>
              <a:defRPr sz="1400"/>
            </a:lvl1pPr>
          </a:lstStyle>
          <a:p>
            <a:r>
              <a:rPr lang="vi-VN" smtClean="0"/>
              <a:t>Phần: Phân tích thiết kế hệ thống (review)</a:t>
            </a:r>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smtClean="0"/>
              <a:t>Click to edit Master title style</a:t>
            </a:r>
            <a:endParaRPr lang="en-US"/>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smtClean="0"/>
              <a:t>Phần: Phân tích thiết kế hệ thống (review)</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vi-VN" smtClean="0"/>
              <a:t>Phần: Phân tích thiết kế hệ thống (review)</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smtClean="0"/>
              <a:t>Phần: Phân tích thiết kế hệ thống (review)</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1</a:t>
            </a:r>
            <a:r>
              <a:rPr lang="vi-VN" dirty="0"/>
              <a:t>.</a:t>
            </a:r>
            <a:r>
              <a:rPr lang="en-US" dirty="0"/>
              <a:t> </a:t>
            </a:r>
            <a:r>
              <a:rPr lang="vi-VN" dirty="0"/>
              <a:t>Các khái niệm trong </a:t>
            </a:r>
            <a:r>
              <a:rPr lang="en-US" dirty="0" smtClean="0"/>
              <a:t>PTTK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spcBef>
                <a:spcPts val="0"/>
              </a:spcBef>
              <a:buNone/>
            </a:pPr>
            <a:r>
              <a:rPr lang="vi-VN" dirty="0"/>
              <a:t>Lớp </a:t>
            </a:r>
            <a:endParaRPr lang="en-US" dirty="0" smtClean="0"/>
          </a:p>
          <a:p>
            <a:pPr>
              <a:spcBef>
                <a:spcPts val="0"/>
              </a:spcBef>
            </a:pPr>
            <a:r>
              <a:rPr lang="vi-VN" dirty="0" smtClean="0"/>
              <a:t>Lớp là khái niệm dùng để mô tả một tập hợp các đối tượng có cùng một cấu trúc, cùng hành vi và có cùng những mối quan hệ với các đối tượng khác </a:t>
            </a:r>
            <a:endParaRPr lang="en-US" dirty="0" smtClean="0"/>
          </a:p>
          <a:p>
            <a:pPr>
              <a:spcBef>
                <a:spcPts val="0"/>
              </a:spcBef>
            </a:pPr>
            <a:r>
              <a:rPr lang="vi-VN" dirty="0" smtClean="0"/>
              <a:t>Lớp = các thuộc tính + các phương thức </a:t>
            </a:r>
            <a:endParaRPr lang="en-US" dirty="0" smtClean="0"/>
          </a:p>
          <a:p>
            <a:pPr>
              <a:spcBef>
                <a:spcPts val="0"/>
              </a:spcBef>
            </a:pPr>
            <a:r>
              <a:rPr lang="vi-VN" dirty="0" smtClean="0"/>
              <a:t>Lớp </a:t>
            </a:r>
            <a:r>
              <a:rPr lang="vi-VN" dirty="0"/>
              <a:t>là một bước trừu tượng hóa </a:t>
            </a:r>
            <a:endParaRPr lang="en-US" dirty="0" smtClean="0"/>
          </a:p>
          <a:p>
            <a:pPr lvl="1">
              <a:spcBef>
                <a:spcPts val="0"/>
              </a:spcBef>
            </a:pPr>
            <a:r>
              <a:rPr lang="vi-VN" dirty="0" smtClean="0"/>
              <a:t>Tìm </a:t>
            </a:r>
            <a:r>
              <a:rPr lang="vi-VN" dirty="0"/>
              <a:t>kiếm các điểm giống, bỏ qua các điểm khác nhau của đối tượng </a:t>
            </a:r>
            <a:endParaRPr lang="en-US" dirty="0" smtClean="0"/>
          </a:p>
          <a:p>
            <a:pPr lvl="1">
              <a:spcBef>
                <a:spcPts val="0"/>
              </a:spcBef>
            </a:pPr>
            <a:r>
              <a:rPr lang="vi-VN" dirty="0" smtClean="0"/>
              <a:t>Trừu </a:t>
            </a:r>
            <a:r>
              <a:rPr lang="vi-VN" dirty="0"/>
              <a:t>tượng hóa làm giảm độ phức tạp</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a:t>
            </a:fld>
            <a:endParaRPr lang="en-US" dirty="0"/>
          </a:p>
        </p:txBody>
      </p:sp>
    </p:spTree>
    <p:extLst>
      <p:ext uri="{BB962C8B-B14F-4D97-AF65-F5344CB8AC3E}">
        <p14:creationId xmlns:p14="http://schemas.microsoft.com/office/powerpoint/2010/main" val="181018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vi-VN" smtClean="0"/>
              <a:t>Phần: Phân tích thiết kế hệ thống (review)</a:t>
            </a:r>
            <a:endParaRPr lang="en-US" dirty="0"/>
          </a:p>
        </p:txBody>
      </p:sp>
      <p:sp>
        <p:nvSpPr>
          <p:cNvPr id="6" name="Slide Number Placeholder 5"/>
          <p:cNvSpPr>
            <a:spLocks noGrp="1"/>
          </p:cNvSpPr>
          <p:nvPr>
            <p:ph type="sldNum" sz="quarter" idx="11"/>
          </p:nvPr>
        </p:nvSpPr>
        <p:spPr/>
        <p:txBody>
          <a:bodyPr/>
          <a:lstStyle/>
          <a:p>
            <a:fld id="{099B615F-C769-49CC-AD0C-AE566D56EEA8}" type="slidenum">
              <a:rPr lang="en-US" smtClean="0"/>
              <a:pPr/>
              <a:t>10</a:t>
            </a:fld>
            <a:endParaRPr lang="en-US" dirty="0"/>
          </a:p>
        </p:txBody>
      </p:sp>
      <p:pic>
        <p:nvPicPr>
          <p:cNvPr id="7" name="Content Placeholder 6" descr="C:\Users\HP\Downloads\ClassDiagram_EER(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491" y="172995"/>
            <a:ext cx="8612659" cy="5325761"/>
          </a:xfrm>
          <a:prstGeom prst="rect">
            <a:avLst/>
          </a:prstGeom>
          <a:noFill/>
          <a:ln>
            <a:noFill/>
          </a:ln>
        </p:spPr>
      </p:pic>
    </p:spTree>
    <p:extLst>
      <p:ext uri="{BB962C8B-B14F-4D97-AF65-F5344CB8AC3E}">
        <p14:creationId xmlns:p14="http://schemas.microsoft.com/office/powerpoint/2010/main" val="154665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vi-VN" smtClean="0"/>
              <a:t>Phần: Phân tích thiết kế hệ thống (review)</a:t>
            </a:r>
            <a:endParaRPr lang="en-US" dirty="0"/>
          </a:p>
        </p:txBody>
      </p:sp>
      <p:sp>
        <p:nvSpPr>
          <p:cNvPr id="6" name="Slide Number Placeholder 5"/>
          <p:cNvSpPr>
            <a:spLocks noGrp="1"/>
          </p:cNvSpPr>
          <p:nvPr>
            <p:ph type="sldNum" sz="quarter" idx="11"/>
          </p:nvPr>
        </p:nvSpPr>
        <p:spPr/>
        <p:txBody>
          <a:bodyPr/>
          <a:lstStyle/>
          <a:p>
            <a:fld id="{099B615F-C769-49CC-AD0C-AE566D56EEA8}" type="slidenum">
              <a:rPr lang="en-US" smtClean="0"/>
              <a:pPr/>
              <a:t>11</a:t>
            </a:fld>
            <a:endParaRPr lang="en-US" dirty="0"/>
          </a:p>
        </p:txBody>
      </p:sp>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l="1683" t="6874" r="982"/>
          <a:stretch/>
        </p:blipFill>
        <p:spPr>
          <a:xfrm>
            <a:off x="284205" y="111211"/>
            <a:ext cx="8736227" cy="5585254"/>
          </a:xfrm>
        </p:spPr>
      </p:pic>
    </p:spTree>
    <p:extLst>
      <p:ext uri="{BB962C8B-B14F-4D97-AF65-F5344CB8AC3E}">
        <p14:creationId xmlns:p14="http://schemas.microsoft.com/office/powerpoint/2010/main" val="31132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1</a:t>
            </a:r>
            <a:r>
              <a:rPr lang="vi-VN" dirty="0"/>
              <a:t>.</a:t>
            </a:r>
            <a:r>
              <a:rPr lang="en-US" dirty="0"/>
              <a:t> </a:t>
            </a:r>
            <a:r>
              <a:rPr lang="vi-VN" dirty="0"/>
              <a:t>Các khái niệm trong </a:t>
            </a:r>
            <a:r>
              <a:rPr lang="en-US" dirty="0" smtClean="0"/>
              <a:t>PTTK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spcBef>
                <a:spcPts val="0"/>
              </a:spcBef>
              <a:buNone/>
            </a:pPr>
            <a:r>
              <a:rPr lang="vi-VN" dirty="0"/>
              <a:t>Lớp </a:t>
            </a:r>
            <a:r>
              <a:rPr lang="en-US" dirty="0" smtClean="0"/>
              <a:t>(</a:t>
            </a:r>
            <a:r>
              <a:rPr lang="en-US" dirty="0" err="1" smtClean="0"/>
              <a:t>tt</a:t>
            </a:r>
            <a:r>
              <a:rPr lang="en-US" dirty="0" smtClean="0"/>
              <a:t>)</a:t>
            </a:r>
          </a:p>
          <a:p>
            <a:r>
              <a:rPr lang="vi-VN" dirty="0"/>
              <a:t>Quan hệ giữa các lớp: kết hợp </a:t>
            </a:r>
            <a:endParaRPr lang="en-US" dirty="0" smtClean="0"/>
          </a:p>
          <a:p>
            <a:r>
              <a:rPr lang="vi-VN" dirty="0" smtClean="0"/>
              <a:t>Một </a:t>
            </a:r>
            <a:r>
              <a:rPr lang="vi-VN" dirty="0"/>
              <a:t>kết hợp là một tập hợp các mối liên kết giữa các đối </a:t>
            </a:r>
            <a:r>
              <a:rPr lang="vi-VN" dirty="0" smtClean="0"/>
              <a:t>tượng</a:t>
            </a:r>
            <a:endParaRPr lang="en-US" dirty="0"/>
          </a:p>
          <a:p>
            <a:pPr marL="0" indent="0">
              <a:buNone/>
            </a:pPr>
            <a:r>
              <a:rPr lang="vi-VN" dirty="0"/>
              <a:t>Gói (package) </a:t>
            </a:r>
            <a:endParaRPr lang="en-US" dirty="0" smtClean="0"/>
          </a:p>
          <a:p>
            <a:r>
              <a:rPr lang="vi-VN" dirty="0" smtClean="0"/>
              <a:t>Là </a:t>
            </a:r>
            <a:r>
              <a:rPr lang="vi-VN" dirty="0"/>
              <a:t>một cách tổ chức các thành phần, phần tử trong hệ thống thành các nhóm. Nhiều gói có thể được kết hợp với nhau để trở thành một hệ thống con (subsystem</a:t>
            </a:r>
            <a:r>
              <a:rPr lang="vi-VN" dirty="0" smtClean="0"/>
              <a:t>).</a:t>
            </a:r>
            <a:endParaRPr lang="en-US" dirty="0" smtClean="0"/>
          </a:p>
          <a:p>
            <a:pPr marL="0" indent="0">
              <a:buNone/>
            </a:pPr>
            <a:r>
              <a:rPr lang="vi-VN" dirty="0"/>
              <a:t>Kế thừa </a:t>
            </a:r>
            <a:endParaRPr lang="en-US" dirty="0" smtClean="0"/>
          </a:p>
          <a:p>
            <a:r>
              <a:rPr lang="vi-VN" dirty="0" smtClean="0"/>
              <a:t>Trong </a:t>
            </a:r>
            <a:r>
              <a:rPr lang="vi-VN" dirty="0"/>
              <a:t>phương pháp hướng đối tượng, một lớp có thể có sử dụng lại các thuộc tính và phương thức của một hoặc nhiều lớp khác. Kiểu quan hệ này gọi là quan hệ kế thừa, được xây dựng dựa trên mối quan hệ kế thừa trong bài toán thực tế. </a:t>
            </a: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161322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err="1" smtClean="0"/>
              <a:t>Lớp</a:t>
            </a:r>
            <a:r>
              <a:rPr lang="en-US" dirty="0" smtClean="0"/>
              <a:t> (Class) </a:t>
            </a:r>
          </a:p>
          <a:p>
            <a:r>
              <a:rPr lang="vi-VN" dirty="0" smtClean="0"/>
              <a:t>Sử </a:t>
            </a:r>
            <a:r>
              <a:rPr lang="vi-VN" dirty="0"/>
              <a:t>dụng hình chữ nhật gồm 3 thành phần </a:t>
            </a:r>
            <a:endParaRPr lang="en-US" dirty="0" smtClean="0"/>
          </a:p>
          <a:p>
            <a:pPr lvl="1"/>
            <a:r>
              <a:rPr lang="vi-VN" dirty="0" smtClean="0"/>
              <a:t>Tên </a:t>
            </a:r>
            <a:r>
              <a:rPr lang="vi-VN" dirty="0"/>
              <a:t>lớp </a:t>
            </a:r>
            <a:endParaRPr lang="en-US" dirty="0"/>
          </a:p>
          <a:p>
            <a:pPr lvl="1"/>
            <a:r>
              <a:rPr lang="vi-VN" dirty="0" smtClean="0"/>
              <a:t>Các </a:t>
            </a:r>
            <a:r>
              <a:rPr lang="vi-VN" dirty="0"/>
              <a:t>thuộc tính </a:t>
            </a:r>
            <a:endParaRPr lang="en-US" dirty="0"/>
          </a:p>
          <a:p>
            <a:pPr lvl="1"/>
            <a:r>
              <a:rPr lang="vi-VN" dirty="0" smtClean="0"/>
              <a:t>Các </a:t>
            </a:r>
            <a:r>
              <a:rPr lang="vi-VN" dirty="0"/>
              <a:t>phương </a:t>
            </a:r>
            <a:r>
              <a:rPr lang="vi-VN" dirty="0" smtClean="0"/>
              <a:t>thức</a:t>
            </a:r>
            <a:endParaRPr lang="en-US" dirty="0"/>
          </a:p>
          <a:p>
            <a:r>
              <a:rPr lang="vi-VN" dirty="0"/>
              <a:t>Biểu diễn thuộc </a:t>
            </a:r>
            <a:r>
              <a:rPr lang="vi-VN" dirty="0" smtClean="0"/>
              <a:t>tính</a:t>
            </a:r>
            <a:endParaRPr lang="en-US" dirty="0" smtClean="0"/>
          </a:p>
          <a:p>
            <a:pPr lvl="1"/>
            <a:r>
              <a:rPr lang="vi-VN" dirty="0"/>
              <a:t>Chỉ ra tên, kiểu và giá trị mặc định nếu có </a:t>
            </a:r>
            <a:endParaRPr lang="en-US" dirty="0"/>
          </a:p>
          <a:p>
            <a:pPr lvl="2"/>
            <a:r>
              <a:rPr lang="vi-VN" dirty="0" smtClean="0"/>
              <a:t>attributeName </a:t>
            </a:r>
            <a:r>
              <a:rPr lang="vi-VN" dirty="0"/>
              <a:t>: Type = Default </a:t>
            </a:r>
            <a:endParaRPr lang="en-US" dirty="0" smtClean="0"/>
          </a:p>
          <a:p>
            <a:pPr lvl="1"/>
            <a:r>
              <a:rPr lang="vi-VN" dirty="0" smtClean="0"/>
              <a:t>Tuân </a:t>
            </a:r>
            <a:r>
              <a:rPr lang="vi-VN" dirty="0"/>
              <a:t>theo quy ước đặt tên của ngôn ngữ cài đặt và của dự án. </a:t>
            </a:r>
            <a:endParaRPr lang="en-US" dirty="0" smtClean="0"/>
          </a:p>
          <a:p>
            <a:pPr lvl="1"/>
            <a:r>
              <a:rPr lang="vi-VN" dirty="0" smtClean="0"/>
              <a:t>Kiểu </a:t>
            </a:r>
            <a:r>
              <a:rPr lang="vi-VN" dirty="0"/>
              <a:t>(type) nên là kiểu dữ liệu cơ bản trong ngôn ngữ thực </a:t>
            </a:r>
            <a:r>
              <a:rPr lang="vi-VN" dirty="0" smtClean="0"/>
              <a:t>thi</a:t>
            </a:r>
            <a:endParaRPr lang="en-US" dirty="0" smtClean="0"/>
          </a:p>
          <a:p>
            <a:pPr lvl="2"/>
            <a:r>
              <a:rPr lang="vi-VN" dirty="0" smtClean="0"/>
              <a:t>Kiểu </a:t>
            </a:r>
            <a:r>
              <a:rPr lang="vi-VN" dirty="0"/>
              <a:t>dữ liệu có sẵn, kiểu dữ liệu người dùng định nghĩa, hoặc lớp tự định nghĩa.</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a:t>
            </a:fld>
            <a:endParaRPr lang="en-US" dirty="0"/>
          </a:p>
        </p:txBody>
      </p:sp>
      <p:pic>
        <p:nvPicPr>
          <p:cNvPr id="6" name="Picture 5"/>
          <p:cNvPicPr>
            <a:picLocks noChangeAspect="1"/>
          </p:cNvPicPr>
          <p:nvPr/>
        </p:nvPicPr>
        <p:blipFill>
          <a:blip r:embed="rId2"/>
          <a:stretch>
            <a:fillRect/>
          </a:stretch>
        </p:blipFill>
        <p:spPr>
          <a:xfrm>
            <a:off x="6565900" y="726440"/>
            <a:ext cx="2501900" cy="2008694"/>
          </a:xfrm>
          <a:prstGeom prst="rect">
            <a:avLst/>
          </a:prstGeom>
        </p:spPr>
      </p:pic>
    </p:spTree>
    <p:extLst>
      <p:ext uri="{BB962C8B-B14F-4D97-AF65-F5344CB8AC3E}">
        <p14:creationId xmlns:p14="http://schemas.microsoft.com/office/powerpoint/2010/main" val="406328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Lớp</a:t>
            </a:r>
            <a:r>
              <a:rPr lang="en-US" dirty="0"/>
              <a:t> (Class</a:t>
            </a:r>
            <a:r>
              <a:rPr lang="en-US" dirty="0" smtClean="0"/>
              <a:t>) (</a:t>
            </a:r>
            <a:r>
              <a:rPr lang="en-US" dirty="0" err="1" smtClean="0"/>
              <a:t>tt</a:t>
            </a:r>
            <a:r>
              <a:rPr lang="en-US" dirty="0" smtClean="0"/>
              <a:t>)</a:t>
            </a:r>
          </a:p>
          <a:p>
            <a:r>
              <a:rPr lang="vi-VN" dirty="0" smtClean="0"/>
              <a:t>Mô </a:t>
            </a:r>
            <a:r>
              <a:rPr lang="vi-VN" dirty="0"/>
              <a:t>tả phương thức </a:t>
            </a:r>
            <a:endParaRPr lang="en-US" dirty="0" smtClean="0"/>
          </a:p>
          <a:p>
            <a:pPr lvl="1"/>
            <a:r>
              <a:rPr lang="vi-VN" dirty="0" smtClean="0"/>
              <a:t>Tên </a:t>
            </a:r>
            <a:r>
              <a:rPr lang="vi-VN" dirty="0"/>
              <a:t>phương thức: </a:t>
            </a:r>
            <a:endParaRPr lang="en-US" dirty="0" smtClean="0"/>
          </a:p>
          <a:p>
            <a:pPr lvl="2"/>
            <a:r>
              <a:rPr lang="vi-VN" dirty="0" smtClean="0"/>
              <a:t>Mô </a:t>
            </a:r>
            <a:r>
              <a:rPr lang="vi-VN" dirty="0"/>
              <a:t>tả kết quả </a:t>
            </a:r>
            <a:endParaRPr lang="en-US" dirty="0" smtClean="0"/>
          </a:p>
          <a:p>
            <a:pPr lvl="2"/>
            <a:r>
              <a:rPr lang="vi-VN" dirty="0" smtClean="0"/>
              <a:t>Sử </a:t>
            </a:r>
            <a:r>
              <a:rPr lang="vi-VN" dirty="0"/>
              <a:t>dụng góc nhìn của đối tượng khách (client – đối tượng gọi) </a:t>
            </a:r>
            <a:endParaRPr lang="en-US" dirty="0" smtClean="0"/>
          </a:p>
          <a:p>
            <a:pPr lvl="2"/>
            <a:r>
              <a:rPr lang="vi-VN" dirty="0" smtClean="0"/>
              <a:t>Nhất </a:t>
            </a:r>
            <a:r>
              <a:rPr lang="vi-VN" dirty="0"/>
              <a:t>quán giữa các lớp </a:t>
            </a:r>
            <a:endParaRPr lang="en-US" dirty="0" smtClean="0"/>
          </a:p>
          <a:p>
            <a:pPr lvl="1"/>
            <a:r>
              <a:rPr lang="en-US" dirty="0" smtClean="0"/>
              <a:t>Signature</a:t>
            </a:r>
            <a:r>
              <a:rPr lang="vi-VN" dirty="0" smtClean="0"/>
              <a:t> </a:t>
            </a:r>
            <a:r>
              <a:rPr lang="vi-VN" dirty="0"/>
              <a:t>của phương thức: </a:t>
            </a:r>
            <a:r>
              <a:rPr lang="vi-VN" dirty="0">
                <a:solidFill>
                  <a:srgbClr val="FF0000"/>
                </a:solidFill>
              </a:rPr>
              <a:t>operationName([direction] parameter:class,...):returnType </a:t>
            </a:r>
            <a:endParaRPr lang="en-US" dirty="0" smtClean="0">
              <a:solidFill>
                <a:srgbClr val="FF0000"/>
              </a:solidFill>
            </a:endParaRPr>
          </a:p>
          <a:p>
            <a:pPr lvl="2"/>
            <a:r>
              <a:rPr lang="en-US" dirty="0" err="1" smtClean="0"/>
              <a:t>Trong</a:t>
            </a:r>
            <a:r>
              <a:rPr lang="en-US" dirty="0" smtClean="0"/>
              <a:t> </a:t>
            </a:r>
            <a:r>
              <a:rPr lang="en-US" dirty="0" err="1" smtClean="0"/>
              <a:t>đó</a:t>
            </a:r>
            <a:r>
              <a:rPr lang="en-US" dirty="0" smtClean="0"/>
              <a:t> </a:t>
            </a:r>
            <a:r>
              <a:rPr lang="en-US" i="1" dirty="0" smtClean="0"/>
              <a:t>d</a:t>
            </a:r>
            <a:r>
              <a:rPr lang="vi-VN" i="1" dirty="0" smtClean="0"/>
              <a:t>irection</a:t>
            </a:r>
            <a:r>
              <a:rPr lang="vi-VN" dirty="0"/>
              <a:t>: in (mặc định), out hoặc inout </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a:t>
            </a:fld>
            <a:endParaRPr lang="en-US" dirty="0"/>
          </a:p>
        </p:txBody>
      </p:sp>
    </p:spTree>
    <p:extLst>
      <p:ext uri="{BB962C8B-B14F-4D97-AF65-F5344CB8AC3E}">
        <p14:creationId xmlns:p14="http://schemas.microsoft.com/office/powerpoint/2010/main" val="170291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Lớp</a:t>
            </a:r>
            <a:r>
              <a:rPr lang="en-US" dirty="0"/>
              <a:t> (Class) (</a:t>
            </a:r>
            <a:r>
              <a:rPr lang="en-US" dirty="0" err="1"/>
              <a:t>tt</a:t>
            </a:r>
            <a:r>
              <a:rPr lang="en-US" dirty="0"/>
              <a:t>)</a:t>
            </a:r>
            <a:endParaRPr lang="en-US" dirty="0" smtClean="0"/>
          </a:p>
          <a:p>
            <a:r>
              <a:rPr lang="en-US" dirty="0" err="1" smtClean="0"/>
              <a:t>Phạm</a:t>
            </a:r>
            <a:r>
              <a:rPr lang="en-US" dirty="0" smtClean="0"/>
              <a:t> </a:t>
            </a:r>
            <a:r>
              <a:rPr lang="en-US" dirty="0"/>
              <a:t>vi </a:t>
            </a:r>
            <a:r>
              <a:rPr lang="en-US" dirty="0" err="1"/>
              <a:t>truy</a:t>
            </a:r>
            <a:r>
              <a:rPr lang="en-US" dirty="0"/>
              <a:t> </a:t>
            </a:r>
            <a:r>
              <a:rPr lang="en-US" dirty="0" err="1"/>
              <a:t>cập</a:t>
            </a:r>
            <a:r>
              <a:rPr lang="en-US" dirty="0"/>
              <a:t> (</a:t>
            </a:r>
            <a:r>
              <a:rPr lang="en-US" dirty="0" smtClean="0"/>
              <a:t>Visibility)</a:t>
            </a:r>
          </a:p>
          <a:p>
            <a:pPr lvl="1"/>
            <a:r>
              <a:rPr lang="vi-VN" dirty="0" smtClean="0"/>
              <a:t>Phạm </a:t>
            </a:r>
            <a:r>
              <a:rPr lang="vi-VN" dirty="0"/>
              <a:t>vi truy cập được sử dụng để thực hiện khả năng đóng gói </a:t>
            </a:r>
            <a:endParaRPr lang="en-US" dirty="0" smtClean="0"/>
          </a:p>
          <a:p>
            <a:pPr lvl="1"/>
            <a:r>
              <a:rPr lang="vi-VN" dirty="0"/>
              <a:t>Các ký hiệu sau được sử dụng: </a:t>
            </a:r>
            <a:endParaRPr lang="en-US" dirty="0" smtClean="0"/>
          </a:p>
          <a:p>
            <a:pPr marL="1236924" lvl="2" indent="0">
              <a:buNone/>
            </a:pPr>
            <a:r>
              <a:rPr lang="vi-VN" dirty="0" smtClean="0"/>
              <a:t>+ </a:t>
            </a:r>
            <a:r>
              <a:rPr lang="vi-VN" dirty="0"/>
              <a:t>Public access </a:t>
            </a:r>
            <a:endParaRPr lang="en-US" dirty="0" smtClean="0"/>
          </a:p>
          <a:p>
            <a:pPr marL="1236924" lvl="2" indent="0">
              <a:buNone/>
            </a:pPr>
            <a:r>
              <a:rPr lang="vi-VN" dirty="0" smtClean="0"/>
              <a:t># </a:t>
            </a:r>
            <a:r>
              <a:rPr lang="vi-VN" dirty="0"/>
              <a:t>Protected access </a:t>
            </a:r>
            <a:endParaRPr lang="en-US" dirty="0" smtClean="0"/>
          </a:p>
          <a:p>
            <a:pPr marL="1236924" lvl="2" indent="0">
              <a:buNone/>
            </a:pPr>
            <a:r>
              <a:rPr lang="vi-VN" dirty="0" smtClean="0"/>
              <a:t>- Private access</a:t>
            </a:r>
            <a:endParaRPr lang="en-US" dirty="0"/>
          </a:p>
          <a:p>
            <a:pPr marL="444358" indent="-342900"/>
            <a:r>
              <a:rPr lang="en-US" dirty="0" err="1"/>
              <a:t>Phạm</a:t>
            </a:r>
            <a:r>
              <a:rPr lang="en-US" dirty="0"/>
              <a:t> vi (Scope)</a:t>
            </a: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a:t>
            </a:fld>
            <a:endParaRPr lang="en-US" dirty="0"/>
          </a:p>
        </p:txBody>
      </p:sp>
      <p:pic>
        <p:nvPicPr>
          <p:cNvPr id="6" name="Picture 5"/>
          <p:cNvPicPr>
            <a:picLocks noChangeAspect="1"/>
          </p:cNvPicPr>
          <p:nvPr/>
        </p:nvPicPr>
        <p:blipFill>
          <a:blip r:embed="rId2"/>
          <a:stretch>
            <a:fillRect/>
          </a:stretch>
        </p:blipFill>
        <p:spPr>
          <a:xfrm>
            <a:off x="5330825" y="2370524"/>
            <a:ext cx="2419350" cy="2000250"/>
          </a:xfrm>
          <a:prstGeom prst="rect">
            <a:avLst/>
          </a:prstGeom>
        </p:spPr>
      </p:pic>
    </p:spTree>
    <p:extLst>
      <p:ext uri="{BB962C8B-B14F-4D97-AF65-F5344CB8AC3E}">
        <p14:creationId xmlns:p14="http://schemas.microsoft.com/office/powerpoint/2010/main" val="6099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(Class diagram)</a:t>
            </a:r>
          </a:p>
          <a:p>
            <a:r>
              <a:rPr lang="vi-VN" dirty="0"/>
              <a:t>Biểu đồ lớp chỉ ra sự tồn tại của các lớp và mối quan hệ giữa chúng trong bản thiết kế logic của một hệ thống </a:t>
            </a:r>
            <a:endParaRPr lang="en-US" dirty="0" smtClean="0"/>
          </a:p>
          <a:p>
            <a:pPr lvl="1"/>
            <a:r>
              <a:rPr lang="vi-VN" dirty="0" smtClean="0"/>
              <a:t>Chỉ </a:t>
            </a:r>
            <a:r>
              <a:rPr lang="vi-VN" dirty="0"/>
              <a:t>ra cấu trúc tĩnh của mô hình như lớp, cấu trúc bên trong của chúng và mối quan hệ với các lớp khác. </a:t>
            </a:r>
            <a:endParaRPr lang="en-US" dirty="0" smtClean="0"/>
          </a:p>
          <a:p>
            <a:pPr lvl="1"/>
            <a:r>
              <a:rPr lang="vi-VN" dirty="0" smtClean="0"/>
              <a:t>Chỉ </a:t>
            </a:r>
            <a:r>
              <a:rPr lang="vi-VN" dirty="0"/>
              <a:t>ra tất cả hoặc một phần cấu trúc lớp của một hệ thống. </a:t>
            </a:r>
            <a:endParaRPr lang="en-US" dirty="0" smtClean="0"/>
          </a:p>
          <a:p>
            <a:pPr lvl="1"/>
            <a:r>
              <a:rPr lang="vi-VN" dirty="0" smtClean="0"/>
              <a:t>Không </a:t>
            </a:r>
            <a:r>
              <a:rPr lang="vi-VN" dirty="0"/>
              <a:t>đưa ra các thông tin tạm thời. </a:t>
            </a:r>
            <a:endParaRPr lang="en-US" dirty="0" smtClean="0"/>
          </a:p>
          <a:p>
            <a:r>
              <a:rPr lang="vi-VN" dirty="0" smtClean="0"/>
              <a:t>Khung </a:t>
            </a:r>
            <a:r>
              <a:rPr lang="vi-VN" dirty="0"/>
              <a:t>nhìn tĩnh của một hệ thống chủ yếu hỗ trợ các yêu cầu chức năng của hệ thống.</a:t>
            </a:r>
            <a:endParaRPr lang="en-US" dirty="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6</a:t>
            </a:fld>
            <a:endParaRPr lang="en-US" dirty="0"/>
          </a:p>
        </p:txBody>
      </p:sp>
    </p:spTree>
    <p:extLst>
      <p:ext uri="{BB962C8B-B14F-4D97-AF65-F5344CB8AC3E}">
        <p14:creationId xmlns:p14="http://schemas.microsoft.com/office/powerpoint/2010/main" val="195761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r>
              <a:rPr lang="en-US" dirty="0" err="1" smtClean="0"/>
              <a:t>Bội</a:t>
            </a:r>
            <a:r>
              <a:rPr lang="en-US" dirty="0" smtClean="0"/>
              <a:t> </a:t>
            </a:r>
            <a:r>
              <a:rPr lang="en-US" dirty="0" err="1"/>
              <a:t>sô</a:t>
            </a:r>
            <a:r>
              <a:rPr lang="en-US" dirty="0"/>
              <a:t>́ </a:t>
            </a:r>
            <a:r>
              <a:rPr lang="en-US" dirty="0" err="1"/>
              <a:t>quan</a:t>
            </a:r>
            <a:r>
              <a:rPr lang="en-US" dirty="0"/>
              <a:t> </a:t>
            </a:r>
            <a:r>
              <a:rPr lang="en-US" dirty="0" err="1"/>
              <a:t>hê</a:t>
            </a:r>
            <a:r>
              <a:rPr lang="en-US" dirty="0"/>
              <a:t>̣ (</a:t>
            </a:r>
            <a:r>
              <a:rPr lang="en-US" dirty="0" smtClean="0"/>
              <a:t>Multiplicity)</a:t>
            </a:r>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06412932"/>
              </p:ext>
            </p:extLst>
          </p:nvPr>
        </p:nvGraphicFramePr>
        <p:xfrm>
          <a:off x="1701800" y="1600197"/>
          <a:ext cx="6254750" cy="3195115"/>
        </p:xfrm>
        <a:graphic>
          <a:graphicData uri="http://schemas.openxmlformats.org/drawingml/2006/table">
            <a:tbl>
              <a:tblPr firstRow="1" bandRow="1">
                <a:tableStyleId>{BC89EF96-8CEA-46FF-86C4-4CE0E7609802}</a:tableStyleId>
              </a:tblPr>
              <a:tblGrid>
                <a:gridCol w="4165600"/>
                <a:gridCol w="2089150"/>
              </a:tblGrid>
              <a:tr h="354723">
                <a:tc>
                  <a:txBody>
                    <a:bodyPr/>
                    <a:lstStyle/>
                    <a:p>
                      <a:r>
                        <a:rPr lang="en-US" sz="2000" b="0" dirty="0" smtClean="0"/>
                        <a:t>Unspecified</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Exactly One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Zero or More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Zero or More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One or More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Zero or One (optional</a:t>
                      </a:r>
                      <a:r>
                        <a:rPr lang="en-US" sz="2000" baseline="0" dirty="0" smtClean="0"/>
                        <a:t> value)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0..1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723">
                <a:tc>
                  <a:txBody>
                    <a:bodyPr/>
                    <a:lstStyle/>
                    <a:p>
                      <a:r>
                        <a:rPr lang="en-US" sz="2000" dirty="0" smtClean="0"/>
                        <a:t>Specified Range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2..4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1435">
                <a:tc>
                  <a:txBody>
                    <a:bodyPr/>
                    <a:lstStyle/>
                    <a:p>
                      <a:r>
                        <a:rPr lang="en-US" sz="2000" dirty="0" smtClean="0"/>
                        <a:t>Multiple, Disjoint Ranges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smtClean="0"/>
                        <a:t>2, 4..6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92259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pPr marL="0" indent="0">
              <a:buNone/>
            </a:pP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23" y="1285103"/>
            <a:ext cx="8773296" cy="4040659"/>
          </a:xfrm>
          <a:prstGeom prst="rect">
            <a:avLst/>
          </a:prstGeom>
        </p:spPr>
      </p:pic>
    </p:spTree>
    <p:extLst>
      <p:ext uri="{BB962C8B-B14F-4D97-AF65-F5344CB8AC3E}">
        <p14:creationId xmlns:p14="http://schemas.microsoft.com/office/powerpoint/2010/main" val="297906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4</a:t>
            </a:r>
            <a:r>
              <a:rPr lang="vi-VN" dirty="0"/>
              <a:t>.</a:t>
            </a:r>
            <a:r>
              <a:rPr lang="en-US" dirty="0"/>
              <a:t> </a:t>
            </a:r>
            <a:r>
              <a:rPr lang="vi-VN" dirty="0"/>
              <a:t>Lược đồ </a:t>
            </a:r>
            <a:r>
              <a:rPr lang="vi-VN" dirty="0" smtClean="0"/>
              <a:t>lớp</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Biểu </a:t>
            </a:r>
            <a:r>
              <a:rPr lang="vi-VN" dirty="0" smtClean="0"/>
              <a:t>đồ</a:t>
            </a:r>
            <a:r>
              <a:rPr lang="en-US" dirty="0" smtClean="0"/>
              <a:t>/</a:t>
            </a:r>
            <a:r>
              <a:rPr lang="en-US" dirty="0" err="1" smtClean="0"/>
              <a:t>Lược</a:t>
            </a:r>
            <a:r>
              <a:rPr lang="en-US" dirty="0" smtClean="0"/>
              <a:t> </a:t>
            </a:r>
            <a:r>
              <a:rPr lang="en-US" dirty="0" err="1" smtClean="0"/>
              <a:t>đồ</a:t>
            </a:r>
            <a:r>
              <a:rPr lang="en-US" dirty="0" smtClean="0"/>
              <a:t> </a:t>
            </a:r>
            <a:r>
              <a:rPr lang="en-US" dirty="0" err="1" smtClean="0"/>
              <a:t>lớp</a:t>
            </a:r>
            <a:r>
              <a:rPr lang="en-US" dirty="0" smtClean="0"/>
              <a:t> (</a:t>
            </a:r>
            <a:r>
              <a:rPr lang="en-US" dirty="0" err="1" smtClean="0"/>
              <a:t>tt</a:t>
            </a:r>
            <a:r>
              <a:rPr lang="en-US" dirty="0" smtClean="0"/>
              <a:t>)</a:t>
            </a:r>
          </a:p>
          <a:p>
            <a:pPr marL="0" indent="0">
              <a:buNone/>
            </a:pPr>
            <a:endParaRPr lang="en-US" dirty="0" smtClean="0"/>
          </a:p>
        </p:txBody>
      </p:sp>
      <p:sp>
        <p:nvSpPr>
          <p:cNvPr id="4" name="Footer Placeholder 3"/>
          <p:cNvSpPr>
            <a:spLocks noGrp="1"/>
          </p:cNvSpPr>
          <p:nvPr>
            <p:ph type="ftr" sz="quarter" idx="10"/>
          </p:nvPr>
        </p:nvSpPr>
        <p:spPr/>
        <p:txBody>
          <a:bodyPr/>
          <a:lstStyle/>
          <a:p>
            <a:r>
              <a:rPr lang="vi-VN" smtClean="0"/>
              <a:t>Phần: Phân tích thiết kế hệ thống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62" y="1260389"/>
            <a:ext cx="8489092" cy="4139514"/>
          </a:xfrm>
          <a:prstGeom prst="rect">
            <a:avLst/>
          </a:prstGeom>
        </p:spPr>
      </p:pic>
    </p:spTree>
    <p:extLst>
      <p:ext uri="{BB962C8B-B14F-4D97-AF65-F5344CB8AC3E}">
        <p14:creationId xmlns:p14="http://schemas.microsoft.com/office/powerpoint/2010/main" val="335963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ThemeXXX</Template>
  <TotalTime>1973</TotalTime>
  <Words>793</Words>
  <Application>Microsoft Office PowerPoint</Application>
  <PresentationFormat>Custom</PresentationFormat>
  <Paragraphs>96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ThemeXXX</vt:lpstr>
      <vt:lpstr>1. Các khái niệm trong PTTK HĐT (tt)</vt:lpstr>
      <vt:lpstr>1. Các khái niệm trong PTTK HĐT (tt)</vt:lpstr>
      <vt:lpstr>4. Lược đồ lớp </vt:lpstr>
      <vt:lpstr>4. Lược đồ lớp (tt)</vt:lpstr>
      <vt:lpstr>4. Lược đồ lớp (tt)</vt:lpstr>
      <vt:lpstr>4. Lược đồ lớp (tt)</vt:lpstr>
      <vt:lpstr>4. Lược đồ lớp (tt)</vt:lpstr>
      <vt:lpstr>4. Lược đồ lớp (tt)</vt:lpstr>
      <vt:lpstr>4. Lược đồ lớp (tt)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Windows User</cp:lastModifiedBy>
  <cp:revision>113</cp:revision>
  <dcterms:created xsi:type="dcterms:W3CDTF">2016-07-14T08:37:41Z</dcterms:created>
  <dcterms:modified xsi:type="dcterms:W3CDTF">2022-04-27T02:09:07Z</dcterms:modified>
</cp:coreProperties>
</file>