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6"/>
  </p:notesMasterIdLst>
  <p:sldIdLst>
    <p:sldId id="259" r:id="rId2"/>
    <p:sldId id="261" r:id="rId3"/>
    <p:sldId id="291" r:id="rId4"/>
    <p:sldId id="289" r:id="rId5"/>
    <p:sldId id="290" r:id="rId6"/>
    <p:sldId id="292" r:id="rId7"/>
    <p:sldId id="272" r:id="rId8"/>
    <p:sldId id="273" r:id="rId9"/>
    <p:sldId id="293" r:id="rId10"/>
    <p:sldId id="294" r:id="rId11"/>
    <p:sldId id="295" r:id="rId12"/>
    <p:sldId id="296" r:id="rId13"/>
    <p:sldId id="298" r:id="rId14"/>
    <p:sldId id="297" r:id="rId15"/>
    <p:sldId id="274" r:id="rId16"/>
    <p:sldId id="275" r:id="rId17"/>
    <p:sldId id="299" r:id="rId18"/>
    <p:sldId id="276" r:id="rId19"/>
    <p:sldId id="277" r:id="rId20"/>
    <p:sldId id="278" r:id="rId21"/>
    <p:sldId id="279" r:id="rId22"/>
    <p:sldId id="280" r:id="rId23"/>
    <p:sldId id="281" r:id="rId24"/>
    <p:sldId id="300" r:id="rId25"/>
    <p:sldId id="282" r:id="rId26"/>
    <p:sldId id="283" r:id="rId27"/>
    <p:sldId id="302" r:id="rId28"/>
    <p:sldId id="303" r:id="rId29"/>
    <p:sldId id="284" r:id="rId30"/>
    <p:sldId id="301" r:id="rId31"/>
    <p:sldId id="285" r:id="rId32"/>
    <p:sldId id="304" r:id="rId33"/>
    <p:sldId id="286" r:id="rId34"/>
    <p:sldId id="305" r:id="rId35"/>
    <p:sldId id="306" r:id="rId36"/>
    <p:sldId id="287" r:id="rId37"/>
    <p:sldId id="288" r:id="rId38"/>
    <p:sldId id="321" r:id="rId39"/>
    <p:sldId id="307" r:id="rId40"/>
    <p:sldId id="308" r:id="rId41"/>
    <p:sldId id="309" r:id="rId42"/>
    <p:sldId id="322" r:id="rId43"/>
    <p:sldId id="310" r:id="rId44"/>
    <p:sldId id="311" r:id="rId45"/>
    <p:sldId id="323" r:id="rId46"/>
    <p:sldId id="312" r:id="rId47"/>
    <p:sldId id="313" r:id="rId48"/>
    <p:sldId id="315" r:id="rId49"/>
    <p:sldId id="316" r:id="rId50"/>
    <p:sldId id="317" r:id="rId51"/>
    <p:sldId id="318" r:id="rId52"/>
    <p:sldId id="324" r:id="rId53"/>
    <p:sldId id="320" r:id="rId54"/>
    <p:sldId id="325" r:id="rId5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261"/>
            <p14:sldId id="291"/>
            <p14:sldId id="289"/>
            <p14:sldId id="290"/>
            <p14:sldId id="292"/>
            <p14:sldId id="272"/>
            <p14:sldId id="273"/>
            <p14:sldId id="293"/>
            <p14:sldId id="294"/>
            <p14:sldId id="295"/>
            <p14:sldId id="296"/>
            <p14:sldId id="298"/>
            <p14:sldId id="297"/>
            <p14:sldId id="274"/>
            <p14:sldId id="275"/>
            <p14:sldId id="299"/>
            <p14:sldId id="276"/>
            <p14:sldId id="277"/>
            <p14:sldId id="278"/>
            <p14:sldId id="279"/>
            <p14:sldId id="280"/>
            <p14:sldId id="281"/>
            <p14:sldId id="300"/>
            <p14:sldId id="282"/>
            <p14:sldId id="283"/>
            <p14:sldId id="302"/>
            <p14:sldId id="303"/>
            <p14:sldId id="284"/>
            <p14:sldId id="301"/>
            <p14:sldId id="285"/>
            <p14:sldId id="304"/>
            <p14:sldId id="286"/>
            <p14:sldId id="305"/>
            <p14:sldId id="306"/>
            <p14:sldId id="287"/>
            <p14:sldId id="288"/>
            <p14:sldId id="321"/>
            <p14:sldId id="307"/>
            <p14:sldId id="308"/>
            <p14:sldId id="309"/>
            <p14:sldId id="322"/>
            <p14:sldId id="310"/>
            <p14:sldId id="311"/>
            <p14:sldId id="323"/>
            <p14:sldId id="312"/>
            <p14:sldId id="313"/>
            <p14:sldId id="315"/>
            <p14:sldId id="316"/>
            <p14:sldId id="317"/>
            <p14:sldId id="318"/>
            <p14:sldId id="324"/>
            <p14:sldId id="320"/>
            <p14:sldId id="32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576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4" autoAdjust="0"/>
    <p:restoredTop sz="93871" autoAdjust="0"/>
  </p:normalViewPr>
  <p:slideViewPr>
    <p:cSldViewPr>
      <p:cViewPr varScale="1">
        <p:scale>
          <a:sx n="69" d="100"/>
          <a:sy n="69" d="100"/>
        </p:scale>
        <p:origin x="-1596" y="-10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20/1/2016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8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7developer.com/blog/?page_id=97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0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8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3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URL url = </a:t>
            </a:r>
          </a:p>
          <a:p>
            <a:r>
              <a:rPr lang="en-US" smtClean="0"/>
              <a:t>  </a:t>
            </a:r>
            <a:r>
              <a:rPr lang="en-US" smtClean="0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new</a:t>
            </a:r>
            <a:r>
              <a:rPr lang="en-US" smtClean="0"/>
              <a:t> URL(</a:t>
            </a:r>
            <a:r>
              <a:rPr lang="en-US" smtClean="0">
                <a:latin typeface="Courier New Italic" charset="0"/>
                <a:ea typeface="Courier New Italic" charset="0"/>
                <a:cs typeface="Courier New Italic" charset="0"/>
                <a:sym typeface="Courier New Italic" charset="0"/>
              </a:rPr>
              <a:t>"</a:t>
            </a:r>
            <a:r>
              <a:rPr lang="en-US" smtClean="0">
                <a:latin typeface="Courier New Italic" charset="0"/>
                <a:ea typeface="Courier New Italic" charset="0"/>
                <a:cs typeface="Courier New Italic" charset="0"/>
                <a:sym typeface="Courier New Italic" charset="0"/>
                <a:hlinkClick r:id="rId3"/>
              </a:rPr>
              <a:t>http://www.java7developer.com/blog/?page_id=97</a:t>
            </a:r>
            <a:r>
              <a:rPr lang="en-US" smtClean="0">
                <a:latin typeface="Courier New Italic" charset="0"/>
                <a:ea typeface="Courier New Italic" charset="0"/>
                <a:cs typeface="Courier New Italic" charset="0"/>
                <a:sym typeface="Courier New Italic" charset="0"/>
              </a:rPr>
              <a:t>"</a:t>
            </a:r>
            <a:r>
              <a:rPr lang="en-US" smtClean="0"/>
              <a:t>);</a:t>
            </a:r>
          </a:p>
          <a:p>
            <a:r>
              <a:rPr lang="en-US" smtClean="0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try </a:t>
            </a:r>
            <a:r>
              <a:rPr lang="en-US" smtClean="0"/>
              <a:t>(</a:t>
            </a:r>
          </a:p>
          <a:p>
            <a:r>
              <a:rPr lang="en-US" smtClean="0"/>
              <a:t>  FileOutputStream fos = </a:t>
            </a:r>
          </a:p>
          <a:p>
            <a:r>
              <a:rPr lang="en-US" smtClean="0"/>
              <a:t>    </a:t>
            </a:r>
            <a:r>
              <a:rPr lang="en-US" smtClean="0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new</a:t>
            </a:r>
            <a:r>
              <a:rPr lang="en-US" smtClean="0"/>
              <a:t> FileOutputStream(</a:t>
            </a:r>
            <a:r>
              <a:rPr lang="en-US" smtClean="0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new</a:t>
            </a:r>
            <a:r>
              <a:rPr lang="en-US" smtClean="0"/>
              <a:t> File(</a:t>
            </a:r>
            <a:r>
              <a:rPr lang="en-US" smtClean="0">
                <a:latin typeface="Courier New Italic" charset="0"/>
                <a:ea typeface="Courier New Italic" charset="0"/>
                <a:cs typeface="Courier New Italic" charset="0"/>
                <a:sym typeface="Courier New Italic" charset="0"/>
              </a:rPr>
              <a:t>"output.txt"</a:t>
            </a:r>
            <a:r>
              <a:rPr lang="en-US" smtClean="0"/>
              <a:t>));</a:t>
            </a:r>
          </a:p>
          <a:p>
            <a:r>
              <a:rPr lang="en-US" smtClean="0"/>
              <a:t>  InputStream is = url.openStream() )</a:t>
            </a:r>
          </a:p>
          <a:p>
            <a:r>
              <a:rPr lang="en-US" smtClean="0"/>
              <a:t>{</a:t>
            </a:r>
          </a:p>
          <a:p>
            <a:r>
              <a:rPr lang="en-US" smtClean="0"/>
              <a:t>  </a:t>
            </a:r>
            <a:r>
              <a:rPr lang="en-US" smtClean="0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byte</a:t>
            </a:r>
            <a:r>
              <a:rPr lang="en-US" smtClean="0"/>
              <a:t>[] buf = new </a:t>
            </a:r>
            <a:r>
              <a:rPr lang="en-US" smtClean="0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byte</a:t>
            </a:r>
            <a:r>
              <a:rPr lang="en-US" smtClean="0"/>
              <a:t>[4096];</a:t>
            </a:r>
          </a:p>
          <a:p>
            <a:r>
              <a:rPr lang="en-US" smtClean="0"/>
              <a:t>  </a:t>
            </a:r>
            <a:r>
              <a:rPr lang="en-US" smtClean="0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mtClean="0"/>
              <a:t> len;</a:t>
            </a:r>
          </a:p>
          <a:p>
            <a:r>
              <a:rPr lang="en-US" smtClean="0"/>
              <a:t>  </a:t>
            </a:r>
            <a:r>
              <a:rPr lang="en-US" smtClean="0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while</a:t>
            </a:r>
            <a:r>
              <a:rPr lang="en-US" smtClean="0"/>
              <a:t> ((len = is.read(buf)) &gt; 0)</a:t>
            </a:r>
          </a:p>
          <a:p>
            <a:r>
              <a:rPr lang="en-US" smtClean="0"/>
              <a:t>  {</a:t>
            </a:r>
          </a:p>
          <a:p>
            <a:r>
              <a:rPr lang="en-US" smtClean="0"/>
              <a:t>    fos.write(buf, 0, len);</a:t>
            </a:r>
          </a:p>
          <a:p>
            <a:r>
              <a:rPr lang="en-US" smtClean="0"/>
              <a:t>  }</a:t>
            </a:r>
          </a:p>
          <a:p>
            <a:r>
              <a:rPr lang="en-US" smtClean="0"/>
              <a:t>} </a:t>
            </a:r>
            <a:r>
              <a:rPr lang="en-US" smtClean="0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catch</a:t>
            </a:r>
            <a:r>
              <a:rPr lang="en-US" smtClean="0"/>
              <a:t> (IOException e)</a:t>
            </a:r>
          </a:p>
          <a:p>
            <a:r>
              <a:rPr lang="en-US" smtClean="0"/>
              <a:t>{</a:t>
            </a:r>
          </a:p>
          <a:p>
            <a:r>
              <a:rPr lang="en-US" smtClean="0"/>
              <a:t>  e.printStackTrace();</a:t>
            </a:r>
          </a:p>
          <a:p>
            <a:r>
              <a:rPr lang="en-US" smtClean="0"/>
              <a:t>}</a:t>
            </a:r>
          </a:p>
          <a:p>
            <a:endParaRPr lang="en-US" smtClean="0">
              <a:solidFill>
                <a:srgbClr val="1D300D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3"/>
            <a:ext cx="7772400" cy="761999"/>
          </a:xfrm>
        </p:spPr>
        <p:txBody>
          <a:bodyPr anchor="t"/>
          <a:lstStyle>
            <a:lvl1pPr algn="l"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E619-3B05-4B53-BA0D-129967D6A4D2}" type="datetime1">
              <a:rPr lang="en-US" smtClean="0"/>
              <a:t>20/1/2016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E:\pictures\java\jav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5CA3-1D4F-46D6-B2EA-7B4B0F07D0B9}" type="datetime1">
              <a:rPr lang="en-US" smtClean="0"/>
              <a:t>20/1/2016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DA59-6347-4222-9EAC-2B2907463E53}" type="datetime1">
              <a:rPr lang="en-US" smtClean="0"/>
              <a:t>20/1/2016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2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2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C68-C671-4A07-9602-EAC4BC0407EA}" type="datetime1">
              <a:rPr lang="en-US" smtClean="0"/>
              <a:t>20/1/2016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E:\pictures\java\jav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1" y="17526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rgbClr val="00B050"/>
                </a:solidFill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Comic Sans MS" pitchFamily="66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Comic Sans MS" pitchFamily="66" charset="0"/>
              </a:defRPr>
            </a:lvl2pPr>
            <a:lvl3pPr>
              <a:defRPr sz="2000">
                <a:latin typeface="Comic Sans MS" pitchFamily="66" charset="0"/>
              </a:defRPr>
            </a:lvl3pPr>
            <a:lvl4pPr>
              <a:defRPr sz="2000">
                <a:latin typeface="Comic Sans MS" pitchFamily="66" charset="0"/>
              </a:defRPr>
            </a:lvl4pPr>
            <a:lvl5pPr>
              <a:defRPr sz="2000">
                <a:latin typeface="Comic Sans MS" pitchFamily="66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ACD2A620-7F42-4EAF-BC60-CF0C3A640458}" type="datetime1">
              <a:rPr lang="en-US" smtClean="0"/>
              <a:pPr/>
              <a:t>20/1/2016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1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EF13-F98B-4F13-B8C4-832C1909762A}" type="datetime1">
              <a:rPr lang="en-US" smtClean="0"/>
              <a:t>20/1/2016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83FC-CD78-4A12-AF9B-96400A9B7957}" type="datetime1">
              <a:rPr lang="en-US" smtClean="0"/>
              <a:t>20/1/2016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33C6-4D26-4045-AA47-F948297CA2E2}" type="datetime1">
              <a:rPr lang="en-US" smtClean="0"/>
              <a:t>20/1/2016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08FE-7503-4026-B194-07F7AD844F54}" type="datetime1">
              <a:rPr lang="en-US" smtClean="0"/>
              <a:t>20/1/2016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2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52602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D8CB-B4B7-4F30-93CC-36DBF2DEA1BC}" type="datetime1">
              <a:rPr lang="en-US" smtClean="0"/>
              <a:t>20/1/2016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43D1-B8FE-400F-A470-2B939A18FFF2}" type="datetime1">
              <a:rPr lang="en-US" smtClean="0"/>
              <a:t>20/1/2016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1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fld id="{99C4C5F2-B687-427B-9E06-ED10DF93086C}" type="datetime1">
              <a:rPr lang="en-US" smtClean="0"/>
              <a:t>20/1/2016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2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8200" y="1447802"/>
            <a:ext cx="6400800" cy="761999"/>
          </a:xfrm>
        </p:spPr>
        <p:txBody>
          <a:bodyPr>
            <a:normAutofit/>
          </a:bodyPr>
          <a:lstStyle/>
          <a:p>
            <a:r>
              <a:rPr lang="en-US" sz="4000"/>
              <a:t>Java Programming Course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143000" y="2209801"/>
            <a:ext cx="6400800" cy="761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IO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and Filter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/>
              <a:t>Node streams (Data sink stream)</a:t>
            </a:r>
          </a:p>
          <a:p>
            <a:pPr lvl="1" algn="just"/>
            <a:r>
              <a:rPr lang="en-US" sz="2000"/>
              <a:t>Contain the basic functionality of reading or writing from a specific location</a:t>
            </a:r>
          </a:p>
          <a:p>
            <a:pPr lvl="1" algn="just"/>
            <a:r>
              <a:rPr lang="en-US" sz="2000"/>
              <a:t>Types of node streams include files, memory and pipes</a:t>
            </a:r>
          </a:p>
          <a:p>
            <a:pPr algn="just"/>
            <a:r>
              <a:rPr lang="en-US" sz="2400"/>
              <a:t>Filter streams (Processing stream)</a:t>
            </a:r>
          </a:p>
          <a:p>
            <a:pPr lvl="1" algn="just"/>
            <a:r>
              <a:rPr lang="en-US" sz="2000"/>
              <a:t>Layered onto node streams between threads or processes</a:t>
            </a:r>
          </a:p>
          <a:p>
            <a:pPr lvl="1" algn="just"/>
            <a:r>
              <a:rPr lang="en-US" sz="2000"/>
              <a:t>For additional functionality- altering or managing data in the stream</a:t>
            </a:r>
          </a:p>
          <a:p>
            <a:pPr algn="just"/>
            <a:r>
              <a:rPr lang="en-US" sz="2400"/>
              <a:t>Adding layers to a node stream is called stream chaining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321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636838" y="3017837"/>
            <a:ext cx="6569075" cy="838200"/>
          </a:xfrm>
        </p:spPr>
        <p:txBody>
          <a:bodyPr/>
          <a:lstStyle/>
          <a:p>
            <a:r>
              <a:rPr lang="en-US" smtClean="0"/>
              <a:t>Java IO Stream hierarchy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-34636"/>
            <a:ext cx="6940484" cy="714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566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of an I/O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400"/>
              <a:t>Create a stream object and associate it with a data-source (data-destination)</a:t>
            </a:r>
          </a:p>
          <a:p>
            <a:pPr marL="457200" indent="-457200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400"/>
              <a:t>Give the stream object the desired functionality through stream chaining</a:t>
            </a:r>
          </a:p>
          <a:p>
            <a:pPr marL="457200" indent="-457200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400"/>
              <a:t>while (there is more information) </a:t>
            </a:r>
          </a:p>
          <a:p>
            <a:pPr marL="457200" indent="-457200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400"/>
              <a:t>read(write) next data from(to) the stream</a:t>
            </a:r>
          </a:p>
          <a:p>
            <a:pPr marL="457200" indent="-457200"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400"/>
              <a:t>close the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671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Byte </a:t>
            </a:r>
            <a:r>
              <a:rPr lang="en-US" smtClean="0"/>
              <a:t>Stream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895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Byte 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Programs use byte streams to perform input and output of 8-bit bytes</a:t>
            </a:r>
          </a:p>
          <a:p>
            <a:r>
              <a:rPr lang="en-US"/>
              <a:t>All byte stream classes are descended from InputStream and OutputStream</a:t>
            </a:r>
          </a:p>
          <a:p>
            <a:r>
              <a:rPr lang="en-US"/>
              <a:t>There are many byte stream classes</a:t>
            </a:r>
          </a:p>
          <a:p>
            <a:pPr lvl="1"/>
            <a:r>
              <a:rPr lang="en-US"/>
              <a:t>FileInputStream and FileOutputStream</a:t>
            </a:r>
          </a:p>
          <a:p>
            <a:r>
              <a:rPr lang="en-US"/>
              <a:t>They are used in much the same way; they differ mainly in the way they are constructed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09929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Not to Use Byte Streams?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Byte Stream represents a kind of low-level I/O that you should avoid</a:t>
            </a:r>
          </a:p>
          <a:p>
            <a:pPr lvl="1"/>
            <a:r>
              <a:rPr lang="en-US"/>
              <a:t>If the data contains character data, the best approach is to use character streams</a:t>
            </a:r>
          </a:p>
          <a:p>
            <a:pPr lvl="1"/>
            <a:r>
              <a:rPr lang="en-US"/>
              <a:t>There are also streams for more complicated data types</a:t>
            </a:r>
          </a:p>
          <a:p>
            <a:r>
              <a:rPr lang="en-US"/>
              <a:t>Byte streams should only be used for the most primitive I/O</a:t>
            </a:r>
          </a:p>
          <a:p>
            <a:r>
              <a:rPr lang="en-US"/>
              <a:t>All other streams are based on byte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97179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Byte </a:t>
            </a:r>
            <a:r>
              <a:rPr lang="en-US" smtClean="0"/>
              <a:t>Stream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1716"/>
            <a:ext cx="7772400" cy="51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93531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Stream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375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The Java platform stores character values using Unicode conventions </a:t>
            </a:r>
          </a:p>
          <a:p>
            <a:pPr algn="just"/>
            <a:r>
              <a:rPr lang="en-US"/>
              <a:t>Character stream I/O automatically translates this internal format to and from the local character set.</a:t>
            </a:r>
          </a:p>
          <a:p>
            <a:pPr lvl="1" algn="just"/>
            <a:r>
              <a:rPr lang="en-US"/>
              <a:t>In Western locales, the local character set is usually an 8-bit superset of ASCII.</a:t>
            </a:r>
          </a:p>
          <a:p>
            <a:pPr algn="just"/>
            <a:r>
              <a:rPr lang="en-US"/>
              <a:t>All character stream classes are descended from Reader and Writer</a:t>
            </a:r>
          </a:p>
          <a:p>
            <a:pPr algn="just"/>
            <a:r>
              <a:rPr lang="en-US"/>
              <a:t>As with byte streams, there are character stream classes that specialize in file I/O: FileReader and FileWriter.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924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/>
              <a:t>For most applications, I/O with character streams is no more complicated than I/O with byte streams.</a:t>
            </a:r>
          </a:p>
          <a:p>
            <a:pPr lvl="1" algn="just"/>
            <a:r>
              <a:rPr lang="en-US"/>
              <a:t>Input and output done with stream classes automatically translates to and from the local character set.</a:t>
            </a:r>
          </a:p>
          <a:p>
            <a:pPr lvl="1" algn="just"/>
            <a:r>
              <a:rPr lang="en-US"/>
              <a:t>A program that uses character streams in place of byte streams automatically adapts to the local character set and is ready for internationalization — all without extra effort by the programmer.</a:t>
            </a:r>
          </a:p>
          <a:p>
            <a:pPr lvl="1" algn="just"/>
            <a:r>
              <a:rPr lang="en-US"/>
              <a:t>If internationalization isn't a priority, you can simply use the character stream classes without paying much attention to character set issues. </a:t>
            </a:r>
          </a:p>
          <a:p>
            <a:pPr lvl="1" algn="just"/>
            <a:r>
              <a:rPr lang="en-US"/>
              <a:t>Later, if internationalization becomes a priority, your program can be adapted without extensive recoding.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969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/>
              <a:t>Session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2"/>
            <a:ext cx="4648200" cy="4297363"/>
          </a:xfrm>
        </p:spPr>
        <p:txBody>
          <a:bodyPr>
            <a:normAutofit lnSpcReduction="10000"/>
          </a:bodyPr>
          <a:lstStyle/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What is an I/O stream?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Types of Streams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Stream class hierarchy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Control flow of an I/O operation using Streams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Byte streams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Character streams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Buffered streams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Standard I/O streams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Data streams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Object streams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File </a:t>
            </a:r>
            <a:r>
              <a:rPr lang="en-US" smtClean="0"/>
              <a:t>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://fisama.files.wordpress.com/2010/09/java_logo_ruby_sty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996" y="1828800"/>
            <a:ext cx="3799082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</a:t>
            </a:r>
            <a:r>
              <a:rPr lang="en-US" smtClean="0"/>
              <a:t>Stream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7" y="1524000"/>
            <a:ext cx="7481455" cy="53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414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Stream and Byte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Character streams are often "wrappers" for byte streams</a:t>
            </a:r>
          </a:p>
          <a:p>
            <a:pPr algn="just"/>
            <a:r>
              <a:rPr lang="en-US"/>
              <a:t>The character stream uses the byte stream to perform the physical I/O, while the character stream handles translation between characters and bytes.</a:t>
            </a:r>
          </a:p>
          <a:p>
            <a:pPr lvl="1" algn="just"/>
            <a:r>
              <a:rPr lang="en-US">
                <a:solidFill>
                  <a:srgbClr val="FF0000"/>
                </a:solidFill>
              </a:rPr>
              <a:t>FileReader</a:t>
            </a:r>
            <a:r>
              <a:rPr lang="en-US"/>
              <a:t>, for example, uses </a:t>
            </a:r>
            <a:r>
              <a:rPr lang="en-US">
                <a:solidFill>
                  <a:srgbClr val="FF0000"/>
                </a:solidFill>
              </a:rPr>
              <a:t>FileInputStream</a:t>
            </a:r>
            <a:r>
              <a:rPr lang="en-US"/>
              <a:t>, while </a:t>
            </a:r>
            <a:r>
              <a:rPr lang="en-US">
                <a:solidFill>
                  <a:srgbClr val="0070C0"/>
                </a:solidFill>
              </a:rPr>
              <a:t>FileWriter</a:t>
            </a:r>
            <a:r>
              <a:rPr lang="en-US"/>
              <a:t> uses </a:t>
            </a:r>
            <a:r>
              <a:rPr lang="en-US" smtClean="0">
                <a:solidFill>
                  <a:srgbClr val="0070C0"/>
                </a:solidFill>
              </a:rPr>
              <a:t>FileOutputStream</a:t>
            </a:r>
          </a:p>
          <a:p>
            <a:pPr algn="just"/>
            <a:r>
              <a:rPr lang="en-US"/>
              <a:t>There are two general-purpose byte-to-character "bridge" streams: </a:t>
            </a:r>
            <a:r>
              <a:rPr lang="en-US">
                <a:solidFill>
                  <a:srgbClr val="FF0000"/>
                </a:solidFill>
              </a:rPr>
              <a:t>InputStreamReader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OutputStreamWriter</a:t>
            </a:r>
            <a:r>
              <a:rPr lang="en-US"/>
              <a:t>. Use them to create character streams when there are no prepackaged character stream classes that meet your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649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Line-Oriented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Character I/O usually occurs in bigger units than single characters. </a:t>
            </a:r>
            <a:endParaRPr lang="en-US" smtClean="0"/>
          </a:p>
          <a:p>
            <a:pPr lvl="1" algn="just"/>
            <a:r>
              <a:rPr lang="en-US" smtClean="0"/>
              <a:t>One </a:t>
            </a:r>
            <a:r>
              <a:rPr lang="en-US"/>
              <a:t>common unit is the line: a string of characters with a line terminator at the end. </a:t>
            </a:r>
            <a:endParaRPr lang="en-US" smtClean="0"/>
          </a:p>
          <a:p>
            <a:pPr lvl="1" algn="just"/>
            <a:r>
              <a:rPr lang="en-US" smtClean="0"/>
              <a:t>A </a:t>
            </a:r>
            <a:r>
              <a:rPr lang="en-US"/>
              <a:t>line terminator can be a carriage-return/line-feed sequence ("\r\n"), a single carriage-return ("\r"), or a single line-feed ("\n").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53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8575"/>
            <a:ext cx="8229600" cy="5394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Line-Oriented </a:t>
            </a:r>
            <a:r>
              <a:rPr lang="en-US" smtClean="0"/>
              <a:t>I/O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684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Stream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67471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necessary of </a:t>
            </a:r>
            <a:r>
              <a:rPr lang="en-US"/>
              <a:t>Buffered </a:t>
            </a:r>
            <a:r>
              <a:rPr lang="en-US" smtClean="0"/>
              <a:t>Streams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/>
              <a:t>An unbuffered I/O  means each read or write request is handled directly by the underlying OS</a:t>
            </a:r>
          </a:p>
          <a:p>
            <a:pPr lvl="1" algn="just"/>
            <a:r>
              <a:rPr lang="en-US"/>
              <a:t>This can make a program much less efficient, since each such request often triggers disk access, network activity, or some other operation that is relatively expensive.</a:t>
            </a:r>
          </a:p>
          <a:p>
            <a:pPr algn="just"/>
            <a:r>
              <a:rPr lang="en-US"/>
              <a:t>To reduce this kind of overhead, the Java platform implements buffered I/O streams</a:t>
            </a:r>
          </a:p>
          <a:p>
            <a:pPr lvl="1" algn="just"/>
            <a:r>
              <a:rPr lang="en-US"/>
              <a:t>Buffered input streams read data from a memory area known as a buffer; the native input API is called only when the buffer is empty</a:t>
            </a:r>
          </a:p>
          <a:p>
            <a:pPr lvl="1" algn="just"/>
            <a:r>
              <a:rPr lang="en-US"/>
              <a:t>Similarly, buffered output streams write data to a buffer, and the native output API is called only when the buffer is full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534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Stream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/>
              <a:t>There are four buffered stream classes used to wrap unbuffered streams: </a:t>
            </a:r>
            <a:endParaRPr lang="en-US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FF0000"/>
                </a:solidFill>
              </a:rPr>
              <a:t>BufferedInputStream</a:t>
            </a:r>
            <a:r>
              <a:rPr lang="en-US" smtClean="0"/>
              <a:t>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BufferedOutputStream</a:t>
            </a:r>
            <a:r>
              <a:rPr lang="en-US"/>
              <a:t> create buffered byte </a:t>
            </a:r>
            <a:r>
              <a:rPr lang="en-US" smtClean="0"/>
              <a:t>streams.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FF0000"/>
                </a:solidFill>
              </a:rPr>
              <a:t>BufferedReader</a:t>
            </a:r>
            <a:r>
              <a:rPr lang="en-US" smtClean="0"/>
              <a:t>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BufferedWriter</a:t>
            </a:r>
            <a:r>
              <a:rPr lang="en-US"/>
              <a:t> create buffered character streams.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57238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86358"/>
            <a:ext cx="8229600" cy="5085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Stream </a:t>
            </a:r>
            <a:r>
              <a:rPr lang="en-US" smtClean="0"/>
              <a:t>Classes - Reading demo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4056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Stream Classes - </a:t>
            </a:r>
            <a:r>
              <a:rPr lang="en-US" smtClean="0"/>
              <a:t>Writing </a:t>
            </a:r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8285019" cy="31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92785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Flushing Buffered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/>
              <a:t>It often makes sense to write out a buffer at critical points, without waiting for it to fill. This is known as flushing the buffer.</a:t>
            </a:r>
          </a:p>
          <a:p>
            <a:pPr algn="just"/>
            <a:r>
              <a:rPr lang="en-US"/>
              <a:t>Some buffered output classes support autoflush, specified by an optional constructor argument.</a:t>
            </a:r>
          </a:p>
          <a:p>
            <a:pPr lvl="1" algn="just"/>
            <a:r>
              <a:rPr lang="en-US"/>
              <a:t>When autoflush is enabled, certain key events cause the buffer to be flushed</a:t>
            </a:r>
          </a:p>
          <a:p>
            <a:pPr lvl="1" algn="just"/>
            <a:r>
              <a:rPr lang="en-US"/>
              <a:t>For example, an autoflush PrintWriter object flushes the buffer on every invocation of println or format. </a:t>
            </a:r>
          </a:p>
          <a:p>
            <a:pPr algn="just"/>
            <a:r>
              <a:rPr lang="en-US"/>
              <a:t>To flush a stream manually, invoke its flush method</a:t>
            </a:r>
          </a:p>
          <a:p>
            <a:pPr lvl="1" algn="just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flush</a:t>
            </a:r>
            <a:r>
              <a:rPr lang="en-US"/>
              <a:t> method is valid on any output stream, but has no effect unless the stream is buffered.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832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I/O stream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890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4674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Streams on Java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/>
              <a:t>Three standard streams</a:t>
            </a:r>
          </a:p>
          <a:p>
            <a:pPr lvl="1" algn="just"/>
            <a:r>
              <a:rPr lang="en-US" sz="2000"/>
              <a:t>Standard Input, accessed through </a:t>
            </a:r>
            <a:r>
              <a:rPr lang="en-US" sz="2000">
                <a:solidFill>
                  <a:srgbClr val="FF0000"/>
                </a:solidFill>
              </a:rPr>
              <a:t>System.in</a:t>
            </a:r>
          </a:p>
          <a:p>
            <a:pPr lvl="1" algn="just"/>
            <a:r>
              <a:rPr lang="en-US" sz="2000"/>
              <a:t>Standard Output, accessed through </a:t>
            </a:r>
            <a:r>
              <a:rPr lang="en-US" sz="2000">
                <a:solidFill>
                  <a:srgbClr val="FF0000"/>
                </a:solidFill>
              </a:rPr>
              <a:t>System.out</a:t>
            </a:r>
          </a:p>
          <a:p>
            <a:pPr lvl="1" algn="just"/>
            <a:r>
              <a:rPr lang="en-US" sz="2000"/>
              <a:t>Standard Error, accessed through </a:t>
            </a:r>
            <a:r>
              <a:rPr lang="en-US" sz="2000">
                <a:solidFill>
                  <a:srgbClr val="FF0000"/>
                </a:solidFill>
              </a:rPr>
              <a:t>System.err</a:t>
            </a:r>
          </a:p>
          <a:p>
            <a:pPr algn="just"/>
            <a:r>
              <a:rPr lang="en-US" sz="2400"/>
              <a:t>These objects are defined automatically and do not need to be opened</a:t>
            </a:r>
          </a:p>
          <a:p>
            <a:pPr algn="just"/>
            <a:r>
              <a:rPr lang="en-US" sz="2400"/>
              <a:t>System.out and System.err are defined as PrintStream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50467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78632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streams support binary I/O of primitive data type values (boolean, char, byte, short, int, long, float, and double) as well as String values</a:t>
            </a:r>
          </a:p>
          <a:p>
            <a:r>
              <a:rPr lang="en-US"/>
              <a:t>All data streams implement either the </a:t>
            </a:r>
            <a:r>
              <a:rPr lang="en-US">
                <a:solidFill>
                  <a:srgbClr val="FF0000"/>
                </a:solidFill>
              </a:rPr>
              <a:t>DataInput</a:t>
            </a:r>
            <a:r>
              <a:rPr lang="en-US"/>
              <a:t> interface or the </a:t>
            </a:r>
            <a:r>
              <a:rPr lang="en-US">
                <a:solidFill>
                  <a:srgbClr val="FF0000"/>
                </a:solidFill>
              </a:rPr>
              <a:t>DataOutput</a:t>
            </a:r>
            <a:r>
              <a:rPr lang="en-US"/>
              <a:t> interface</a:t>
            </a:r>
          </a:p>
          <a:p>
            <a:r>
              <a:rPr lang="en-US" i="1">
                <a:solidFill>
                  <a:srgbClr val="FF0000"/>
                </a:solidFill>
              </a:rPr>
              <a:t>DataInputStream</a:t>
            </a:r>
            <a:r>
              <a:rPr lang="en-US"/>
              <a:t> and </a:t>
            </a:r>
            <a:r>
              <a:rPr lang="en-US" i="1">
                <a:solidFill>
                  <a:srgbClr val="FF0000"/>
                </a:solidFill>
              </a:rPr>
              <a:t>DataOutputStream</a:t>
            </a:r>
            <a:r>
              <a:rPr lang="en-US"/>
              <a:t> are most widely-used implementations of these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408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smtClean="0"/>
              <a:t>DataOutputStream </a:t>
            </a:r>
            <a:r>
              <a:rPr lang="en-US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A data output stream lets an application write primitive Java data types to an output stream in a portable way. An application can then use a data input stream to read the data back in</a:t>
            </a:r>
            <a:r>
              <a:rPr lang="en-US" smtClean="0"/>
              <a:t>.</a:t>
            </a:r>
          </a:p>
          <a:p>
            <a:pPr algn="just"/>
            <a:r>
              <a:rPr lang="en-US" smtClean="0"/>
              <a:t>Constructor: </a:t>
            </a:r>
          </a:p>
          <a:p>
            <a:pPr marL="0" indent="0" algn="ctr">
              <a:buNone/>
            </a:pPr>
            <a:r>
              <a:rPr lang="en-US" smtClean="0"/>
              <a:t>DataOutputStream(OutputStream </a:t>
            </a:r>
            <a:r>
              <a:rPr lang="en-US"/>
              <a:t>out)</a:t>
            </a:r>
          </a:p>
          <a:p>
            <a:pPr marL="0" indent="0" algn="just">
              <a:buNone/>
            </a:pPr>
            <a:r>
              <a:rPr lang="en-US" smtClean="0"/>
              <a:t>	Creates </a:t>
            </a:r>
            <a:r>
              <a:rPr lang="en-US"/>
              <a:t>a new data output stream to write data to the </a:t>
            </a:r>
            <a:r>
              <a:rPr lang="en-US" smtClean="0"/>
              <a:t>	specified </a:t>
            </a:r>
            <a:r>
              <a:rPr lang="en-US"/>
              <a:t>underlying output stream</a:t>
            </a:r>
            <a:r>
              <a:rPr lang="en-US" smtClean="0"/>
              <a:t>.</a:t>
            </a:r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915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2" y="685801"/>
            <a:ext cx="8848528" cy="6035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533400"/>
            <a:ext cx="4092210" cy="83820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DataOutputStream demo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960" y="5287819"/>
            <a:ext cx="3743325" cy="9810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70192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smtClean="0"/>
              <a:t>DataInputStream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A data input stream lets an application read primitive Java data types from an underlying input stream in a machine-independent way. An application uses a data output stream to write data that can later be read by a data input stream</a:t>
            </a:r>
            <a:r>
              <a:rPr lang="en-US" smtClean="0"/>
              <a:t>.</a:t>
            </a:r>
          </a:p>
          <a:p>
            <a:r>
              <a:rPr lang="en-US"/>
              <a:t>Constructor 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DataInputStream(InputStream in)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mtClean="0"/>
              <a:t>Creates </a:t>
            </a:r>
            <a:r>
              <a:rPr lang="en-US"/>
              <a:t>a DataInputStream that uses the specified underlying InputStream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9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DataInputStream </a:t>
            </a:r>
            <a:r>
              <a:rPr lang="en-US" smtClean="0"/>
              <a:t>exemple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46957"/>
            <a:ext cx="8610600" cy="3639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2" y="5847168"/>
            <a:ext cx="5638800" cy="874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850" y="4697650"/>
            <a:ext cx="3468550" cy="13394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73611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78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Persistence is </a:t>
            </a:r>
            <a:r>
              <a:rPr lang="en-US"/>
              <a:t>the concept that an object can exist separate from the executing program that creates it </a:t>
            </a:r>
            <a:endParaRPr lang="en-US" smtClean="0"/>
          </a:p>
          <a:p>
            <a:pPr algn="just"/>
            <a:r>
              <a:rPr lang="en-US" smtClean="0"/>
              <a:t>Java </a:t>
            </a:r>
            <a:r>
              <a:rPr lang="en-US"/>
              <a:t>contains a mechanism called object serialization  for creating persistent objects executing program that creates it.</a:t>
            </a:r>
          </a:p>
          <a:p>
            <a:pPr algn="just"/>
            <a:r>
              <a:rPr lang="en-US"/>
              <a:t>When an object is serialized, it is transformed into a sequence of bytes; this sequence is raw binary representation of the object. Later, this representation can be restored to the original object. Once serialized, the object can be stored in a file for later use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18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I/O </a:t>
            </a:r>
            <a:r>
              <a:rPr lang="en-US" smtClean="0"/>
              <a:t>Streams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An </a:t>
            </a:r>
            <a:r>
              <a:rPr lang="en-US" i="1"/>
              <a:t>I/O Stream</a:t>
            </a:r>
            <a:r>
              <a:rPr lang="en-US"/>
              <a:t> represents an input source or an output destination. </a:t>
            </a:r>
            <a:endParaRPr lang="en-US" smtClean="0"/>
          </a:p>
          <a:p>
            <a:pPr algn="just"/>
            <a:r>
              <a:rPr lang="en-US" smtClean="0"/>
              <a:t>A </a:t>
            </a:r>
            <a:r>
              <a:rPr lang="en-US"/>
              <a:t>stream can represent many different kinds of sources and destinations, including disk files, devices, other programs, and memory arrays.</a:t>
            </a:r>
          </a:p>
          <a:p>
            <a:pPr algn="just"/>
            <a:r>
              <a:rPr lang="en-US"/>
              <a:t>Streams support many different kinds of </a:t>
            </a:r>
            <a:r>
              <a:rPr lang="en-US" smtClean="0"/>
              <a:t>data</a:t>
            </a:r>
          </a:p>
          <a:p>
            <a:pPr lvl="1" algn="just"/>
            <a:r>
              <a:rPr lang="en-US" smtClean="0"/>
              <a:t>simple </a:t>
            </a:r>
            <a:r>
              <a:rPr lang="en-US"/>
              <a:t>bytes, primitive data types, localized characters, and </a:t>
            </a:r>
            <a:r>
              <a:rPr lang="en-US" smtClean="0"/>
              <a:t>objects.</a:t>
            </a:r>
          </a:p>
          <a:p>
            <a:pPr algn="just"/>
            <a:r>
              <a:rPr lang="en-US" smtClean="0"/>
              <a:t>Some </a:t>
            </a:r>
            <a:r>
              <a:rPr lang="en-US"/>
              <a:t>streams simply pass on data; others manipulate and transform the data in useful ways.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349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</a:t>
            </a:r>
            <a:r>
              <a:rPr lang="en-US" smtClean="0"/>
              <a:t>Streams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/>
              <a:t>Object streams support I/O of objects</a:t>
            </a:r>
          </a:p>
          <a:p>
            <a:pPr lvl="1" algn="just"/>
            <a:r>
              <a:rPr lang="en-US" sz="2000"/>
              <a:t>Like Data streams support I/O of primitive data types</a:t>
            </a:r>
          </a:p>
          <a:p>
            <a:pPr lvl="1" algn="just"/>
            <a:r>
              <a:rPr lang="en-US" sz="2000"/>
              <a:t>The object has to be </a:t>
            </a:r>
            <a:r>
              <a:rPr lang="en-US" sz="2000">
                <a:solidFill>
                  <a:srgbClr val="FF0000"/>
                </a:solidFill>
              </a:rPr>
              <a:t>Serializable type</a:t>
            </a:r>
          </a:p>
          <a:p>
            <a:pPr algn="just"/>
            <a:r>
              <a:rPr lang="en-US" sz="2400"/>
              <a:t>The object stream classes are ObjectInputStream and ObjectOutputStream</a:t>
            </a:r>
          </a:p>
          <a:p>
            <a:pPr lvl="1" algn="just"/>
            <a:r>
              <a:rPr lang="en-US" sz="2000"/>
              <a:t>These classes implement ObjectInput and ObjectOutput, which are subinterfaces of DataInput and DataOutput</a:t>
            </a:r>
          </a:p>
          <a:p>
            <a:pPr lvl="1" algn="just"/>
            <a:r>
              <a:rPr lang="en-US" sz="2000"/>
              <a:t>An object stream can contain a mixture of primitive and object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393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Any object we want to serialize must implement the Serializable interface.</a:t>
            </a:r>
          </a:p>
          <a:p>
            <a:pPr algn="just"/>
            <a:r>
              <a:rPr lang="en-US"/>
              <a:t>To </a:t>
            </a:r>
            <a:r>
              <a:rPr lang="en-US" i="1"/>
              <a:t>serialize</a:t>
            </a:r>
            <a:r>
              <a:rPr lang="en-US"/>
              <a:t> an object, we invoke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writeObject</a:t>
            </a:r>
            <a:r>
              <a:rPr lang="en-US"/>
              <a:t> method of an ObjectOutputStream. </a:t>
            </a:r>
          </a:p>
          <a:p>
            <a:pPr algn="just"/>
            <a:r>
              <a:rPr lang="en-US"/>
              <a:t>To </a:t>
            </a:r>
            <a:r>
              <a:rPr lang="en-US" i="1"/>
              <a:t>deserialize</a:t>
            </a:r>
            <a:r>
              <a:rPr lang="en-US"/>
              <a:t> the object, we invoke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readObject</a:t>
            </a:r>
            <a:r>
              <a:rPr lang="en-US"/>
              <a:t> method of an ObjectInputStream.</a:t>
            </a:r>
          </a:p>
          <a:p>
            <a:pPr algn="just"/>
            <a:r>
              <a:rPr lang="en-US"/>
              <a:t>The actual data streams to which the serialized object is written can represent a file, network communication, or some other type of stream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5957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3402"/>
            <a:ext cx="9144000" cy="6188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685800"/>
            <a:ext cx="4953000" cy="609600"/>
          </a:xfrm>
        </p:spPr>
        <p:txBody>
          <a:bodyPr/>
          <a:lstStyle/>
          <a:p>
            <a:r>
              <a:rPr lang="en-US" smtClean="0"/>
              <a:t>Object serialization demo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5186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and Input of Complex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writeObject and readObject methods are simple to use, but they contain some very sophisticated object management logic</a:t>
            </a:r>
          </a:p>
          <a:p>
            <a:pPr lvl="1"/>
            <a:r>
              <a:rPr lang="en-US"/>
              <a:t>This isn't important for a class like Calendar, which just encapsulates primitive values. But many objects contain references to other objects. </a:t>
            </a:r>
          </a:p>
          <a:p>
            <a:r>
              <a:rPr lang="en-US"/>
              <a:t>If readObject is to reconstitute an object from a stream, it has to be able to reconstitute all of the objects the original object referred to.</a:t>
            </a:r>
          </a:p>
          <a:p>
            <a:pPr lvl="1"/>
            <a:r>
              <a:rPr lang="en-US"/>
              <a:t>These additional objects might have their own references, and so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15820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of multiple referred-to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777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/>
              <a:t>Object a contains references to objects b and c, while b contains references to d and </a:t>
            </a:r>
            <a:r>
              <a:rPr lang="en-US" smtClean="0"/>
              <a:t>e</a:t>
            </a:r>
          </a:p>
          <a:p>
            <a:pPr algn="just"/>
            <a:r>
              <a:rPr lang="en-US"/>
              <a:t>Invoking writeObject(a) writes not just a, but all the objects necessary to reconstitute a, so the other four objects in this web are written also</a:t>
            </a:r>
          </a:p>
          <a:p>
            <a:pPr algn="just"/>
            <a:r>
              <a:rPr lang="en-US"/>
              <a:t>When a is read back by readObject, the other four objects are read back as well, and all the original object references are preserved.</a:t>
            </a:r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7" y="4026983"/>
            <a:ext cx="6473826" cy="27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288896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NIO - New I/O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65968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NIO.2 - New I/O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Is aimed at simplifying I/O in </a:t>
            </a:r>
            <a:r>
              <a:rPr lang="en-US" smtClean="0"/>
              <a:t>Java</a:t>
            </a:r>
            <a:endParaRPr lang="vi-VN" smtClean="0"/>
          </a:p>
          <a:p>
            <a:r>
              <a:rPr lang="en-US"/>
              <a:t>A new file system and path abstraction</a:t>
            </a:r>
          </a:p>
          <a:p>
            <a:pPr lvl="1"/>
            <a:r>
              <a:rPr lang="en-US"/>
              <a:t>Based on java.nio.file.Path</a:t>
            </a:r>
          </a:p>
          <a:p>
            <a:pPr lvl="1"/>
            <a:r>
              <a:rPr lang="en-US"/>
              <a:t>Bulk access to file attributes</a:t>
            </a:r>
          </a:p>
          <a:p>
            <a:pPr lvl="1"/>
            <a:r>
              <a:rPr lang="en-US"/>
              <a:t>File system specific support (e.g.  Symbolic links)</a:t>
            </a:r>
          </a:p>
          <a:p>
            <a:pPr lvl="1"/>
            <a:r>
              <a:rPr lang="en-US"/>
              <a:t>Extra providers (e.g. zip files treated as normal files</a:t>
            </a:r>
            <a:r>
              <a:rPr lang="en-US" smtClean="0"/>
              <a:t>)</a:t>
            </a:r>
            <a:endParaRPr lang="en-US"/>
          </a:p>
          <a:p>
            <a:r>
              <a:rPr lang="en-US"/>
              <a:t>Asynchronous (non-blocking) I/O</a:t>
            </a:r>
          </a:p>
          <a:p>
            <a:pPr lvl="1"/>
            <a:r>
              <a:rPr lang="en-US"/>
              <a:t>For sockets and files</a:t>
            </a:r>
          </a:p>
          <a:p>
            <a:pPr lvl="1"/>
            <a:r>
              <a:rPr lang="en-US"/>
              <a:t>Mainly utilises </a:t>
            </a:r>
            <a:r>
              <a:rPr lang="en-US" smtClean="0"/>
              <a:t>java.util.concurrent.Future</a:t>
            </a:r>
            <a:endParaRPr lang="en-US"/>
          </a:p>
          <a:p>
            <a:r>
              <a:rPr lang="en-US"/>
              <a:t>Socket/Channel construct</a:t>
            </a:r>
          </a:p>
          <a:p>
            <a:pPr lvl="1"/>
            <a:r>
              <a:rPr lang="en-US" smtClean="0"/>
              <a:t>Binding</a:t>
            </a:r>
            <a:r>
              <a:rPr lang="en-US"/>
              <a:t>, options and multicast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56290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NIO.2 -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java.nio2.file.Path</a:t>
            </a:r>
            <a:r>
              <a:rPr lang="en-US"/>
              <a:t> interface</a:t>
            </a:r>
          </a:p>
          <a:p>
            <a:pPr lvl="1"/>
            <a:r>
              <a:rPr lang="en-US"/>
              <a:t>Typically represents a file on a file system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normalize()</a:t>
            </a:r>
            <a:r>
              <a:rPr lang="en-US"/>
              <a:t> method removes constructs such as . and .. in a Path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relativize(Path)</a:t>
            </a:r>
            <a:r>
              <a:rPr lang="en-US"/>
              <a:t> constructs relative Path between this path and the one given</a:t>
            </a:r>
          </a:p>
          <a:p>
            <a:pPr lvl="1"/>
            <a:r>
              <a:rPr lang="en-US"/>
              <a:t>Lots of other expected methods defined in the interface </a:t>
            </a:r>
          </a:p>
          <a:p>
            <a:pPr lvl="1"/>
            <a:r>
              <a:rPr lang="en-US"/>
              <a:t>Dealing with real path, absolute path etc</a:t>
            </a:r>
          </a:p>
          <a:p>
            <a:pPr lvl="1"/>
            <a:r>
              <a:rPr lang="en-US"/>
              <a:t>Can convert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java.io.File</a:t>
            </a:r>
            <a:r>
              <a:rPr lang="en-US"/>
              <a:t> </a:t>
            </a:r>
            <a:r>
              <a:rPr lang="en-US" smtClean="0"/>
              <a:t>objects</a:t>
            </a:r>
            <a:r>
              <a:rPr lang="vi-VN" smtClean="0"/>
              <a:t> v</a:t>
            </a:r>
            <a:r>
              <a:rPr lang="en-US" smtClean="0"/>
              <a:t>ia </a:t>
            </a:r>
            <a:r>
              <a:rPr lang="en-US"/>
              <a:t>the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toFile() </a:t>
            </a:r>
            <a:r>
              <a:rPr lang="en-US"/>
              <a:t>method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java.nio2.file.Paths</a:t>
            </a:r>
          </a:p>
          <a:p>
            <a:pPr lvl="1"/>
            <a:r>
              <a:rPr lang="en-US"/>
              <a:t>Helper class, provides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get(URI)</a:t>
            </a:r>
            <a:r>
              <a:rPr lang="en-US"/>
              <a:t> method to return you a Path</a:t>
            </a:r>
          </a:p>
          <a:p>
            <a:pPr lvl="1"/>
            <a:r>
              <a:rPr lang="en-US"/>
              <a:t>Uses </a:t>
            </a:r>
            <a:r>
              <a:rPr lang="en-US" i="1"/>
              <a:t>FileSystems</a:t>
            </a:r>
            <a:r>
              <a:rPr lang="en-US"/>
              <a:t> helper class under the hood</a:t>
            </a:r>
          </a:p>
          <a:p>
            <a:pPr lvl="1"/>
            <a:r>
              <a:rPr lang="en-US"/>
              <a:t>Uses the default file system unless you specify otherwise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64993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NIO.2 -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java.nio2.file.Files helper class</a:t>
            </a:r>
          </a:p>
          <a:p>
            <a:pPr lvl="1"/>
            <a:r>
              <a:rPr lang="en-US"/>
              <a:t>Day to day class for performing simple file I/O</a:t>
            </a:r>
          </a:p>
          <a:p>
            <a:r>
              <a:rPr lang="en-US"/>
              <a:t>Many common methods</a:t>
            </a:r>
          </a:p>
          <a:p>
            <a:pPr lvl="1"/>
            <a:r>
              <a:rPr lang="en-US"/>
              <a:t>copy</a:t>
            </a:r>
          </a:p>
          <a:p>
            <a:pPr lvl="1"/>
            <a:r>
              <a:rPr lang="en-US"/>
              <a:t>delete</a:t>
            </a:r>
          </a:p>
          <a:p>
            <a:pPr lvl="1"/>
            <a:r>
              <a:rPr lang="en-US"/>
              <a:t>move</a:t>
            </a:r>
          </a:p>
          <a:p>
            <a:pPr lvl="1"/>
            <a:r>
              <a:rPr lang="en-US"/>
              <a:t>createDirectory/File/Link</a:t>
            </a:r>
          </a:p>
          <a:p>
            <a:pPr lvl="1"/>
            <a:r>
              <a:rPr lang="en-US"/>
              <a:t>write</a:t>
            </a:r>
          </a:p>
          <a:p>
            <a:pPr lvl="1"/>
            <a:r>
              <a:rPr lang="en-US"/>
              <a:t>readAllLines</a:t>
            </a:r>
          </a:p>
          <a:p>
            <a:pPr lvl="1"/>
            <a:r>
              <a:rPr lang="en-US"/>
              <a:t>walkFileTree (recurse over a directory)</a:t>
            </a:r>
          </a:p>
          <a:p>
            <a:pPr lvl="1"/>
            <a:r>
              <a:rPr lang="en-US"/>
              <a:t>newInputStream/OutputStream</a:t>
            </a:r>
          </a:p>
          <a:p>
            <a:r>
              <a:rPr lang="en-US"/>
              <a:t>Combined with try-with-resources makes code concise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03190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URLStream to file - Java </a:t>
            </a:r>
            <a:r>
              <a:rPr lang="en-US" smtClean="0"/>
              <a:t>6</a:t>
            </a:r>
            <a:r>
              <a:rPr lang="vi-VN" smtClean="0"/>
              <a:t> vs. Java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71672"/>
            <a:ext cx="7848600" cy="29293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642264"/>
            <a:ext cx="7848600" cy="21880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810004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riting information from a progra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2" y="5043055"/>
            <a:ext cx="5477135" cy="174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I/O Streams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>
                <a:solidFill>
                  <a:srgbClr val="FF0000"/>
                </a:solidFill>
              </a:rPr>
              <a:t>A stream is a sequence of data</a:t>
            </a:r>
            <a:r>
              <a:rPr lang="en-US" smtClean="0">
                <a:solidFill>
                  <a:srgbClr val="FF0000"/>
                </a:solidFill>
              </a:rPr>
              <a:t>.</a:t>
            </a:r>
          </a:p>
          <a:p>
            <a:r>
              <a:rPr lang="en-US"/>
              <a:t>A program uses an </a:t>
            </a:r>
            <a:r>
              <a:rPr lang="en-US" b="1" i="1">
                <a:solidFill>
                  <a:srgbClr val="FF0000"/>
                </a:solidFill>
              </a:rPr>
              <a:t>input stream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to read data from a source, one item at a time</a:t>
            </a:r>
            <a:r>
              <a:rPr lang="en-US" smtClean="0"/>
              <a:t>:</a:t>
            </a:r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 </a:t>
            </a:r>
            <a:r>
              <a:rPr lang="en-US"/>
              <a:t>program uses an </a:t>
            </a:r>
            <a:r>
              <a:rPr lang="en-US" b="1" i="1">
                <a:solidFill>
                  <a:srgbClr val="FF0000"/>
                </a:solidFill>
              </a:rPr>
              <a:t>output stream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to write data to a destination, one item at time: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Reading information into a progra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669" y="2647540"/>
            <a:ext cx="5579133" cy="177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7968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NIO.2 - Asynchronous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The ability to perform read/write operations in the background</a:t>
            </a:r>
          </a:p>
          <a:p>
            <a:pPr marL="782638" lvl="1" algn="just"/>
            <a:r>
              <a:rPr lang="en-US"/>
              <a:t>Without having to write your own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java.util.concurrent</a:t>
            </a:r>
            <a:r>
              <a:rPr lang="en-US"/>
              <a:t> </a:t>
            </a:r>
            <a:r>
              <a:rPr lang="en-US" smtClean="0"/>
              <a:t>code</a:t>
            </a:r>
            <a:endParaRPr lang="en-US"/>
          </a:p>
          <a:p>
            <a:pPr algn="just"/>
            <a:r>
              <a:rPr lang="en-US"/>
              <a:t>Is available for:</a:t>
            </a:r>
          </a:p>
          <a:p>
            <a:pPr marL="782638" lvl="1" algn="just"/>
            <a:r>
              <a:rPr lang="en-US"/>
              <a:t>file I/O (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AsynchronousFileChannel</a:t>
            </a:r>
            <a:r>
              <a:rPr lang="en-US"/>
              <a:t>)</a:t>
            </a:r>
          </a:p>
          <a:p>
            <a:pPr marL="782638" lvl="1" algn="just"/>
            <a:r>
              <a:rPr lang="en-US"/>
              <a:t>networking I/O (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AsynchronousSocketChannel</a:t>
            </a:r>
            <a:r>
              <a:rPr lang="en-US"/>
              <a:t>)</a:t>
            </a:r>
          </a:p>
          <a:p>
            <a:pPr marL="1182688" lvl="2" algn="just"/>
            <a:r>
              <a:rPr lang="en-US"/>
              <a:t>And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AsynchronousServerSocketChannel</a:t>
            </a:r>
            <a:endParaRPr lang="en-US"/>
          </a:p>
          <a:p>
            <a:pPr algn="just"/>
            <a:r>
              <a:rPr lang="en-US"/>
              <a:t>Can work in two styles</a:t>
            </a:r>
          </a:p>
          <a:p>
            <a:pPr marL="782638" lvl="1" algn="just"/>
            <a:r>
              <a:rPr lang="en-US"/>
              <a:t>Future based (order coffee, do something else, collect coffee)</a:t>
            </a:r>
          </a:p>
          <a:p>
            <a:pPr marL="782638" lvl="1" algn="just"/>
            <a:r>
              <a:rPr lang="en-US"/>
              <a:t>Callbacks (order coffee, do something else, have coffee thrown at you)</a:t>
            </a:r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92107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3533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NIO.2 - Future based file I/O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58876"/>
      </p:ext>
    </p:extLst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NIO.2 - Callback based file I/O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631950"/>
            <a:ext cx="8208092" cy="44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07165"/>
      </p:ext>
    </p:extLst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What is an I/O stream?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Types of Streams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Stream class hierarchy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Control flow of an I/O operation using Streams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Byte streams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Character streams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Buffered streams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Standard I/O streams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Data streams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Object streams</a:t>
            </a:r>
          </a:p>
          <a:p>
            <a:pPr marL="431800" indent="-323850">
              <a:lnSpc>
                <a:spcPct val="93000"/>
              </a:lnSpc>
              <a:spcAft>
                <a:spcPts val="65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/>
              <a:t>File </a:t>
            </a:r>
            <a:r>
              <a:rPr lang="en-US" smtClean="0"/>
              <a:t>class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339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38200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64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Types of </a:t>
            </a:r>
            <a:r>
              <a:rPr lang="en-US" smtClean="0"/>
              <a:t>Streams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95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Stream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Character and Byte Streams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Input </a:t>
            </a:r>
            <a:r>
              <a:rPr lang="en-US"/>
              <a:t>and Output Streams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Based on source or destination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Node and Filter Streams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/>
              <a:t>Whether the data on a stream is manipulated or transformed or </a:t>
            </a:r>
            <a:r>
              <a:rPr lang="en-US" smtClean="0"/>
              <a:t>not.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99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and Byte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r>
              <a:rPr lang="en-US" sz="2200"/>
              <a:t>Byte streams</a:t>
            </a:r>
          </a:p>
          <a:p>
            <a:pPr lvl="1"/>
            <a:r>
              <a:rPr lang="en-US"/>
              <a:t>For binary data</a:t>
            </a:r>
          </a:p>
          <a:p>
            <a:pPr lvl="1"/>
            <a:r>
              <a:rPr lang="en-US"/>
              <a:t>Root classes for byte streams:</a:t>
            </a:r>
          </a:p>
          <a:p>
            <a:pPr lvl="2"/>
            <a:r>
              <a:rPr lang="en-US" sz="1700"/>
              <a:t>The </a:t>
            </a:r>
            <a:r>
              <a:rPr lang="en-US" sz="1700">
                <a:solidFill>
                  <a:srgbClr val="FF0000"/>
                </a:solidFill>
              </a:rPr>
              <a:t>InputStream</a:t>
            </a:r>
            <a:r>
              <a:rPr lang="en-US" sz="1700"/>
              <a:t> Class</a:t>
            </a:r>
          </a:p>
          <a:p>
            <a:pPr lvl="2"/>
            <a:r>
              <a:rPr lang="en-US" sz="1700"/>
              <a:t>The </a:t>
            </a:r>
            <a:r>
              <a:rPr lang="en-US" sz="1700">
                <a:solidFill>
                  <a:srgbClr val="FF0000"/>
                </a:solidFill>
              </a:rPr>
              <a:t>OutputStream</a:t>
            </a:r>
            <a:r>
              <a:rPr lang="en-US" sz="1700"/>
              <a:t> Class</a:t>
            </a:r>
          </a:p>
          <a:p>
            <a:pPr lvl="2"/>
            <a:r>
              <a:rPr lang="en-US" sz="1700"/>
              <a:t>Both classes are abstract</a:t>
            </a:r>
          </a:p>
          <a:p>
            <a:r>
              <a:rPr lang="en-US" sz="2200"/>
              <a:t>Character streams</a:t>
            </a:r>
          </a:p>
          <a:p>
            <a:pPr lvl="1"/>
            <a:r>
              <a:rPr lang="en-US"/>
              <a:t>For Unicode characters</a:t>
            </a:r>
          </a:p>
          <a:p>
            <a:pPr lvl="1"/>
            <a:r>
              <a:rPr lang="en-US"/>
              <a:t>Root classes for character streams:</a:t>
            </a:r>
          </a:p>
          <a:p>
            <a:pPr lvl="2"/>
            <a:r>
              <a:rPr lang="en-US" sz="1600"/>
              <a:t>The </a:t>
            </a:r>
            <a:r>
              <a:rPr lang="en-US" sz="1600">
                <a:solidFill>
                  <a:srgbClr val="FF0000"/>
                </a:solidFill>
              </a:rPr>
              <a:t>Reader</a:t>
            </a:r>
            <a:r>
              <a:rPr lang="en-US" sz="1600"/>
              <a:t> class</a:t>
            </a:r>
          </a:p>
          <a:p>
            <a:pPr lvl="2"/>
            <a:r>
              <a:rPr lang="en-US" sz="1600"/>
              <a:t>The </a:t>
            </a:r>
            <a:r>
              <a:rPr lang="en-US" sz="1600">
                <a:solidFill>
                  <a:srgbClr val="FF0000"/>
                </a:solidFill>
              </a:rPr>
              <a:t>Writer</a:t>
            </a:r>
            <a:r>
              <a:rPr lang="en-US" sz="1600"/>
              <a:t> class</a:t>
            </a:r>
          </a:p>
          <a:p>
            <a:pPr lvl="2"/>
            <a:r>
              <a:rPr lang="en-US" sz="1600"/>
              <a:t>Both classes are abstract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106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and Output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Input or source streams</a:t>
            </a:r>
          </a:p>
          <a:p>
            <a:pPr lvl="1"/>
            <a:r>
              <a:rPr lang="en-US" sz="2000"/>
              <a:t>Can read from these streams</a:t>
            </a:r>
          </a:p>
          <a:p>
            <a:pPr lvl="1"/>
            <a:r>
              <a:rPr lang="en-US" sz="2000"/>
              <a:t>Root classes of all input streams:</a:t>
            </a:r>
          </a:p>
          <a:p>
            <a:pPr lvl="2"/>
            <a:r>
              <a:rPr lang="en-US" sz="1800"/>
              <a:t>The </a:t>
            </a:r>
            <a:r>
              <a:rPr lang="en-US" sz="1800">
                <a:solidFill>
                  <a:srgbClr val="FF0000"/>
                </a:solidFill>
              </a:rPr>
              <a:t>InputStream</a:t>
            </a:r>
            <a:r>
              <a:rPr lang="en-US" sz="1800"/>
              <a:t> Class</a:t>
            </a:r>
          </a:p>
          <a:p>
            <a:pPr lvl="2"/>
            <a:r>
              <a:rPr lang="en-US" sz="1800"/>
              <a:t>The </a:t>
            </a:r>
            <a:r>
              <a:rPr lang="en-US" sz="1800">
                <a:solidFill>
                  <a:srgbClr val="FF0000"/>
                </a:solidFill>
              </a:rPr>
              <a:t>Reader</a:t>
            </a:r>
            <a:r>
              <a:rPr lang="en-US" sz="1800"/>
              <a:t> Class</a:t>
            </a:r>
          </a:p>
          <a:p>
            <a:r>
              <a:rPr lang="en-US" sz="2400"/>
              <a:t>Output or sink (destination) streams</a:t>
            </a:r>
          </a:p>
          <a:p>
            <a:pPr lvl="1"/>
            <a:r>
              <a:rPr lang="en-US" sz="2000"/>
              <a:t>Can write to these streams</a:t>
            </a:r>
          </a:p>
          <a:p>
            <a:pPr lvl="1"/>
            <a:r>
              <a:rPr lang="en-US" sz="2000"/>
              <a:t>Root classes of all output streams:</a:t>
            </a:r>
          </a:p>
          <a:p>
            <a:pPr lvl="2"/>
            <a:r>
              <a:rPr lang="en-US" sz="1800"/>
              <a:t>The </a:t>
            </a:r>
            <a:r>
              <a:rPr lang="en-US" sz="1800">
                <a:solidFill>
                  <a:srgbClr val="FF0000"/>
                </a:solidFill>
              </a:rPr>
              <a:t>OutputStream</a:t>
            </a:r>
            <a:r>
              <a:rPr lang="en-US" sz="1800"/>
              <a:t> Class </a:t>
            </a:r>
          </a:p>
          <a:p>
            <a:pPr lvl="2"/>
            <a:r>
              <a:rPr lang="en-US" sz="1800"/>
              <a:t>The </a:t>
            </a:r>
            <a:r>
              <a:rPr lang="en-US" sz="1800">
                <a:solidFill>
                  <a:srgbClr val="FF0000"/>
                </a:solidFill>
              </a:rPr>
              <a:t>Writer</a:t>
            </a:r>
            <a:r>
              <a:rPr lang="en-US" sz="1800"/>
              <a:t> Class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598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2195</Words>
  <Application>Microsoft Office PowerPoint</Application>
  <PresentationFormat>On-screen Show (4:3)</PresentationFormat>
  <Paragraphs>319</Paragraphs>
  <Slides>54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Project Status Report</vt:lpstr>
      <vt:lpstr>Java Programming Course</vt:lpstr>
      <vt:lpstr>Session objectives</vt:lpstr>
      <vt:lpstr>I/O stream</vt:lpstr>
      <vt:lpstr>I/O Streams</vt:lpstr>
      <vt:lpstr>I/O Streams</vt:lpstr>
      <vt:lpstr>Types of Streams</vt:lpstr>
      <vt:lpstr>General Stream Types</vt:lpstr>
      <vt:lpstr>Character and Byte Streams</vt:lpstr>
      <vt:lpstr>Input and Output Streams</vt:lpstr>
      <vt:lpstr>Node and Filter Streams</vt:lpstr>
      <vt:lpstr>Java IO Stream hierarchy</vt:lpstr>
      <vt:lpstr>Control Flow of an I/O operation</vt:lpstr>
      <vt:lpstr>Byte Stream</vt:lpstr>
      <vt:lpstr>Byte Stream</vt:lpstr>
      <vt:lpstr>When Not to Use Byte Streams?</vt:lpstr>
      <vt:lpstr>Byte Stream example</vt:lpstr>
      <vt:lpstr>Character Stream</vt:lpstr>
      <vt:lpstr>Character Stream</vt:lpstr>
      <vt:lpstr>Character Stream</vt:lpstr>
      <vt:lpstr>Character Stream example</vt:lpstr>
      <vt:lpstr>Character Stream and Byte Stream</vt:lpstr>
      <vt:lpstr>Line-Oriented I/O</vt:lpstr>
      <vt:lpstr>Line-Oriented I/O example</vt:lpstr>
      <vt:lpstr>Buffered Stream</vt:lpstr>
      <vt:lpstr>The necessary of Buffered Streams</vt:lpstr>
      <vt:lpstr>Buffered Stream Classes</vt:lpstr>
      <vt:lpstr>Buffered Stream Classes - Reading demo</vt:lpstr>
      <vt:lpstr>Buffered Stream Classes - Writing demo</vt:lpstr>
      <vt:lpstr>Flushing Buffered Streams</vt:lpstr>
      <vt:lpstr>Standard Streams</vt:lpstr>
      <vt:lpstr>Standard Streams on Java Platform</vt:lpstr>
      <vt:lpstr>Data Streams</vt:lpstr>
      <vt:lpstr>Data Streams</vt:lpstr>
      <vt:lpstr>The DataOutputStream class</vt:lpstr>
      <vt:lpstr>DataOutputStream demo</vt:lpstr>
      <vt:lpstr>The DataInputStream class</vt:lpstr>
      <vt:lpstr>The DataInputStream exemple</vt:lpstr>
      <vt:lpstr>Object Streams</vt:lpstr>
      <vt:lpstr>Object Serialization</vt:lpstr>
      <vt:lpstr>Object Streams</vt:lpstr>
      <vt:lpstr>Object Serialization</vt:lpstr>
      <vt:lpstr>Object serialization demo</vt:lpstr>
      <vt:lpstr>Output and Input of Complex Objects</vt:lpstr>
      <vt:lpstr>I/O of multiple referred-to objects</vt:lpstr>
      <vt:lpstr>NIO - New I/O</vt:lpstr>
      <vt:lpstr>NIO.2 - New I/O version 2</vt:lpstr>
      <vt:lpstr>NIO.2 - Path</vt:lpstr>
      <vt:lpstr>NIO.2 - Files</vt:lpstr>
      <vt:lpstr>URLStream to file - Java 6 vs. Java 7</vt:lpstr>
      <vt:lpstr>NIO.2 - Asynchronous I/O</vt:lpstr>
      <vt:lpstr>NIO.2 - Future based file I/O example</vt:lpstr>
      <vt:lpstr>NIO.2 - Callback based file I/O example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2012-03-15T07:33:01Z</dcterms:created>
  <dcterms:modified xsi:type="dcterms:W3CDTF">2016-01-19T17:38:31Z</dcterms:modified>
</cp:coreProperties>
</file>