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8.xml" ContentType="application/vnd.openxmlformats-officedocument.theme+xml"/>
  <Override PartName="/ppt/theme/themeOverride6.xml" ContentType="application/vnd.openxmlformats-officedocument.themeOverrid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9.xml" ContentType="application/vnd.openxmlformats-officedocument.theme+xml"/>
  <Override PartName="/ppt/theme/themeOverride7.xml" ContentType="application/vnd.openxmlformats-officedocument.themeOverrid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0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2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3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4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927" r:id="rId2"/>
    <p:sldMasterId id="2147483939" r:id="rId3"/>
    <p:sldMasterId id="2147483951" r:id="rId4"/>
    <p:sldMasterId id="2147483963" r:id="rId5"/>
    <p:sldMasterId id="2147483975" r:id="rId6"/>
    <p:sldMasterId id="2147483978" r:id="rId7"/>
    <p:sldMasterId id="2147483993" r:id="rId8"/>
    <p:sldMasterId id="2147484005" r:id="rId9"/>
    <p:sldMasterId id="2147484017" r:id="rId10"/>
    <p:sldMasterId id="2147484029" r:id="rId11"/>
    <p:sldMasterId id="2147484041" r:id="rId12"/>
    <p:sldMasterId id="2147484053" r:id="rId13"/>
    <p:sldMasterId id="2147484065" r:id="rId14"/>
    <p:sldMasterId id="2147484343" r:id="rId15"/>
  </p:sldMasterIdLst>
  <p:notesMasterIdLst>
    <p:notesMasterId r:id="rId51"/>
  </p:notesMasterIdLst>
  <p:sldIdLst>
    <p:sldId id="409" r:id="rId16"/>
    <p:sldId id="418" r:id="rId17"/>
    <p:sldId id="419" r:id="rId18"/>
    <p:sldId id="420" r:id="rId19"/>
    <p:sldId id="421" r:id="rId20"/>
    <p:sldId id="456" r:id="rId21"/>
    <p:sldId id="422" r:id="rId22"/>
    <p:sldId id="424" r:id="rId23"/>
    <p:sldId id="425" r:id="rId24"/>
    <p:sldId id="426" r:id="rId25"/>
    <p:sldId id="427" r:id="rId26"/>
    <p:sldId id="428" r:id="rId27"/>
    <p:sldId id="430" r:id="rId28"/>
    <p:sldId id="431" r:id="rId29"/>
    <p:sldId id="434" r:id="rId30"/>
    <p:sldId id="437" r:id="rId31"/>
    <p:sldId id="400" r:id="rId32"/>
    <p:sldId id="457" r:id="rId33"/>
    <p:sldId id="438" r:id="rId34"/>
    <p:sldId id="440" r:id="rId35"/>
    <p:sldId id="439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52" r:id="rId47"/>
    <p:sldId id="454" r:id="rId48"/>
    <p:sldId id="453" r:id="rId49"/>
    <p:sldId id="417" r:id="rId50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8000"/>
    <a:srgbClr val="0000FF"/>
    <a:srgbClr val="33CC33"/>
    <a:srgbClr val="0A1AB6"/>
    <a:srgbClr val="00FF00"/>
    <a:srgbClr val="E7FCFF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4342" autoAdjust="0"/>
  </p:normalViewPr>
  <p:slideViewPr>
    <p:cSldViewPr>
      <p:cViewPr>
        <p:scale>
          <a:sx n="66" d="100"/>
          <a:sy n="66" d="100"/>
        </p:scale>
        <p:origin x="-54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7E9BC6-4EEF-4570-90F8-D9CA08993045}" type="datetimeFigureOut">
              <a:rPr lang="vi-VN" altLang="en-US"/>
              <a:pPr/>
              <a:t>23/10/2015</a:t>
            </a:fld>
            <a:endParaRPr lang="vi-V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vi-VN" alt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C28B9C-4C8E-41CC-881A-383E84D1AA5B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753538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The database can be located on the same local machine as in the application. It can also be located in a network in a remote location.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28B9C-4C8E-41CC-881A-383E84D1AA5B}" type="slidenum">
              <a:rPr lang="vi-VN" altLang="en-US" smtClean="0"/>
              <a:pPr/>
              <a:t>3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535800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28B9C-4C8E-41CC-881A-383E84D1AA5B}" type="slidenum">
              <a:rPr lang="vi-VN" altLang="en-US" smtClean="0"/>
              <a:pPr/>
              <a:t>10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03077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variable for the connection string.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the JDBC objects.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Establish the connection.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and execute an SQL statement that returns some data.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Iterate through the data in the result set and display it.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any errors that may have occurred.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Closing the JDBC objects.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28B9C-4C8E-41CC-881A-383E84D1AA5B}" type="slidenum">
              <a:rPr lang="vi-VN" altLang="en-US" smtClean="0"/>
              <a:pPr/>
              <a:t>11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07284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28B9C-4C8E-41CC-881A-383E84D1AA5B}" type="slidenum">
              <a:rPr lang="vi-VN" altLang="en-US" smtClean="0"/>
              <a:pPr/>
              <a:t>12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620829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Ask for CRUD with the student information and DB prepared in page 29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29F04B-69A8-4EDC-BCEF-CBD7D64EDD7C}" type="slidenum">
              <a:rPr lang="vi-VN" altLang="en-US"/>
              <a:pPr eaLnBrk="1" hangingPunct="1"/>
              <a:t>17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98036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TYPE_SCROLL_INSENSITIVE, TYPE_SCROLL_SENSITIVE</a:t>
            </a:r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CONCUR_UPDATABLE</a:t>
            </a:r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1AE8FF-B5B8-4643-91E4-9AC82061C853}" type="slidenum">
              <a:rPr lang="vi-VN" altLang="en-US"/>
              <a:pPr eaLnBrk="1" hangingPunct="1"/>
              <a:t>18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06004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28B9C-4C8E-41CC-881A-383E84D1AA5B}" type="slidenum">
              <a:rPr lang="vi-VN" altLang="en-US" smtClean="0"/>
              <a:pPr/>
              <a:t>19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49946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09961415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7412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109744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738839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220794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453547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74199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691494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0173618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22354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78306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563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893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6854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94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85364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6664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30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664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36388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77627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941881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1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45462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7988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ja-JP" sz="24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2" name="Chart" r:id="rId4" imgW="6600749" imgH="4400702" progId="MSGraph.Chart.8">
                  <p:embed followColorScheme="full"/>
                </p:oleObj>
              </mc:Choice>
              <mc:Fallback>
                <p:oleObj name="Chart" r:id="rId4" imgW="6600749" imgH="440070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7138"/>
                        <a:ext cx="6600825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57383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49812-8334-4441-8908-735CEF7F62D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789342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A9F6C-3237-40EA-B057-7548C6B3CD7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811321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E8993-4EC6-4F38-9292-6CA4DB84E3A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613062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EF85B-AB0A-451A-B5C0-76F9E30F640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22144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7C7F6-A2AF-4DAE-94F7-B95F3826CCA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55878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6DFE4-6FDD-405E-B607-80A3121AC1E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640940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C2589B-B639-4561-A38F-DB2540891DD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575685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FBE48-14D7-4012-B824-D87E09E829D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343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876187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5DD968-9FDD-4AD0-B97C-6760C50F393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582494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E3F60B-0B9C-47F5-B169-95130F6F92A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451101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8C4BAD-8DC5-46F6-B5D8-0258D010742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456977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5FECB-0575-4A3D-9BD0-25B86C75A07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8084379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5B685-96AB-4656-87E4-516CD9DA69D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341770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9F6AB-1573-4B02-9DDA-21C1C00AE34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774669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3D9B-82AC-420D-A9CA-688EBE9488F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233356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2AB5A-3EEE-4F8E-9A77-22E2A0ABF9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142732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BC09D-0F1F-4F44-AA2D-E321FB49540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6652303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2659E-2BBC-488B-918F-2A565EA548F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7109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201448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F760EB-8D3C-4441-9535-417CC4C365B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367337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BA2F74-E496-4A48-8D0B-9B2AEA3E512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4098977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69571-B34B-42B3-9EB6-B472685005F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558387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4645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763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36248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364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1736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637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22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latin typeface="SEOptimist"/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95848335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00760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88476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5955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388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547D-AE18-4064-B9F5-EAB681DBE9A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6400211"/>
      </p:ext>
    </p:extLst>
  </p:cSld>
  <p:clrMapOvr>
    <a:masterClrMapping/>
  </p:clrMapOvr>
  <p:hf sldNum="0" hdr="0" ft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FECB-0575-4A3D-9BD0-25B86C75A07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693748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B685-96AB-4656-87E4-516CD9DA69DB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7703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6AB-1573-4B02-9DDA-21C1C00AE34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971334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3D9B-82AC-420D-A9CA-688EBE9488F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187196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B5A-3EEE-4F8E-9A77-22E2A0ABF91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5108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577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C09D-0F1F-4F44-AA2D-E321FB49540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75701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59E-2BBC-488B-918F-2A565EA548F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995971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60EB-8D3C-4441-9535-417CC4C365B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697372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2F74-E496-4A48-8D0B-9B2AEA3E512F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383397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9571-B34B-42B3-9EB6-B472685005F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5917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066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5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6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6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36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830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705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8714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2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2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1209939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0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179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0648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98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50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560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04420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7709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1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684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25815364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457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259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078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63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108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455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9270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077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431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3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19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52180725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297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0670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0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658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6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061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7329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7586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77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54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400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07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187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88504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81489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2211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95813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16394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359643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17811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47104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64396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723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16464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kumimoji="1" lang="en-US" altLang="ja-JP" sz="2700" b="1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altLang="en-US" sz="2700" b="1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900"/>
            <a:ext cx="3048000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19200"/>
            <a:ext cx="502920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47999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493461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kumimoji="1" lang="en-US" altLang="ja-JP" sz="2700" b="1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altLang="en-US" sz="2700" b="1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46712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728300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8141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kumimoji="1" lang="en-US" altLang="ja-JP" sz="2700" b="1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altLang="en-US" sz="2700" b="1">
              <a:solidFill>
                <a:schemeClr val="tx2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51045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7271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82613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02216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ja-JP" sz="2400">
                <a:solidFill>
                  <a:schemeClr val="bg2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4 w 526"/>
                <a:gd name="T17" fmla="*/ 179 h 275"/>
                <a:gd name="T18" fmla="*/ 226 w 526"/>
                <a:gd name="T19" fmla="*/ 143 h 275"/>
                <a:gd name="T20" fmla="*/ 268 w 526"/>
                <a:gd name="T21" fmla="*/ 120 h 275"/>
                <a:gd name="T22" fmla="*/ 316 w 526"/>
                <a:gd name="T23" fmla="*/ 96 h 275"/>
                <a:gd name="T24" fmla="*/ 427 w 526"/>
                <a:gd name="T25" fmla="*/ 48 h 275"/>
                <a:gd name="T26" fmla="*/ 476 w 526"/>
                <a:gd name="T27" fmla="*/ 30 h 275"/>
                <a:gd name="T28" fmla="*/ 512 w 526"/>
                <a:gd name="T29" fmla="*/ 12 h 275"/>
                <a:gd name="T30" fmla="*/ 536 w 526"/>
                <a:gd name="T31" fmla="*/ 6 h 275"/>
                <a:gd name="T32" fmla="*/ 554 w 526"/>
                <a:gd name="T33" fmla="*/ 0 h 275"/>
                <a:gd name="T34" fmla="*/ 560 w 526"/>
                <a:gd name="T35" fmla="*/ 0 h 275"/>
                <a:gd name="T36" fmla="*/ 554 w 526"/>
                <a:gd name="T37" fmla="*/ 6 h 275"/>
                <a:gd name="T38" fmla="*/ 542 w 526"/>
                <a:gd name="T39" fmla="*/ 12 h 275"/>
                <a:gd name="T40" fmla="*/ 518 w 526"/>
                <a:gd name="T41" fmla="*/ 24 h 275"/>
                <a:gd name="T42" fmla="*/ 494 w 526"/>
                <a:gd name="T43" fmla="*/ 42 h 275"/>
                <a:gd name="T44" fmla="*/ 470 w 526"/>
                <a:gd name="T45" fmla="*/ 54 h 275"/>
                <a:gd name="T46" fmla="*/ 427 w 526"/>
                <a:gd name="T47" fmla="*/ 78 h 275"/>
                <a:gd name="T48" fmla="*/ 357 w 526"/>
                <a:gd name="T49" fmla="*/ 108 h 275"/>
                <a:gd name="T50" fmla="*/ 292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7 w 718"/>
                <a:gd name="T17" fmla="*/ 228 h 306"/>
                <a:gd name="T18" fmla="*/ 143 w 718"/>
                <a:gd name="T19" fmla="*/ 228 h 306"/>
                <a:gd name="T20" fmla="*/ 161 w 718"/>
                <a:gd name="T21" fmla="*/ 222 h 306"/>
                <a:gd name="T22" fmla="*/ 185 w 718"/>
                <a:gd name="T23" fmla="*/ 216 h 306"/>
                <a:gd name="T24" fmla="*/ 215 w 718"/>
                <a:gd name="T25" fmla="*/ 204 h 306"/>
                <a:gd name="T26" fmla="*/ 292 w 718"/>
                <a:gd name="T27" fmla="*/ 180 h 306"/>
                <a:gd name="T28" fmla="*/ 405 w 718"/>
                <a:gd name="T29" fmla="*/ 156 h 306"/>
                <a:gd name="T30" fmla="*/ 495 w 718"/>
                <a:gd name="T31" fmla="*/ 126 h 306"/>
                <a:gd name="T32" fmla="*/ 578 w 718"/>
                <a:gd name="T33" fmla="*/ 102 h 306"/>
                <a:gd name="T34" fmla="*/ 612 w 718"/>
                <a:gd name="T35" fmla="*/ 90 h 306"/>
                <a:gd name="T36" fmla="*/ 655 w 718"/>
                <a:gd name="T37" fmla="*/ 84 h 306"/>
                <a:gd name="T38" fmla="*/ 673 w 718"/>
                <a:gd name="T39" fmla="*/ 78 h 306"/>
                <a:gd name="T40" fmla="*/ 679 w 718"/>
                <a:gd name="T41" fmla="*/ 72 h 306"/>
                <a:gd name="T42" fmla="*/ 685 w 718"/>
                <a:gd name="T43" fmla="*/ 66 h 306"/>
                <a:gd name="T44" fmla="*/ 703 w 718"/>
                <a:gd name="T45" fmla="*/ 60 h 306"/>
                <a:gd name="T46" fmla="*/ 745 w 718"/>
                <a:gd name="T47" fmla="*/ 30 h 306"/>
                <a:gd name="T48" fmla="*/ 763 w 718"/>
                <a:gd name="T49" fmla="*/ 18 h 306"/>
                <a:gd name="T50" fmla="*/ 769 w 718"/>
                <a:gd name="T51" fmla="*/ 6 h 306"/>
                <a:gd name="T52" fmla="*/ 763 w 718"/>
                <a:gd name="T53" fmla="*/ 0 h 306"/>
                <a:gd name="T54" fmla="*/ 739 w 718"/>
                <a:gd name="T55" fmla="*/ 0 h 306"/>
                <a:gd name="T56" fmla="*/ 679 w 718"/>
                <a:gd name="T57" fmla="*/ 0 h 306"/>
                <a:gd name="T58" fmla="*/ 621 w 718"/>
                <a:gd name="T59" fmla="*/ 0 h 306"/>
                <a:gd name="T60" fmla="*/ 578 w 718"/>
                <a:gd name="T61" fmla="*/ 0 h 306"/>
                <a:gd name="T62" fmla="*/ 548 w 718"/>
                <a:gd name="T63" fmla="*/ 18 h 306"/>
                <a:gd name="T64" fmla="*/ 519 w 718"/>
                <a:gd name="T65" fmla="*/ 42 h 306"/>
                <a:gd name="T66" fmla="*/ 501 w 718"/>
                <a:gd name="T67" fmla="*/ 54 h 306"/>
                <a:gd name="T68" fmla="*/ 483 w 718"/>
                <a:gd name="T69" fmla="*/ 60 h 306"/>
                <a:gd name="T70" fmla="*/ 459 w 718"/>
                <a:gd name="T71" fmla="*/ 60 h 306"/>
                <a:gd name="T72" fmla="*/ 423 w 718"/>
                <a:gd name="T73" fmla="*/ 66 h 306"/>
                <a:gd name="T74" fmla="*/ 369 w 718"/>
                <a:gd name="T75" fmla="*/ 84 h 306"/>
                <a:gd name="T76" fmla="*/ 328 w 718"/>
                <a:gd name="T77" fmla="*/ 108 h 306"/>
                <a:gd name="T78" fmla="*/ 304 w 718"/>
                <a:gd name="T79" fmla="*/ 126 h 306"/>
                <a:gd name="T80" fmla="*/ 292 w 718"/>
                <a:gd name="T81" fmla="*/ 132 h 306"/>
                <a:gd name="T82" fmla="*/ 274 w 718"/>
                <a:gd name="T83" fmla="*/ 138 h 306"/>
                <a:gd name="T84" fmla="*/ 238 w 718"/>
                <a:gd name="T85" fmla="*/ 138 h 306"/>
                <a:gd name="T86" fmla="*/ 203 w 718"/>
                <a:gd name="T87" fmla="*/ 138 h 306"/>
                <a:gd name="T88" fmla="*/ 197 w 718"/>
                <a:gd name="T89" fmla="*/ 138 h 306"/>
                <a:gd name="T90" fmla="*/ 191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65 w 2392"/>
                <a:gd name="T1" fmla="*/ 54 h 881"/>
                <a:gd name="T2" fmla="*/ 2317 w 2392"/>
                <a:gd name="T3" fmla="*/ 54 h 881"/>
                <a:gd name="T4" fmla="*/ 2269 w 2392"/>
                <a:gd name="T5" fmla="*/ 66 h 881"/>
                <a:gd name="T6" fmla="*/ 2140 w 2392"/>
                <a:gd name="T7" fmla="*/ 101 h 881"/>
                <a:gd name="T8" fmla="*/ 2075 w 2392"/>
                <a:gd name="T9" fmla="*/ 119 h 881"/>
                <a:gd name="T10" fmla="*/ 1965 w 2392"/>
                <a:gd name="T11" fmla="*/ 167 h 881"/>
                <a:gd name="T12" fmla="*/ 1938 w 2392"/>
                <a:gd name="T13" fmla="*/ 245 h 881"/>
                <a:gd name="T14" fmla="*/ 1944 w 2392"/>
                <a:gd name="T15" fmla="*/ 305 h 881"/>
                <a:gd name="T16" fmla="*/ 1860 w 2392"/>
                <a:gd name="T17" fmla="*/ 317 h 881"/>
                <a:gd name="T18" fmla="*/ 1689 w 2392"/>
                <a:gd name="T19" fmla="*/ 263 h 881"/>
                <a:gd name="T20" fmla="*/ 1592 w 2392"/>
                <a:gd name="T21" fmla="*/ 257 h 881"/>
                <a:gd name="T22" fmla="*/ 1484 w 2392"/>
                <a:gd name="T23" fmla="*/ 311 h 881"/>
                <a:gd name="T24" fmla="*/ 1416 w 2392"/>
                <a:gd name="T25" fmla="*/ 353 h 881"/>
                <a:gd name="T26" fmla="*/ 1386 w 2392"/>
                <a:gd name="T27" fmla="*/ 359 h 881"/>
                <a:gd name="T28" fmla="*/ 1282 w 2392"/>
                <a:gd name="T29" fmla="*/ 371 h 881"/>
                <a:gd name="T30" fmla="*/ 1228 w 2392"/>
                <a:gd name="T31" fmla="*/ 365 h 881"/>
                <a:gd name="T32" fmla="*/ 1121 w 2392"/>
                <a:gd name="T33" fmla="*/ 371 h 881"/>
                <a:gd name="T34" fmla="*/ 1008 w 2392"/>
                <a:gd name="T35" fmla="*/ 383 h 881"/>
                <a:gd name="T36" fmla="*/ 972 w 2392"/>
                <a:gd name="T37" fmla="*/ 401 h 881"/>
                <a:gd name="T38" fmla="*/ 870 w 2392"/>
                <a:gd name="T39" fmla="*/ 419 h 881"/>
                <a:gd name="T40" fmla="*/ 829 w 2392"/>
                <a:gd name="T41" fmla="*/ 419 h 881"/>
                <a:gd name="T42" fmla="*/ 698 w 2392"/>
                <a:gd name="T43" fmla="*/ 437 h 881"/>
                <a:gd name="T44" fmla="*/ 632 w 2392"/>
                <a:gd name="T45" fmla="*/ 473 h 881"/>
                <a:gd name="T46" fmla="*/ 537 w 2392"/>
                <a:gd name="T47" fmla="*/ 467 h 881"/>
                <a:gd name="T48" fmla="*/ 448 w 2392"/>
                <a:gd name="T49" fmla="*/ 491 h 881"/>
                <a:gd name="T50" fmla="*/ 430 w 2392"/>
                <a:gd name="T51" fmla="*/ 539 h 881"/>
                <a:gd name="T52" fmla="*/ 364 w 2392"/>
                <a:gd name="T53" fmla="*/ 569 h 881"/>
                <a:gd name="T54" fmla="*/ 239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80 w 2392"/>
                <a:gd name="T65" fmla="*/ 653 h 881"/>
                <a:gd name="T66" fmla="*/ 507 w 2392"/>
                <a:gd name="T67" fmla="*/ 569 h 881"/>
                <a:gd name="T68" fmla="*/ 602 w 2392"/>
                <a:gd name="T69" fmla="*/ 521 h 881"/>
                <a:gd name="T70" fmla="*/ 680 w 2392"/>
                <a:gd name="T71" fmla="*/ 515 h 881"/>
                <a:gd name="T72" fmla="*/ 924 w 2392"/>
                <a:gd name="T73" fmla="*/ 461 h 881"/>
                <a:gd name="T74" fmla="*/ 1216 w 2392"/>
                <a:gd name="T75" fmla="*/ 425 h 881"/>
                <a:gd name="T76" fmla="*/ 1363 w 2392"/>
                <a:gd name="T77" fmla="*/ 461 h 881"/>
                <a:gd name="T78" fmla="*/ 1502 w 2392"/>
                <a:gd name="T79" fmla="*/ 533 h 881"/>
                <a:gd name="T80" fmla="*/ 1520 w 2392"/>
                <a:gd name="T81" fmla="*/ 617 h 881"/>
                <a:gd name="T82" fmla="*/ 1461 w 2392"/>
                <a:gd name="T83" fmla="*/ 653 h 881"/>
                <a:gd name="T84" fmla="*/ 1294 w 2392"/>
                <a:gd name="T85" fmla="*/ 701 h 881"/>
                <a:gd name="T86" fmla="*/ 1180 w 2392"/>
                <a:gd name="T87" fmla="*/ 755 h 881"/>
                <a:gd name="T88" fmla="*/ 1133 w 2392"/>
                <a:gd name="T89" fmla="*/ 809 h 881"/>
                <a:gd name="T90" fmla="*/ 1145 w 2392"/>
                <a:gd name="T91" fmla="*/ 869 h 881"/>
                <a:gd name="T92" fmla="*/ 1174 w 2392"/>
                <a:gd name="T93" fmla="*/ 881 h 881"/>
                <a:gd name="T94" fmla="*/ 1276 w 2392"/>
                <a:gd name="T95" fmla="*/ 869 h 881"/>
                <a:gd name="T96" fmla="*/ 1473 w 2392"/>
                <a:gd name="T97" fmla="*/ 857 h 881"/>
                <a:gd name="T98" fmla="*/ 1526 w 2392"/>
                <a:gd name="T99" fmla="*/ 851 h 881"/>
                <a:gd name="T100" fmla="*/ 1568 w 2392"/>
                <a:gd name="T101" fmla="*/ 833 h 881"/>
                <a:gd name="T102" fmla="*/ 1777 w 2392"/>
                <a:gd name="T103" fmla="*/ 743 h 881"/>
                <a:gd name="T104" fmla="*/ 1908 w 2392"/>
                <a:gd name="T105" fmla="*/ 689 h 881"/>
                <a:gd name="T106" fmla="*/ 1993 w 2392"/>
                <a:gd name="T107" fmla="*/ 581 h 881"/>
                <a:gd name="T108" fmla="*/ 2158 w 2392"/>
                <a:gd name="T109" fmla="*/ 389 h 881"/>
                <a:gd name="T110" fmla="*/ 2337 w 2392"/>
                <a:gd name="T111" fmla="*/ 269 h 881"/>
                <a:gd name="T112" fmla="*/ 2385 w 2392"/>
                <a:gd name="T113" fmla="*/ 239 h 881"/>
                <a:gd name="T114" fmla="*/ 2528 w 2392"/>
                <a:gd name="T115" fmla="*/ 0 h 881"/>
                <a:gd name="T116" fmla="*/ 243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154283181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598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301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64477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7002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44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6098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46840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2151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06579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588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604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ja-JP" sz="2400">
                <a:solidFill>
                  <a:schemeClr val="bg2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4 w 526"/>
                <a:gd name="T17" fmla="*/ 179 h 275"/>
                <a:gd name="T18" fmla="*/ 226 w 526"/>
                <a:gd name="T19" fmla="*/ 143 h 275"/>
                <a:gd name="T20" fmla="*/ 268 w 526"/>
                <a:gd name="T21" fmla="*/ 120 h 275"/>
                <a:gd name="T22" fmla="*/ 316 w 526"/>
                <a:gd name="T23" fmla="*/ 96 h 275"/>
                <a:gd name="T24" fmla="*/ 427 w 526"/>
                <a:gd name="T25" fmla="*/ 48 h 275"/>
                <a:gd name="T26" fmla="*/ 476 w 526"/>
                <a:gd name="T27" fmla="*/ 30 h 275"/>
                <a:gd name="T28" fmla="*/ 512 w 526"/>
                <a:gd name="T29" fmla="*/ 12 h 275"/>
                <a:gd name="T30" fmla="*/ 536 w 526"/>
                <a:gd name="T31" fmla="*/ 6 h 275"/>
                <a:gd name="T32" fmla="*/ 554 w 526"/>
                <a:gd name="T33" fmla="*/ 0 h 275"/>
                <a:gd name="T34" fmla="*/ 560 w 526"/>
                <a:gd name="T35" fmla="*/ 0 h 275"/>
                <a:gd name="T36" fmla="*/ 554 w 526"/>
                <a:gd name="T37" fmla="*/ 6 h 275"/>
                <a:gd name="T38" fmla="*/ 542 w 526"/>
                <a:gd name="T39" fmla="*/ 12 h 275"/>
                <a:gd name="T40" fmla="*/ 518 w 526"/>
                <a:gd name="T41" fmla="*/ 24 h 275"/>
                <a:gd name="T42" fmla="*/ 494 w 526"/>
                <a:gd name="T43" fmla="*/ 42 h 275"/>
                <a:gd name="T44" fmla="*/ 470 w 526"/>
                <a:gd name="T45" fmla="*/ 54 h 275"/>
                <a:gd name="T46" fmla="*/ 427 w 526"/>
                <a:gd name="T47" fmla="*/ 78 h 275"/>
                <a:gd name="T48" fmla="*/ 357 w 526"/>
                <a:gd name="T49" fmla="*/ 108 h 275"/>
                <a:gd name="T50" fmla="*/ 292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7 w 718"/>
                <a:gd name="T17" fmla="*/ 228 h 306"/>
                <a:gd name="T18" fmla="*/ 143 w 718"/>
                <a:gd name="T19" fmla="*/ 228 h 306"/>
                <a:gd name="T20" fmla="*/ 161 w 718"/>
                <a:gd name="T21" fmla="*/ 222 h 306"/>
                <a:gd name="T22" fmla="*/ 185 w 718"/>
                <a:gd name="T23" fmla="*/ 216 h 306"/>
                <a:gd name="T24" fmla="*/ 215 w 718"/>
                <a:gd name="T25" fmla="*/ 204 h 306"/>
                <a:gd name="T26" fmla="*/ 292 w 718"/>
                <a:gd name="T27" fmla="*/ 180 h 306"/>
                <a:gd name="T28" fmla="*/ 405 w 718"/>
                <a:gd name="T29" fmla="*/ 156 h 306"/>
                <a:gd name="T30" fmla="*/ 495 w 718"/>
                <a:gd name="T31" fmla="*/ 126 h 306"/>
                <a:gd name="T32" fmla="*/ 578 w 718"/>
                <a:gd name="T33" fmla="*/ 102 h 306"/>
                <a:gd name="T34" fmla="*/ 612 w 718"/>
                <a:gd name="T35" fmla="*/ 90 h 306"/>
                <a:gd name="T36" fmla="*/ 655 w 718"/>
                <a:gd name="T37" fmla="*/ 84 h 306"/>
                <a:gd name="T38" fmla="*/ 673 w 718"/>
                <a:gd name="T39" fmla="*/ 78 h 306"/>
                <a:gd name="T40" fmla="*/ 679 w 718"/>
                <a:gd name="T41" fmla="*/ 72 h 306"/>
                <a:gd name="T42" fmla="*/ 685 w 718"/>
                <a:gd name="T43" fmla="*/ 66 h 306"/>
                <a:gd name="T44" fmla="*/ 703 w 718"/>
                <a:gd name="T45" fmla="*/ 60 h 306"/>
                <a:gd name="T46" fmla="*/ 745 w 718"/>
                <a:gd name="T47" fmla="*/ 30 h 306"/>
                <a:gd name="T48" fmla="*/ 763 w 718"/>
                <a:gd name="T49" fmla="*/ 18 h 306"/>
                <a:gd name="T50" fmla="*/ 769 w 718"/>
                <a:gd name="T51" fmla="*/ 6 h 306"/>
                <a:gd name="T52" fmla="*/ 763 w 718"/>
                <a:gd name="T53" fmla="*/ 0 h 306"/>
                <a:gd name="T54" fmla="*/ 739 w 718"/>
                <a:gd name="T55" fmla="*/ 0 h 306"/>
                <a:gd name="T56" fmla="*/ 679 w 718"/>
                <a:gd name="T57" fmla="*/ 0 h 306"/>
                <a:gd name="T58" fmla="*/ 621 w 718"/>
                <a:gd name="T59" fmla="*/ 0 h 306"/>
                <a:gd name="T60" fmla="*/ 578 w 718"/>
                <a:gd name="T61" fmla="*/ 0 h 306"/>
                <a:gd name="T62" fmla="*/ 548 w 718"/>
                <a:gd name="T63" fmla="*/ 18 h 306"/>
                <a:gd name="T64" fmla="*/ 519 w 718"/>
                <a:gd name="T65" fmla="*/ 42 h 306"/>
                <a:gd name="T66" fmla="*/ 501 w 718"/>
                <a:gd name="T67" fmla="*/ 54 h 306"/>
                <a:gd name="T68" fmla="*/ 483 w 718"/>
                <a:gd name="T69" fmla="*/ 60 h 306"/>
                <a:gd name="T70" fmla="*/ 459 w 718"/>
                <a:gd name="T71" fmla="*/ 60 h 306"/>
                <a:gd name="T72" fmla="*/ 423 w 718"/>
                <a:gd name="T73" fmla="*/ 66 h 306"/>
                <a:gd name="T74" fmla="*/ 369 w 718"/>
                <a:gd name="T75" fmla="*/ 84 h 306"/>
                <a:gd name="T76" fmla="*/ 328 w 718"/>
                <a:gd name="T77" fmla="*/ 108 h 306"/>
                <a:gd name="T78" fmla="*/ 304 w 718"/>
                <a:gd name="T79" fmla="*/ 126 h 306"/>
                <a:gd name="T80" fmla="*/ 292 w 718"/>
                <a:gd name="T81" fmla="*/ 132 h 306"/>
                <a:gd name="T82" fmla="*/ 274 w 718"/>
                <a:gd name="T83" fmla="*/ 138 h 306"/>
                <a:gd name="T84" fmla="*/ 238 w 718"/>
                <a:gd name="T85" fmla="*/ 138 h 306"/>
                <a:gd name="T86" fmla="*/ 203 w 718"/>
                <a:gd name="T87" fmla="*/ 138 h 306"/>
                <a:gd name="T88" fmla="*/ 197 w 718"/>
                <a:gd name="T89" fmla="*/ 138 h 306"/>
                <a:gd name="T90" fmla="*/ 191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65 w 2392"/>
                <a:gd name="T1" fmla="*/ 54 h 881"/>
                <a:gd name="T2" fmla="*/ 2317 w 2392"/>
                <a:gd name="T3" fmla="*/ 54 h 881"/>
                <a:gd name="T4" fmla="*/ 2269 w 2392"/>
                <a:gd name="T5" fmla="*/ 66 h 881"/>
                <a:gd name="T6" fmla="*/ 2140 w 2392"/>
                <a:gd name="T7" fmla="*/ 101 h 881"/>
                <a:gd name="T8" fmla="*/ 2075 w 2392"/>
                <a:gd name="T9" fmla="*/ 119 h 881"/>
                <a:gd name="T10" fmla="*/ 1965 w 2392"/>
                <a:gd name="T11" fmla="*/ 167 h 881"/>
                <a:gd name="T12" fmla="*/ 1938 w 2392"/>
                <a:gd name="T13" fmla="*/ 245 h 881"/>
                <a:gd name="T14" fmla="*/ 1944 w 2392"/>
                <a:gd name="T15" fmla="*/ 305 h 881"/>
                <a:gd name="T16" fmla="*/ 1860 w 2392"/>
                <a:gd name="T17" fmla="*/ 317 h 881"/>
                <a:gd name="T18" fmla="*/ 1689 w 2392"/>
                <a:gd name="T19" fmla="*/ 263 h 881"/>
                <a:gd name="T20" fmla="*/ 1592 w 2392"/>
                <a:gd name="T21" fmla="*/ 257 h 881"/>
                <a:gd name="T22" fmla="*/ 1484 w 2392"/>
                <a:gd name="T23" fmla="*/ 311 h 881"/>
                <a:gd name="T24" fmla="*/ 1416 w 2392"/>
                <a:gd name="T25" fmla="*/ 353 h 881"/>
                <a:gd name="T26" fmla="*/ 1386 w 2392"/>
                <a:gd name="T27" fmla="*/ 359 h 881"/>
                <a:gd name="T28" fmla="*/ 1282 w 2392"/>
                <a:gd name="T29" fmla="*/ 371 h 881"/>
                <a:gd name="T30" fmla="*/ 1228 w 2392"/>
                <a:gd name="T31" fmla="*/ 365 h 881"/>
                <a:gd name="T32" fmla="*/ 1121 w 2392"/>
                <a:gd name="T33" fmla="*/ 371 h 881"/>
                <a:gd name="T34" fmla="*/ 1008 w 2392"/>
                <a:gd name="T35" fmla="*/ 383 h 881"/>
                <a:gd name="T36" fmla="*/ 972 w 2392"/>
                <a:gd name="T37" fmla="*/ 401 h 881"/>
                <a:gd name="T38" fmla="*/ 870 w 2392"/>
                <a:gd name="T39" fmla="*/ 419 h 881"/>
                <a:gd name="T40" fmla="*/ 829 w 2392"/>
                <a:gd name="T41" fmla="*/ 419 h 881"/>
                <a:gd name="T42" fmla="*/ 698 w 2392"/>
                <a:gd name="T43" fmla="*/ 437 h 881"/>
                <a:gd name="T44" fmla="*/ 632 w 2392"/>
                <a:gd name="T45" fmla="*/ 473 h 881"/>
                <a:gd name="T46" fmla="*/ 537 w 2392"/>
                <a:gd name="T47" fmla="*/ 467 h 881"/>
                <a:gd name="T48" fmla="*/ 448 w 2392"/>
                <a:gd name="T49" fmla="*/ 491 h 881"/>
                <a:gd name="T50" fmla="*/ 430 w 2392"/>
                <a:gd name="T51" fmla="*/ 539 h 881"/>
                <a:gd name="T52" fmla="*/ 364 w 2392"/>
                <a:gd name="T53" fmla="*/ 569 h 881"/>
                <a:gd name="T54" fmla="*/ 239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80 w 2392"/>
                <a:gd name="T65" fmla="*/ 653 h 881"/>
                <a:gd name="T66" fmla="*/ 507 w 2392"/>
                <a:gd name="T67" fmla="*/ 569 h 881"/>
                <a:gd name="T68" fmla="*/ 602 w 2392"/>
                <a:gd name="T69" fmla="*/ 521 h 881"/>
                <a:gd name="T70" fmla="*/ 680 w 2392"/>
                <a:gd name="T71" fmla="*/ 515 h 881"/>
                <a:gd name="T72" fmla="*/ 924 w 2392"/>
                <a:gd name="T73" fmla="*/ 461 h 881"/>
                <a:gd name="T74" fmla="*/ 1216 w 2392"/>
                <a:gd name="T75" fmla="*/ 425 h 881"/>
                <a:gd name="T76" fmla="*/ 1363 w 2392"/>
                <a:gd name="T77" fmla="*/ 461 h 881"/>
                <a:gd name="T78" fmla="*/ 1502 w 2392"/>
                <a:gd name="T79" fmla="*/ 533 h 881"/>
                <a:gd name="T80" fmla="*/ 1520 w 2392"/>
                <a:gd name="T81" fmla="*/ 617 h 881"/>
                <a:gd name="T82" fmla="*/ 1461 w 2392"/>
                <a:gd name="T83" fmla="*/ 653 h 881"/>
                <a:gd name="T84" fmla="*/ 1294 w 2392"/>
                <a:gd name="T85" fmla="*/ 701 h 881"/>
                <a:gd name="T86" fmla="*/ 1180 w 2392"/>
                <a:gd name="T87" fmla="*/ 755 h 881"/>
                <a:gd name="T88" fmla="*/ 1133 w 2392"/>
                <a:gd name="T89" fmla="*/ 809 h 881"/>
                <a:gd name="T90" fmla="*/ 1145 w 2392"/>
                <a:gd name="T91" fmla="*/ 869 h 881"/>
                <a:gd name="T92" fmla="*/ 1174 w 2392"/>
                <a:gd name="T93" fmla="*/ 881 h 881"/>
                <a:gd name="T94" fmla="*/ 1276 w 2392"/>
                <a:gd name="T95" fmla="*/ 869 h 881"/>
                <a:gd name="T96" fmla="*/ 1473 w 2392"/>
                <a:gd name="T97" fmla="*/ 857 h 881"/>
                <a:gd name="T98" fmla="*/ 1526 w 2392"/>
                <a:gd name="T99" fmla="*/ 851 h 881"/>
                <a:gd name="T100" fmla="*/ 1568 w 2392"/>
                <a:gd name="T101" fmla="*/ 833 h 881"/>
                <a:gd name="T102" fmla="*/ 1777 w 2392"/>
                <a:gd name="T103" fmla="*/ 743 h 881"/>
                <a:gd name="T104" fmla="*/ 1908 w 2392"/>
                <a:gd name="T105" fmla="*/ 689 h 881"/>
                <a:gd name="T106" fmla="*/ 1993 w 2392"/>
                <a:gd name="T107" fmla="*/ 581 h 881"/>
                <a:gd name="T108" fmla="*/ 2158 w 2392"/>
                <a:gd name="T109" fmla="*/ 389 h 881"/>
                <a:gd name="T110" fmla="*/ 2337 w 2392"/>
                <a:gd name="T111" fmla="*/ 269 h 881"/>
                <a:gd name="T112" fmla="*/ 2385 w 2392"/>
                <a:gd name="T113" fmla="*/ 239 h 881"/>
                <a:gd name="T114" fmla="*/ 2528 w 2392"/>
                <a:gd name="T115" fmla="*/ 0 h 881"/>
                <a:gd name="T116" fmla="*/ 243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17744508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5603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0081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5147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62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456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9035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11955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3717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54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489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891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2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1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5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6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A057C0-06C9-462B-801A-A11CB93785D1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1029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>
                <a:cs typeface="Arial" charset="0"/>
              </a:rPr>
              <a:t>©</a:t>
            </a:r>
            <a:r>
              <a:rPr lang="en-US" altLang="ja-JP" sz="1000" dirty="0">
                <a:cs typeface="Arial" charset="0"/>
              </a:rPr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>
                <a:cs typeface="Arial" charset="0"/>
              </a:rPr>
              <a:t>04e-BM/NS/HDCV/FSOFT v2/3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>
                <a:cs typeface="Arial" charset="0"/>
              </a:rPr>
              <a:t>©</a:t>
            </a:r>
            <a:r>
              <a:rPr lang="en-US" altLang="ja-JP" sz="1000" dirty="0">
                <a:cs typeface="Arial" charset="0"/>
              </a:rPr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>
                <a:cs typeface="Arial" charset="0"/>
              </a:rPr>
              <a:t>04e-BM/NS/HDCV/FSOFT v2/3</a:t>
            </a:r>
          </a:p>
        </p:txBody>
      </p:sp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4" name="Rectangle 1053"/>
          <p:cNvSpPr>
            <a:spLocks noChangeArrowheads="1"/>
          </p:cNvSpPr>
          <p:nvPr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kumimoji="0" lang="ja-JP" altLang="en-US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© </a:t>
            </a:r>
            <a:r>
              <a:rPr kumimoji="0" lang="en-US" altLang="ja-JP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Copyright 2006 FPT Software</a:t>
            </a:r>
          </a:p>
        </p:txBody>
      </p:sp>
      <p:sp>
        <p:nvSpPr>
          <p:cNvPr id="15" name="Rectangle 1054"/>
          <p:cNvSpPr>
            <a:spLocks noChangeArrowheads="1"/>
          </p:cNvSpPr>
          <p:nvPr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6" name="Rectangle 1055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17" name="Rectangle 1056"/>
          <p:cNvSpPr>
            <a:spLocks noChangeArrowheads="1"/>
          </p:cNvSpPr>
          <p:nvPr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D97310C-585D-4B95-8AE8-F5FAC5E1D5B0}" type="slidenum">
              <a:rPr lang="en-US" altLang="en-US" sz="1000"/>
              <a:pPr algn="r" eaLnBrk="1" hangingPunct="1"/>
              <a:t>‹#›</a:t>
            </a:fld>
            <a:endParaRPr lang="en-US" altLang="en-US" sz="1000"/>
          </a:p>
        </p:txBody>
      </p:sp>
      <p:sp>
        <p:nvSpPr>
          <p:cNvPr id="1042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©</a:t>
            </a:r>
            <a:r>
              <a:rPr lang="en-US" altLang="en-US" sz="1000"/>
              <a:t> FPT SOFTWARE – TRAINING MATERIAL</a:t>
            </a:r>
            <a:r>
              <a:rPr lang="en-US" altLang="ja-JP" sz="1000">
                <a:ea typeface="ＭＳ Ｐゴシック" panose="020B0600070205080204" pitchFamily="50" charset="-128"/>
              </a:rPr>
              <a:t> – Int</a:t>
            </a:r>
            <a:r>
              <a:rPr lang="en-US" altLang="en-US" sz="1000"/>
              <a:t>er</a:t>
            </a:r>
            <a:r>
              <a:rPr lang="en-US" altLang="ja-JP" sz="1000">
                <a:ea typeface="ＭＳ Ｐゴシック" panose="020B0600070205080204" pitchFamily="50" charset="-128"/>
              </a:rPr>
              <a:t>nal </a:t>
            </a:r>
            <a:r>
              <a:rPr lang="en-US" altLang="en-US" sz="1000"/>
              <a:t>us</a:t>
            </a:r>
            <a:r>
              <a:rPr lang="en-US" altLang="ja-JP" sz="1000">
                <a:ea typeface="ＭＳ Ｐゴシック" panose="020B0600070205080204" pitchFamily="50" charset="-128"/>
              </a:rPr>
              <a:t>e</a:t>
            </a:r>
            <a:endParaRPr lang="en-US" altLang="en-US" sz="1000"/>
          </a:p>
        </p:txBody>
      </p:sp>
      <p:sp>
        <p:nvSpPr>
          <p:cNvPr id="20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000" dirty="0" smtClean="0">
                <a:latin typeface="Arial" charset="0"/>
                <a:cs typeface="Arial" charset="0"/>
              </a:rPr>
              <a:t>04e-BM/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  <a:cs typeface="Arial" charset="0"/>
              </a:rPr>
              <a:t>NS</a:t>
            </a:r>
            <a:r>
              <a:rPr kumimoji="0" lang="en-US" altLang="en-US" sz="1000" dirty="0" smtClean="0">
                <a:latin typeface="Arial" charset="0"/>
                <a:cs typeface="Arial" charset="0"/>
              </a:rPr>
              <a:t>/HDCV/FSOFT v2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  <a:cs typeface="Arial" charset="0"/>
              </a:rPr>
              <a:t>/</a:t>
            </a:r>
            <a:r>
              <a:rPr kumimoji="0" lang="en-US" altLang="en-US" sz="1000" dirty="0" smtClean="0">
                <a:latin typeface="Arial" charset="0"/>
                <a:cs typeface="Arial" charset="0"/>
              </a:rPr>
              <a:t>2</a:t>
            </a:r>
          </a:p>
        </p:txBody>
      </p:sp>
      <p:pic>
        <p:nvPicPr>
          <p:cNvPr id="1045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1061" descr="Logo_Software_khongSLOGA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233" r:id="rId1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134145-F506-4976-B431-EAD7EAD14396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ＭＳ Ｐゴシック" panose="020B0600070205080204" pitchFamily="50" charset="-128"/>
              </a:defRPr>
            </a:lvl1pPr>
          </a:lstStyle>
          <a:p>
            <a:fld id="{B630F830-3372-4D73-B67D-30F2E349D39D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ja-JP" sz="24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7" name="CorelDRAW" r:id="rId15" imgW="6773760" imgH="6706440" progId="">
                  <p:embed/>
                </p:oleObj>
              </mc:Choice>
              <mc:Fallback>
                <p:oleObj name="CorelDRAW" r:id="rId15" imgW="6773760" imgH="67064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38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9292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3320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 sz="2400">
                  <a:solidFill>
                    <a:schemeClr val="bg2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21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 sz="2400">
                  <a:solidFill>
                    <a:schemeClr val="bg2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 sz="2400">
                  <a:solidFill>
                    <a:schemeClr val="bg2"/>
                  </a:solidFill>
                  <a:ea typeface="ＭＳ Ｐゴシック" panose="020B0600070205080204" pitchFamily="50" charset="-128"/>
                </a:endParaRPr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ea typeface="ＭＳ Ｐゴシック" panose="020B0600070205080204" pitchFamily="50" charset="-128"/>
              </a:defRPr>
            </a:lvl1pPr>
          </a:lstStyle>
          <a:p>
            <a:fld id="{B808547D-AE18-4064-B9F5-EAB681DBE9A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F64D4-75C3-4413-8052-EEFBC2DC3407}" type="datetimeFigureOut">
              <a:rPr lang="en-US" smtClean="0"/>
              <a:t>23/10/2015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E458-7DA1-484F-A952-7ACDCBF0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9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4ADEAE-2EB9-439E-B30A-33D5E788ED31}" type="slidenum">
              <a:rPr lang="fr-FR" altLang="ja-JP" sz="800">
                <a:solidFill>
                  <a:schemeClr val="bg2"/>
                </a:solidFill>
                <a:latin typeface="SEOptimist"/>
                <a:ea typeface="ＭＳ Ｐゴシック" panose="020B0600070205080204" pitchFamily="50" charset="-128"/>
              </a:rPr>
              <a:pPr eaLnBrk="1" hangingPunct="1"/>
              <a:t>‹#›</a:t>
            </a:fld>
            <a:endParaRPr lang="fr-FR" altLang="ja-JP" sz="800">
              <a:solidFill>
                <a:schemeClr val="bg2"/>
              </a:solidFill>
              <a:latin typeface="SEOptimist"/>
              <a:ea typeface="ＭＳ Ｐゴシック" panose="020B0600070205080204" pitchFamily="50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B1DA0E-1784-43B0-9C24-E21602FDAC39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F2A4B7-AC64-463A-91B6-FE41AEF0E9E2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zh-TW" sz="800" dirty="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89AE42-8042-4B64-8987-E7EA7A51CB5C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zh-TW" sz="800" dirty="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latin typeface="+mj-lt"/>
              </a:rPr>
              <a:t>© FPT Software</a:t>
            </a:r>
            <a:endParaRPr lang="en-US" altLang="ja-JP" sz="1600" b="1" dirty="0">
              <a:latin typeface="+mj-lt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E30E548-D917-4390-80B0-54C03ABCBAD4}" type="slidenum">
              <a:rPr lang="en-US" altLang="ja-JP" sz="1600" b="1">
                <a:ea typeface="ＭＳ Ｐゴシック" panose="020B0600070205080204" pitchFamily="50" charset="-128"/>
              </a:rPr>
              <a:pPr algn="r"/>
              <a:t>‹#›</a:t>
            </a:fld>
            <a:endParaRPr lang="en-US" altLang="ja-JP" sz="1600" b="1"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238" r:id="rId3"/>
    <p:sldLayoutId id="2147484239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108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pic>
        <p:nvPicPr>
          <p:cNvPr id="7176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latin typeface="+mj-lt"/>
              </a:rPr>
              <a:t>© FPT Software</a:t>
            </a:r>
            <a:endParaRPr lang="en-US" altLang="ja-JP" sz="1600" b="1" dirty="0">
              <a:latin typeface="+mj-lt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60CCF855-CA66-47A0-A4A1-AFF295CBCED2}" type="slidenum">
              <a:rPr lang="en-US" altLang="ja-JP" sz="1600" b="1">
                <a:ea typeface="ＭＳ Ｐゴシック" panose="020B0600070205080204" pitchFamily="50" charset="-128"/>
              </a:rPr>
              <a:pPr algn="r"/>
              <a:t>‹#›</a:t>
            </a:fld>
            <a:endParaRPr lang="en-US" altLang="ja-JP" sz="1600" b="1"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240" r:id="rId8"/>
    <p:sldLayoutId id="2147484241" r:id="rId9"/>
    <p:sldLayoutId id="2147484155" r:id="rId10"/>
    <p:sldLayoutId id="2147484242" r:id="rId11"/>
    <p:sldLayoutId id="2147484156" r:id="rId12"/>
    <p:sldLayoutId id="2147484157" r:id="rId13"/>
    <p:sldLayoutId id="2147484158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4FD53D-777F-4541-B178-B13F8FCFA20E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4C4373-260E-4BBB-B522-DC432BB36DCA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Chiến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lược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phát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triển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Doanh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nghiệp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vừa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và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nhỏ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Việt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997200"/>
            <a:ext cx="7772400" cy="1422400"/>
          </a:xfrm>
        </p:spPr>
        <p:txBody>
          <a:bodyPr>
            <a:noAutofit/>
          </a:bodyPr>
          <a:lstStyle/>
          <a:p>
            <a:pPr algn="ctr"/>
            <a:r>
              <a:rPr lang="en-US" altLang="en-US" sz="6000" cap="none" smtClean="0">
                <a:solidFill>
                  <a:srgbClr val="DC0081"/>
                </a:solidFill>
                <a:cs typeface="Arial" panose="020B0604020202020204" pitchFamily="34" charset="0"/>
              </a:rPr>
              <a:t>JDBC</a:t>
            </a:r>
            <a:endParaRPr lang="vi-VN" altLang="en-US" sz="6000" cap="none" smtClean="0">
              <a:solidFill>
                <a:srgbClr val="DC008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Step 1: Get a Connection to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</a:t>
            </a:r>
            <a:r>
              <a:rPr lang="en-US"/>
              <a:t>order to connect to </a:t>
            </a:r>
            <a:r>
              <a:rPr lang="en-US" smtClean="0"/>
              <a:t>database</a:t>
            </a:r>
          </a:p>
          <a:p>
            <a:pPr lvl="1"/>
            <a:r>
              <a:rPr lang="en-US" smtClean="0"/>
              <a:t>Need </a:t>
            </a:r>
            <a:r>
              <a:rPr lang="en-US"/>
              <a:t>to </a:t>
            </a:r>
            <a:r>
              <a:rPr lang="en-US" smtClean="0"/>
              <a:t>connection string in form of JDBC </a:t>
            </a:r>
            <a:r>
              <a:rPr lang="en-US"/>
              <a:t>URL. </a:t>
            </a:r>
            <a:endParaRPr lang="en-US" smtClean="0"/>
          </a:p>
          <a:p>
            <a:r>
              <a:rPr lang="en-US" smtClean="0"/>
              <a:t>Basic syntax</a:t>
            </a:r>
          </a:p>
          <a:p>
            <a:pPr lvl="1"/>
            <a:r>
              <a:rPr lang="en-US" smtClean="0"/>
              <a:t>jdbc:&lt;driver protocol&gt;:&lt;driver </a:t>
            </a:r>
            <a:r>
              <a:rPr lang="en-US"/>
              <a:t>connection </a:t>
            </a:r>
            <a:r>
              <a:rPr lang="en-US" smtClean="0"/>
              <a:t>details&gt;</a:t>
            </a:r>
          </a:p>
          <a:p>
            <a:r>
              <a:rPr lang="en-US" smtClean="0"/>
              <a:t>Examples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26162"/>
              </p:ext>
            </p:extLst>
          </p:nvPr>
        </p:nvGraphicFramePr>
        <p:xfrm>
          <a:off x="609600" y="4419600"/>
          <a:ext cx="80772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Database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JBDC URL</a:t>
                      </a:r>
                      <a:endParaRPr 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MS SQL Server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spc="-12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jdbc:sqlserver://</a:t>
                      </a:r>
                      <a:r>
                        <a:rPr lang="en-US" altLang="en-US" sz="2400" kern="1200" spc="-12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&lt;HOST&gt;:&lt;PORT&gt;</a:t>
                      </a:r>
                      <a:r>
                        <a:rPr lang="en-US" sz="2400" kern="1200" spc="-12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;DatabaseName=DB</a:t>
                      </a:r>
                      <a:endParaRPr lang="en-US" sz="2400" kern="1200" spc="-12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smtClean="0"/>
                        <a:t>Oracle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jdbc:oracle:thin:@&lt;HOST&gt;:&lt;PORT&gt;:&lt;DB&gt;</a:t>
                      </a:r>
                      <a:endParaRPr lang="en-US" sz="2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MySQL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jdbc:mysql://&lt;HOST&gt;:&lt;PORT&gt;/&lt;DB&gt;</a:t>
                      </a:r>
                      <a:endParaRPr lang="en-US" sz="2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4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Step 1: Get a Connection to database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83" y="1309914"/>
            <a:ext cx="8756617" cy="4862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2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Step 2: Create a Statement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Statement object is based on connection.</a:t>
            </a:r>
          </a:p>
          <a:p>
            <a:pPr lvl="1"/>
            <a:r>
              <a:rPr lang="en-US" smtClean="0"/>
              <a:t>It will be used later to execute SQL query.</a:t>
            </a:r>
            <a:endParaRPr lang="en-US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8674768" cy="205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5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3: </a:t>
            </a:r>
            <a:r>
              <a:rPr lang="en-US"/>
              <a:t>Execute SQL query.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Pass in your SQL query</a:t>
            </a:r>
            <a:endParaRPr lang="en-US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86026"/>
            <a:ext cx="8915400" cy="1054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2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4: </a:t>
            </a:r>
            <a:r>
              <a:rPr lang="en-US"/>
              <a:t>Process Results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Results set is initially placed before first now.</a:t>
            </a:r>
          </a:p>
          <a:p>
            <a:r>
              <a:rPr lang="en-US" smtClean="0"/>
              <a:t>Method: boolean next()</a:t>
            </a:r>
          </a:p>
          <a:p>
            <a:pPr lvl="1"/>
            <a:r>
              <a:rPr lang="en-US" smtClean="0"/>
              <a:t>Moves forward one row</a:t>
            </a:r>
          </a:p>
          <a:p>
            <a:pPr lvl="1"/>
            <a:r>
              <a:rPr lang="en-US" smtClean="0"/>
              <a:t>Return true if there are more rows to process</a:t>
            </a:r>
          </a:p>
          <a:p>
            <a:r>
              <a:rPr lang="en-US" smtClean="0"/>
              <a:t>Looping through a result set</a:t>
            </a:r>
            <a:endParaRPr lang="en-US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4343400"/>
            <a:ext cx="8817429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8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4: </a:t>
            </a:r>
            <a:r>
              <a:rPr lang="en-US"/>
              <a:t>Process Results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Collection of methods for reading data</a:t>
            </a:r>
          </a:p>
          <a:p>
            <a:pPr lvl="1"/>
            <a:r>
              <a:rPr lang="en-US" smtClean="0"/>
              <a:t>getXXX(columnName)</a:t>
            </a:r>
          </a:p>
          <a:p>
            <a:pPr lvl="1"/>
            <a:r>
              <a:rPr lang="en-US" smtClean="0"/>
              <a:t>getXXX(columnIndex)</a:t>
            </a:r>
            <a:endParaRPr 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3" y="3429000"/>
            <a:ext cx="8633927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5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5: </a:t>
            </a:r>
            <a:r>
              <a:rPr lang="en-US" altLang="en-US">
                <a:cs typeface="Arial" panose="020B0604020202020204" pitchFamily="34" charset="0"/>
              </a:rPr>
              <a:t>Close connection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By closing connection object statement and ResultSet will be closed automatically.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close() method of Connection interface is used to close the connection.</a:t>
            </a:r>
          </a:p>
          <a:p>
            <a:pPr marL="457200" lvl="1" indent="0">
              <a:buNone/>
            </a:pPr>
            <a:r>
              <a:rPr lang="en-US" smtClean="0"/>
              <a:t>public </a:t>
            </a:r>
            <a:r>
              <a:rPr lang="en-US"/>
              <a:t>void close()throws SQLException  </a:t>
            </a:r>
          </a:p>
          <a:p>
            <a:r>
              <a:rPr lang="en-US" smtClean="0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con.close(); </a:t>
            </a:r>
          </a:p>
        </p:txBody>
      </p:sp>
    </p:spTree>
    <p:extLst>
      <p:ext uri="{BB962C8B-B14F-4D97-AF65-F5344CB8AC3E}">
        <p14:creationId xmlns:p14="http://schemas.microsoft.com/office/powerpoint/2010/main" val="41027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JDBC data access statements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 creation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 statement = connection.createStatement();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Query string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query = &lt;SQLQuery&gt;; </a:t>
            </a: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CRUD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retrieve data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ResultSet result = statement.executeQuery(query);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(result.next()){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result.getString(&lt;ColName&gt;);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result.getInt(&lt;ColName&gt;);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result.getFloat(&lt;ColName&gt;);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data modification: insert, update, delete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nbUpdated = statement.executeUpdate(query);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txBody>
          <a:bodyPr>
            <a:noAutofit/>
          </a:bodyPr>
          <a:lstStyle/>
          <a:p>
            <a:r>
              <a:rPr lang="en-US" altLang="en-US"/>
              <a:t>JDBC ResultSet update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use with ResultSet only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“previous” method using, no update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smtClean="0">
                <a:solidFill>
                  <a:srgbClr val="8AC6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.TYPE_FORWARD_ONLY,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smtClean="0">
                <a:solidFill>
                  <a:srgbClr val="8AC6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.CONCUR_READ_ONLY);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“previous” method using, update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smtClean="0">
                <a:solidFill>
                  <a:srgbClr val="8AC6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.TYPE_SCROLL_SENSITIVE,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smtClean="0">
                <a:solidFill>
                  <a:srgbClr val="8AC6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.CONCUR_UPDATABLE);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00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Prepared </a:t>
            </a:r>
            <a:r>
              <a:rPr lang="en-US" smtClean="0"/>
              <a:t>Statements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</a:t>
            </a:r>
            <a:r>
              <a:rPr lang="en-US"/>
              <a:t>are Prepared </a:t>
            </a:r>
            <a:r>
              <a:rPr lang="en-US" smtClean="0"/>
              <a:t>Statements</a:t>
            </a:r>
          </a:p>
          <a:p>
            <a:r>
              <a:rPr lang="en-US" smtClean="0"/>
              <a:t>Create </a:t>
            </a:r>
            <a:r>
              <a:rPr lang="en-US"/>
              <a:t>a Prepared </a:t>
            </a:r>
            <a:r>
              <a:rPr lang="en-US" smtClean="0"/>
              <a:t>Statement</a:t>
            </a:r>
          </a:p>
          <a:p>
            <a:r>
              <a:rPr lang="en-US" smtClean="0"/>
              <a:t>Setting </a:t>
            </a:r>
            <a:r>
              <a:rPr lang="en-US"/>
              <a:t>Parameter </a:t>
            </a:r>
            <a:r>
              <a:rPr lang="en-US" smtClean="0"/>
              <a:t>Values</a:t>
            </a:r>
          </a:p>
          <a:p>
            <a:r>
              <a:rPr lang="en-US" smtClean="0"/>
              <a:t>Executing </a:t>
            </a:r>
            <a:r>
              <a:rPr lang="en-US"/>
              <a:t>a Prepared </a:t>
            </a:r>
            <a:r>
              <a:rPr lang="en-US" smtClean="0"/>
              <a:t>Statement</a:t>
            </a:r>
          </a:p>
          <a:p>
            <a:r>
              <a:rPr lang="en-US" smtClean="0"/>
              <a:t>Reusing </a:t>
            </a:r>
            <a:r>
              <a:rPr lang="en-US"/>
              <a:t>a Prepared Statement</a:t>
            </a:r>
          </a:p>
        </p:txBody>
      </p:sp>
    </p:spTree>
    <p:extLst>
      <p:ext uri="{BB962C8B-B14F-4D97-AF65-F5344CB8AC3E}">
        <p14:creationId xmlns:p14="http://schemas.microsoft.com/office/powerpoint/2010/main" val="3721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JDBC </a:t>
            </a:r>
            <a:r>
              <a:rPr lang="en-US" altLang="en-US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JDBC?</a:t>
            </a:r>
          </a:p>
          <a:p>
            <a:r>
              <a:rPr lang="en-US" smtClean="0"/>
              <a:t>Features</a:t>
            </a:r>
          </a:p>
          <a:p>
            <a:r>
              <a:rPr lang="en-US" smtClean="0"/>
              <a:t>Architecture</a:t>
            </a:r>
          </a:p>
          <a:p>
            <a:r>
              <a:rPr lang="en-US" smtClean="0"/>
              <a:t>Development process</a:t>
            </a:r>
          </a:p>
          <a:p>
            <a:r>
              <a:rPr lang="en-US" altLang="en-US"/>
              <a:t>JDBC data access </a:t>
            </a:r>
            <a:r>
              <a:rPr lang="en-US" altLang="en-US" smtClean="0"/>
              <a:t>statements</a:t>
            </a:r>
          </a:p>
          <a:p>
            <a:r>
              <a:rPr lang="en-US"/>
              <a:t>Java JDBC Transactions</a:t>
            </a:r>
          </a:p>
        </p:txBody>
      </p:sp>
    </p:spTree>
    <p:extLst>
      <p:ext uri="{BB962C8B-B14F-4D97-AF65-F5344CB8AC3E}">
        <p14:creationId xmlns:p14="http://schemas.microsoft.com/office/powerpoint/2010/main" val="24312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Prepared Statement is simply a precompiled SQL statement. </a:t>
            </a:r>
            <a:endParaRPr lang="en-US" smtClean="0"/>
          </a:p>
          <a:p>
            <a:r>
              <a:rPr lang="en-US" smtClean="0"/>
              <a:t>Prepared </a:t>
            </a:r>
            <a:r>
              <a:rPr lang="en-US"/>
              <a:t>Statements provide the following benefits. </a:t>
            </a:r>
            <a:endParaRPr lang="en-US" smtClean="0"/>
          </a:p>
          <a:p>
            <a:pPr lvl="1"/>
            <a:r>
              <a:rPr lang="en-US" smtClean="0"/>
              <a:t>Makes </a:t>
            </a:r>
            <a:r>
              <a:rPr lang="en-US"/>
              <a:t>it easier to set SQL parameters. </a:t>
            </a:r>
            <a:endParaRPr lang="en-US" smtClean="0"/>
          </a:p>
          <a:p>
            <a:pPr lvl="1"/>
            <a:r>
              <a:rPr lang="en-US" smtClean="0"/>
              <a:t>Prevent </a:t>
            </a:r>
            <a:r>
              <a:rPr lang="en-US"/>
              <a:t>against SQL dependency injection </a:t>
            </a:r>
            <a:r>
              <a:rPr lang="en-US" smtClean="0"/>
              <a:t>attacks</a:t>
            </a:r>
          </a:p>
          <a:p>
            <a:pPr lvl="1"/>
            <a:r>
              <a:rPr lang="en-US" smtClean="0"/>
              <a:t>May improve </a:t>
            </a:r>
            <a:r>
              <a:rPr lang="en-US"/>
              <a:t>application </a:t>
            </a:r>
            <a:r>
              <a:rPr lang="en-US" smtClean="0"/>
              <a:t>performance</a:t>
            </a:r>
          </a:p>
          <a:p>
            <a:pPr lvl="2"/>
            <a:r>
              <a:rPr lang="en-US" smtClean="0"/>
              <a:t>SQL </a:t>
            </a:r>
            <a:r>
              <a:rPr lang="en-US"/>
              <a:t>statement is precompiled.</a:t>
            </a:r>
          </a:p>
        </p:txBody>
      </p:sp>
    </p:spTree>
    <p:extLst>
      <p:ext uri="{BB962C8B-B14F-4D97-AF65-F5344CB8AC3E}">
        <p14:creationId xmlns:p14="http://schemas.microsoft.com/office/powerpoint/2010/main" val="6296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Prepared Statements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Instead of hard coding your SQL values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Set parameter placeholders</a:t>
            </a:r>
          </a:p>
          <a:p>
            <a:pPr lvl="1"/>
            <a:r>
              <a:rPr lang="en-US" smtClean="0"/>
              <a:t>Use a question mark for placeholder: ?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r>
              <a:rPr lang="en-US" smtClean="0"/>
              <a:t>Can also use prepared statement s for </a:t>
            </a:r>
          </a:p>
          <a:p>
            <a:pPr lvl="1"/>
            <a:r>
              <a:rPr lang="en-US" smtClean="0"/>
              <a:t>Insert, update and delete</a:t>
            </a:r>
          </a:p>
          <a:p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17057"/>
            <a:ext cx="7543800" cy="936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038600"/>
            <a:ext cx="6477001" cy="8747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524000"/>
            <a:ext cx="8380675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Calling </a:t>
            </a:r>
            <a:r>
              <a:rPr lang="en-US" smtClean="0"/>
              <a:t>SQL </a:t>
            </a:r>
            <a:r>
              <a:rPr lang="en-US"/>
              <a:t>Stored Procedures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are Stored Procedures</a:t>
            </a:r>
          </a:p>
          <a:p>
            <a:r>
              <a:rPr lang="en-US" smtClean="0"/>
              <a:t>Using callable Statements</a:t>
            </a:r>
            <a:endParaRPr lang="en-US"/>
          </a:p>
          <a:p>
            <a:r>
              <a:rPr lang="en-US" smtClean="0"/>
              <a:t>Call Stored Procedures that take parameters.</a:t>
            </a:r>
          </a:p>
          <a:p>
            <a:pPr lvl="1"/>
            <a:r>
              <a:rPr lang="en-US" smtClean="0"/>
              <a:t>IN parameters</a:t>
            </a:r>
          </a:p>
          <a:p>
            <a:pPr lvl="1"/>
            <a:r>
              <a:rPr lang="en-US" smtClean="0"/>
              <a:t>INOUT parameters</a:t>
            </a:r>
          </a:p>
          <a:p>
            <a:pPr lvl="1"/>
            <a:r>
              <a:rPr lang="en-US" smtClean="0"/>
              <a:t>OUT parameters</a:t>
            </a:r>
          </a:p>
          <a:p>
            <a:pPr lvl="1"/>
            <a:r>
              <a:rPr lang="en-US" smtClean="0"/>
              <a:t>Return a result 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44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Stored </a:t>
            </a:r>
            <a:r>
              <a:rPr lang="en-US" smtClean="0"/>
              <a:t>Procedures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stored procedure is a group of SQL statements that perform a particular task.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stored procedures are created in a SQL language that supported by the native database.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stored procedures can also have any combination of input and output parameters. </a:t>
            </a:r>
          </a:p>
        </p:txBody>
      </p:sp>
    </p:spTree>
    <p:extLst>
      <p:ext uri="{BB962C8B-B14F-4D97-AF65-F5344CB8AC3E}">
        <p14:creationId xmlns:p14="http://schemas.microsoft.com/office/powerpoint/2010/main" val="404587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callable </a:t>
            </a:r>
            <a:r>
              <a:rPr lang="en-US" smtClean="0"/>
              <a:t>Statements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call stored procedures</a:t>
            </a:r>
            <a:r>
              <a:rPr lang="en-US"/>
              <a:t> </a:t>
            </a:r>
            <a:r>
              <a:rPr lang="en-US" smtClean="0"/>
              <a:t>from Java</a:t>
            </a:r>
          </a:p>
          <a:p>
            <a:pPr lvl="1"/>
            <a:r>
              <a:rPr lang="en-US" smtClean="0"/>
              <a:t>The JDBC API provides the </a:t>
            </a:r>
            <a:r>
              <a:rPr lang="en-US" i="1" smtClean="0"/>
              <a:t>CallableStatement</a:t>
            </a:r>
          </a:p>
          <a:p>
            <a:r>
              <a:rPr lang="en-US" smtClean="0"/>
              <a:t>Use </a:t>
            </a:r>
            <a:r>
              <a:rPr lang="en-US"/>
              <a:t>a special syntax to call stored </a:t>
            </a:r>
            <a:r>
              <a:rPr lang="en-US" smtClean="0"/>
              <a:t>procedures</a:t>
            </a:r>
          </a:p>
          <a:p>
            <a:pPr lvl="1"/>
            <a:r>
              <a:rPr lang="en-US"/>
              <a:t>CallableStatement myCall = con.prepareCall</a:t>
            </a:r>
            <a:r>
              <a:rPr lang="en-US" smtClean="0"/>
              <a:t>(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 smtClean="0"/>
              <a:t>"{</a:t>
            </a:r>
            <a:r>
              <a:rPr lang="en-US"/>
              <a:t>call </a:t>
            </a:r>
            <a:r>
              <a:rPr lang="en-US" smtClean="0"/>
              <a:t>stored_proc_name()}");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13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callable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mtClean="0"/>
              <a:t>Stored procedure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Java coding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946978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185214"/>
            <a:ext cx="7971865" cy="2367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42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JDBC Transactions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are Transactions?</a:t>
            </a:r>
          </a:p>
          <a:p>
            <a:r>
              <a:rPr lang="en-US" smtClean="0"/>
              <a:t>How </a:t>
            </a:r>
            <a:r>
              <a:rPr lang="en-US"/>
              <a:t>to develop transactions with JDBC</a:t>
            </a:r>
          </a:p>
        </p:txBody>
      </p:sp>
    </p:spTree>
    <p:extLst>
      <p:ext uri="{BB962C8B-B14F-4D97-AF65-F5344CB8AC3E}">
        <p14:creationId xmlns:p14="http://schemas.microsoft.com/office/powerpoint/2010/main" val="687111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Transactions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/>
              <a:t>A transaction is basically a unit of work</a:t>
            </a:r>
            <a:r>
              <a:rPr lang="en-US" smtClean="0"/>
              <a:t>.</a:t>
            </a:r>
          </a:p>
          <a:p>
            <a:r>
              <a:rPr lang="en-US" smtClean="0"/>
              <a:t>One or more SQL statements executed together</a:t>
            </a:r>
            <a:r>
              <a:rPr lang="en-US"/>
              <a:t>. </a:t>
            </a:r>
            <a:endParaRPr lang="en-US" smtClean="0"/>
          </a:p>
          <a:p>
            <a:pPr lvl="1"/>
            <a:r>
              <a:rPr lang="en-US" smtClean="0"/>
              <a:t>Either all of the </a:t>
            </a:r>
            <a:r>
              <a:rPr lang="en-US"/>
              <a:t>statements are executed </a:t>
            </a:r>
            <a:r>
              <a:rPr lang="en-US" smtClean="0"/>
              <a:t>– Commit</a:t>
            </a:r>
          </a:p>
          <a:p>
            <a:pPr lvl="1"/>
            <a:r>
              <a:rPr lang="en-US" smtClean="0"/>
              <a:t>Or none of </a:t>
            </a:r>
            <a:r>
              <a:rPr lang="en-US"/>
              <a:t>the statements are </a:t>
            </a:r>
            <a:r>
              <a:rPr lang="en-US" smtClean="0"/>
              <a:t>executed – Rollback</a:t>
            </a:r>
          </a:p>
        </p:txBody>
      </p:sp>
    </p:spTree>
    <p:extLst>
      <p:ext uri="{BB962C8B-B14F-4D97-AF65-F5344CB8AC3E}">
        <p14:creationId xmlns:p14="http://schemas.microsoft.com/office/powerpoint/2010/main" val="2952365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 Transactions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mtClean="0"/>
              <a:t>By default, the database connection is to auto-commit</a:t>
            </a:r>
          </a:p>
          <a:p>
            <a:pPr lvl="1"/>
            <a:r>
              <a:rPr lang="en-US" smtClean="0"/>
              <a:t>Need to explicitly turn off auto-commit </a:t>
            </a:r>
          </a:p>
          <a:p>
            <a:endParaRPr lang="en-US" smtClean="0"/>
          </a:p>
          <a:p>
            <a:r>
              <a:rPr lang="en-US" smtClean="0"/>
              <a:t>Developer controls commit or rollback</a:t>
            </a:r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76588"/>
            <a:ext cx="5135386" cy="557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14" y="4419600"/>
            <a:ext cx="2957286" cy="1768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65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JDBC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JDBC</a:t>
            </a:r>
          </a:p>
          <a:p>
            <a:pPr lvl="1"/>
            <a:r>
              <a:rPr lang="en-US" smtClean="0"/>
              <a:t>Allows </a:t>
            </a:r>
            <a:r>
              <a:rPr lang="en-US"/>
              <a:t>a Java application to connect to a relational database</a:t>
            </a:r>
            <a:r>
              <a:rPr lang="en-US" smtClean="0"/>
              <a:t>.</a:t>
            </a:r>
          </a:p>
          <a:p>
            <a:pPr lvl="1"/>
            <a:r>
              <a:rPr lang="en-US"/>
              <a:t> The major databases are supported such as Oracle, Microsoft SQL Server, DB2 and many others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7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 Transactions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Developer controls commit or rollback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6" y="2362200"/>
            <a:ext cx="8382000" cy="3626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29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JDBC batch </a:t>
            </a:r>
            <a:r>
              <a:rPr lang="en-US" altLang="en-US">
                <a:cs typeface="Arial" panose="020B0604020202020204" pitchFamily="34" charset="0"/>
              </a:rPr>
              <a:t>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Batch </a:t>
            </a:r>
            <a:r>
              <a:rPr lang="en-US" smtClean="0"/>
              <a:t>processing </a:t>
            </a:r>
            <a:r>
              <a:rPr lang="en-US"/>
              <a:t>allows you to group related SQL statements into a batch and submit them with one call to the database.</a:t>
            </a:r>
          </a:p>
          <a:p>
            <a:r>
              <a:rPr lang="en-US" smtClean="0"/>
              <a:t>The</a:t>
            </a:r>
            <a:r>
              <a:rPr lang="en-US"/>
              <a:t> </a:t>
            </a:r>
            <a:r>
              <a:rPr lang="en-US" b="1"/>
              <a:t>addBatch()</a:t>
            </a:r>
            <a:r>
              <a:rPr lang="en-US"/>
              <a:t> </a:t>
            </a:r>
            <a:r>
              <a:rPr lang="en-US" smtClean="0"/>
              <a:t> is </a:t>
            </a:r>
            <a:r>
              <a:rPr lang="en-US"/>
              <a:t>used to add individual statements to the batch. </a:t>
            </a:r>
            <a:endParaRPr lang="en-US" smtClean="0"/>
          </a:p>
          <a:p>
            <a:r>
              <a:rPr lang="en-US" smtClean="0"/>
              <a:t>The</a:t>
            </a:r>
            <a:r>
              <a:rPr lang="en-US"/>
              <a:t> </a:t>
            </a:r>
            <a:r>
              <a:rPr lang="en-US" b="1"/>
              <a:t>executeBatch()</a:t>
            </a:r>
            <a:r>
              <a:rPr lang="en-US"/>
              <a:t> is used to start the execution of all the statements grouped together.</a:t>
            </a:r>
          </a:p>
          <a:p>
            <a:r>
              <a:rPr lang="en-US" smtClean="0"/>
              <a:t>The</a:t>
            </a:r>
            <a:r>
              <a:rPr lang="en-US"/>
              <a:t> </a:t>
            </a:r>
            <a:r>
              <a:rPr lang="en-US" b="1"/>
              <a:t>clearBatch()</a:t>
            </a:r>
            <a:r>
              <a:rPr lang="en-US"/>
              <a:t> </a:t>
            </a:r>
            <a:r>
              <a:rPr lang="en-US" smtClean="0"/>
              <a:t>is used to </a:t>
            </a:r>
            <a:r>
              <a:rPr lang="en-US"/>
              <a:t>removes all the statements you </a:t>
            </a:r>
            <a:r>
              <a:rPr lang="en-US" smtClean="0"/>
              <a:t>added to batch.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JDBC </a:t>
            </a:r>
            <a:r>
              <a:rPr lang="en-US"/>
              <a:t>Batch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Create a Statement </a:t>
            </a:r>
            <a:r>
              <a:rPr lang="en-US" smtClean="0"/>
              <a:t>object. </a:t>
            </a:r>
          </a:p>
          <a:p>
            <a:r>
              <a:rPr lang="en-US" smtClean="0"/>
              <a:t>Set </a:t>
            </a:r>
            <a:r>
              <a:rPr lang="en-US"/>
              <a:t>auto-commit to </a:t>
            </a:r>
            <a:r>
              <a:rPr lang="en-US" smtClean="0"/>
              <a:t>false. </a:t>
            </a:r>
          </a:p>
          <a:p>
            <a:r>
              <a:rPr lang="en-US" smtClean="0"/>
              <a:t>Add </a:t>
            </a:r>
            <a:r>
              <a:rPr lang="en-US"/>
              <a:t>as many as SQL statements </a:t>
            </a:r>
            <a:r>
              <a:rPr lang="en-US" smtClean="0"/>
              <a:t>into batch.</a:t>
            </a:r>
            <a:endParaRPr lang="en-US"/>
          </a:p>
          <a:p>
            <a:r>
              <a:rPr lang="en-US"/>
              <a:t>Execute all the SQL </a:t>
            </a:r>
            <a:r>
              <a:rPr lang="en-US" smtClean="0"/>
              <a:t>statements. </a:t>
            </a:r>
          </a:p>
          <a:p>
            <a:r>
              <a:rPr lang="en-US" smtClean="0"/>
              <a:t>Finally</a:t>
            </a:r>
            <a:r>
              <a:rPr lang="en-US"/>
              <a:t>, commit all the </a:t>
            </a:r>
            <a:r>
              <a:rPr lang="en-US" smtClean="0"/>
              <a:t>changes.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80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JDBC </a:t>
            </a:r>
            <a:r>
              <a:rPr lang="en-US"/>
              <a:t>Batch Processing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83076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con.setAutoCommit(</a:t>
            </a: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replace executeQuery by addBatch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stmt.setString(1, “Titi”); stmt.setInt(2, 25);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stmt.addBatch();        </a:t>
            </a:r>
            <a:r>
              <a:rPr lang="en-US" altLang="en-US" sz="20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stmt.setString(1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, “Tata”); stmt.setInt(2, 28);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stmt.addBatch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     </a:t>
            </a:r>
            <a:r>
              <a:rPr lang="en-US" altLang="en-US" sz="20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 call batch processing statement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stmt.executeBatch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also applied for normal statement (not prepared one)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con.commit();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con.setAutoCommit(</a:t>
            </a: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4483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JDBC Batch with string query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4800600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connect.setAutoCommit(</a:t>
            </a:r>
            <a:r>
              <a:rPr lang="en-US" altLang="en-US" smtClean="0">
                <a:solidFill>
                  <a:srgbClr val="0000FF"/>
                </a:solidFill>
              </a:rPr>
              <a:t>false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8AC6CD"/>
                </a:solidFill>
              </a:rPr>
              <a:t>Statement</a:t>
            </a:r>
            <a:r>
              <a:rPr lang="en-US" altLang="en-US" smtClean="0"/>
              <a:t> statement = connect.createStatement();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statement.addBatch(</a:t>
            </a:r>
            <a:r>
              <a:rPr lang="en-US" altLang="en-US" smtClean="0">
                <a:solidFill>
                  <a:srgbClr val="222268"/>
                </a:solidFill>
              </a:rPr>
              <a:t>&lt;Insert query&gt;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statement.addBatch(</a:t>
            </a:r>
            <a:r>
              <a:rPr lang="en-US" altLang="en-US" smtClean="0">
                <a:solidFill>
                  <a:srgbClr val="222268"/>
                </a:solidFill>
              </a:rPr>
              <a:t>&lt;Insert query&gt;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statement.addBatch(</a:t>
            </a:r>
            <a:r>
              <a:rPr lang="en-US" altLang="en-US" smtClean="0">
                <a:solidFill>
                  <a:srgbClr val="222268"/>
                </a:solidFill>
              </a:rPr>
              <a:t>&lt;Update query&gt;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statement.addBatch(</a:t>
            </a:r>
            <a:r>
              <a:rPr lang="en-US" altLang="en-US" smtClean="0">
                <a:solidFill>
                  <a:srgbClr val="222268"/>
                </a:solidFill>
              </a:rPr>
              <a:t>&lt;Delete query&gt;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FF"/>
                </a:solidFill>
              </a:rPr>
              <a:t>int</a:t>
            </a:r>
            <a:r>
              <a:rPr lang="en-US" altLang="en-US" smtClean="0"/>
              <a:t>[] updateCounts = statement.executeBatch();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connect.commit();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statement.close();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connect.setAutoCommit(</a:t>
            </a:r>
            <a:r>
              <a:rPr lang="en-US" altLang="en-US" smtClean="0">
                <a:solidFill>
                  <a:srgbClr val="0000FF"/>
                </a:solidFill>
              </a:rPr>
              <a:t>true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63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The main feature of JDBC is that it is a standard API. You develop your application code to the JDBC API and you can connected to various databases. </a:t>
            </a:r>
            <a:endParaRPr lang="en-US" smtClean="0"/>
          </a:p>
          <a:p>
            <a:r>
              <a:rPr lang="en-US"/>
              <a:t>JDBC supported a large number of databases</a:t>
            </a:r>
          </a:p>
          <a:p>
            <a:pPr lvl="1"/>
            <a:r>
              <a:rPr lang="en-US"/>
              <a:t>Oracle, Microsoft SQL server, MySQL, SyBase, DB2, PostgreSQL …</a:t>
            </a:r>
          </a:p>
          <a:p>
            <a:r>
              <a:rPr lang="en-US" smtClean="0"/>
              <a:t>You can build your own custom SQL statement:</a:t>
            </a:r>
          </a:p>
          <a:p>
            <a:pPr lvl="1"/>
            <a:r>
              <a:rPr lang="en-US" smtClean="0"/>
              <a:t>select</a:t>
            </a:r>
            <a:r>
              <a:rPr lang="en-US"/>
              <a:t>, insert, update and delete.</a:t>
            </a:r>
          </a:p>
          <a:p>
            <a:pPr lvl="1"/>
            <a:r>
              <a:rPr lang="en-US" smtClean="0"/>
              <a:t>Complex </a:t>
            </a:r>
            <a:r>
              <a:rPr lang="en-US"/>
              <a:t>SQL </a:t>
            </a:r>
            <a:r>
              <a:rPr lang="en-US" smtClean="0"/>
              <a:t>queries: inner </a:t>
            </a:r>
            <a:r>
              <a:rPr lang="en-US"/>
              <a:t>and outer joins. </a:t>
            </a:r>
            <a:endParaRPr lang="en-US" smtClean="0"/>
          </a:p>
          <a:p>
            <a:pPr lvl="1"/>
            <a:r>
              <a:rPr lang="en-US" smtClean="0"/>
              <a:t>Call stored procedures.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 architecture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52550"/>
            <a:ext cx="28956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4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JDBC driver</a:t>
            </a:r>
          </a:p>
          <a:p>
            <a:pPr lvl="1"/>
            <a:r>
              <a:rPr lang="en-US" smtClean="0"/>
              <a:t>Provides  a connection to a </a:t>
            </a:r>
            <a:r>
              <a:rPr lang="en-US"/>
              <a:t>database. </a:t>
            </a:r>
            <a:endParaRPr lang="en-US" smtClean="0"/>
          </a:p>
          <a:p>
            <a:pPr lvl="1"/>
            <a:r>
              <a:rPr lang="en-US" smtClean="0"/>
              <a:t>Converts JDBC calls </a:t>
            </a:r>
            <a:r>
              <a:rPr lang="en-US"/>
              <a:t>to </a:t>
            </a:r>
            <a:r>
              <a:rPr lang="en-US" smtClean="0"/>
              <a:t>for specific </a:t>
            </a:r>
            <a:r>
              <a:rPr lang="en-US"/>
              <a:t>database. </a:t>
            </a:r>
            <a:endParaRPr lang="en-US" smtClean="0"/>
          </a:p>
          <a:p>
            <a:r>
              <a:rPr lang="en-US" smtClean="0"/>
              <a:t>JDBC </a:t>
            </a:r>
            <a:r>
              <a:rPr lang="en-US"/>
              <a:t>driver </a:t>
            </a:r>
            <a:r>
              <a:rPr lang="en-US" smtClean="0"/>
              <a:t>implementations</a:t>
            </a:r>
          </a:p>
          <a:p>
            <a:pPr lvl="1"/>
            <a:r>
              <a:rPr lang="en-US" smtClean="0"/>
              <a:t>Provided by </a:t>
            </a:r>
            <a:r>
              <a:rPr lang="en-US"/>
              <a:t>database </a:t>
            </a:r>
            <a:r>
              <a:rPr lang="en-US" smtClean="0"/>
              <a:t>vendor. </a:t>
            </a:r>
          </a:p>
        </p:txBody>
      </p:sp>
    </p:spTree>
    <p:extLst>
      <p:ext uri="{BB962C8B-B14F-4D97-AF65-F5344CB8AC3E}">
        <p14:creationId xmlns:p14="http://schemas.microsoft.com/office/powerpoint/2010/main" val="21569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</a:t>
            </a:r>
            <a:r>
              <a:rPr lang="en-US"/>
              <a:t> </a:t>
            </a:r>
            <a:r>
              <a:rPr lang="en-US" smtClean="0"/>
              <a:t>Driver </a:t>
            </a:r>
            <a:r>
              <a:rPr lang="en-US"/>
              <a:t>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Driver </a:t>
            </a:r>
            <a:r>
              <a:rPr lang="en-US"/>
              <a:t>manager helps connect </a:t>
            </a:r>
            <a:r>
              <a:rPr lang="en-US" smtClean="0"/>
              <a:t>an application based </a:t>
            </a:r>
            <a:r>
              <a:rPr lang="en-US"/>
              <a:t>on a database connection </a:t>
            </a:r>
            <a:r>
              <a:rPr lang="en-US" smtClean="0"/>
              <a:t>string. </a:t>
            </a:r>
          </a:p>
          <a:p>
            <a:r>
              <a:rPr lang="en-US" smtClean="0"/>
              <a:t>In </a:t>
            </a:r>
            <a:r>
              <a:rPr lang="en-US"/>
              <a:t>JDBC is version </a:t>
            </a:r>
            <a:r>
              <a:rPr lang="en-US" smtClean="0"/>
              <a:t>4.0, the JDBC drivers are automatically loaded based on the classpath</a:t>
            </a:r>
            <a:r>
              <a:rPr lang="en-US"/>
              <a:t>. </a:t>
            </a:r>
            <a:endParaRPr lang="en-US" smtClean="0"/>
          </a:p>
          <a:p>
            <a:r>
              <a:rPr lang="en-US"/>
              <a:t>Legacy JDBC 3.0 drivers </a:t>
            </a:r>
            <a:r>
              <a:rPr lang="en-US" smtClean="0"/>
              <a:t>have </a:t>
            </a:r>
            <a:r>
              <a:rPr lang="en-US"/>
              <a:t>to be </a:t>
            </a:r>
            <a:r>
              <a:rPr lang="en-US" smtClean="0"/>
              <a:t>explicitly loaded </a:t>
            </a:r>
            <a:r>
              <a:rPr lang="en-US"/>
              <a:t>with Java </a:t>
            </a:r>
            <a:r>
              <a:rPr lang="en-US" smtClean="0"/>
              <a:t>code is Class.forName(theDriverName)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JDBC API is defined in two packages. </a:t>
            </a:r>
            <a:endParaRPr lang="en-US" smtClean="0"/>
          </a:p>
          <a:p>
            <a:pPr lvl="1"/>
            <a:r>
              <a:rPr lang="en-US" smtClean="0"/>
              <a:t>java.sql </a:t>
            </a:r>
            <a:r>
              <a:rPr lang="en-US"/>
              <a:t>and javax.sql. </a:t>
            </a:r>
            <a:endParaRPr lang="en-US" smtClean="0"/>
          </a:p>
          <a:p>
            <a:r>
              <a:rPr lang="en-US" smtClean="0"/>
              <a:t>Key classes</a:t>
            </a:r>
          </a:p>
          <a:p>
            <a:pPr lvl="1"/>
            <a:r>
              <a:rPr lang="en-US" smtClean="0"/>
              <a:t>java.sql.DriverManager</a:t>
            </a:r>
          </a:p>
          <a:p>
            <a:pPr lvl="1"/>
            <a:r>
              <a:rPr lang="en-US" smtClean="0"/>
              <a:t>java.sql.Connection</a:t>
            </a:r>
          </a:p>
          <a:p>
            <a:pPr lvl="1"/>
            <a:r>
              <a:rPr lang="en-US" smtClean="0"/>
              <a:t>java.sql.statement</a:t>
            </a:r>
          </a:p>
          <a:p>
            <a:pPr lvl="1"/>
            <a:r>
              <a:rPr lang="en-US" smtClean="0"/>
              <a:t>java.sql.ResultSet</a:t>
            </a:r>
          </a:p>
          <a:p>
            <a:pPr lvl="1"/>
            <a:r>
              <a:rPr lang="en-US" smtClean="0"/>
              <a:t>java.sql.DataSource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 </a:t>
            </a:r>
            <a:r>
              <a:rPr lang="en-US"/>
              <a:t>a </a:t>
            </a:r>
            <a:r>
              <a:rPr lang="en-US" smtClean="0"/>
              <a:t>Connection </a:t>
            </a:r>
            <a:r>
              <a:rPr lang="en-US"/>
              <a:t>to </a:t>
            </a:r>
            <a:r>
              <a:rPr lang="en-US" smtClean="0"/>
              <a:t>database.</a:t>
            </a:r>
          </a:p>
          <a:p>
            <a:r>
              <a:rPr lang="en-US" smtClean="0"/>
              <a:t>Create </a:t>
            </a:r>
            <a:r>
              <a:rPr lang="en-US"/>
              <a:t>a </a:t>
            </a:r>
            <a:r>
              <a:rPr lang="en-US" smtClean="0"/>
              <a:t>Statement </a:t>
            </a:r>
            <a:r>
              <a:rPr lang="en-US"/>
              <a:t>object. </a:t>
            </a:r>
            <a:endParaRPr lang="en-US" smtClean="0"/>
          </a:p>
          <a:p>
            <a:r>
              <a:rPr lang="en-US" smtClean="0"/>
              <a:t>Execute SQL </a:t>
            </a:r>
            <a:r>
              <a:rPr lang="en-US"/>
              <a:t>query</a:t>
            </a:r>
            <a:r>
              <a:rPr lang="en-US" smtClean="0"/>
              <a:t>.</a:t>
            </a:r>
          </a:p>
          <a:p>
            <a:r>
              <a:rPr lang="en-US" smtClean="0"/>
              <a:t>Process Results </a:t>
            </a:r>
            <a:r>
              <a:rPr lang="en-US"/>
              <a:t>set</a:t>
            </a:r>
            <a:r>
              <a:rPr lang="en-US" smtClean="0"/>
              <a:t>.</a:t>
            </a:r>
          </a:p>
          <a:p>
            <a:r>
              <a:rPr lang="en-US" altLang="en-US">
                <a:cs typeface="Arial" panose="020B0604020202020204" pitchFamily="34" charset="0"/>
              </a:rPr>
              <a:t>Close </a:t>
            </a:r>
            <a:r>
              <a:rPr lang="en-US" altLang="en-US" smtClean="0">
                <a:cs typeface="Arial" panose="020B0604020202020204" pitchFamily="34" charset="0"/>
              </a:rPr>
              <a:t>connection</a:t>
            </a:r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0415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Fs-Theme_20140415</Template>
  <TotalTime>10469</TotalTime>
  <Words>1118</Words>
  <Application>Microsoft Office PowerPoint</Application>
  <PresentationFormat>On-screen Show (4:3)</PresentationFormat>
  <Paragraphs>223</Paragraphs>
  <Slides>35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52" baseType="lpstr">
      <vt:lpstr>Fs-Theme_20140415</vt:lpstr>
      <vt:lpstr>ppt-model</vt:lpstr>
      <vt:lpstr>PPT08_EN</vt:lpstr>
      <vt:lpstr>blank</vt:lpstr>
      <vt:lpstr>1_Template_PPT08_EN</vt:lpstr>
      <vt:lpstr>F Theme-2014_1</vt:lpstr>
      <vt:lpstr>F Theme-2014_2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Office Theme</vt:lpstr>
      <vt:lpstr>CorelDRAW</vt:lpstr>
      <vt:lpstr>Chart</vt:lpstr>
      <vt:lpstr>JDBC</vt:lpstr>
      <vt:lpstr>JDBC Overview</vt:lpstr>
      <vt:lpstr>What is JDBC?</vt:lpstr>
      <vt:lpstr>Features</vt:lpstr>
      <vt:lpstr>JDBC architecture</vt:lpstr>
      <vt:lpstr>JDBC architecture</vt:lpstr>
      <vt:lpstr>JDBC Driver manager</vt:lpstr>
      <vt:lpstr>JDBC API</vt:lpstr>
      <vt:lpstr>Development Process</vt:lpstr>
      <vt:lpstr>Step 1: Get a Connection to database</vt:lpstr>
      <vt:lpstr>Step 1: Get a Connection to database</vt:lpstr>
      <vt:lpstr>Step 2: Create a Statement object</vt:lpstr>
      <vt:lpstr>Step 3: Execute SQL query.</vt:lpstr>
      <vt:lpstr>Step 4: Process Results set</vt:lpstr>
      <vt:lpstr>Step 4: Process Results set</vt:lpstr>
      <vt:lpstr>Step 5: Close connection </vt:lpstr>
      <vt:lpstr>JDBC data access statements</vt:lpstr>
      <vt:lpstr>JDBC ResultSet update preparation</vt:lpstr>
      <vt:lpstr>Prepared Statements</vt:lpstr>
      <vt:lpstr>Prepared Statements</vt:lpstr>
      <vt:lpstr>Using Prepared Statements</vt:lpstr>
      <vt:lpstr>Using Prepared Statements</vt:lpstr>
      <vt:lpstr>Calling SQL Stored Procedures </vt:lpstr>
      <vt:lpstr>What are Stored Procedures</vt:lpstr>
      <vt:lpstr>Using callable Statements</vt:lpstr>
      <vt:lpstr>Using callable Statements</vt:lpstr>
      <vt:lpstr>Java JDBC Transactions</vt:lpstr>
      <vt:lpstr>What are Transactions?</vt:lpstr>
      <vt:lpstr>JDBC Transactions</vt:lpstr>
      <vt:lpstr>JDBC Transactions</vt:lpstr>
      <vt:lpstr>JDBC batch processing</vt:lpstr>
      <vt:lpstr>JDBC Batch Processing</vt:lpstr>
      <vt:lpstr>JDBC Batch Processing</vt:lpstr>
      <vt:lpstr>JDBC Batch with string query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HoangKhanh</cp:lastModifiedBy>
  <cp:revision>1226</cp:revision>
  <dcterms:created xsi:type="dcterms:W3CDTF">2011-03-23T14:41:39Z</dcterms:created>
  <dcterms:modified xsi:type="dcterms:W3CDTF">2015-10-23T12:30:18Z</dcterms:modified>
</cp:coreProperties>
</file>