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2.jpg" ContentType="image/jpg"/>
  <Override PartName="/ppt/media/image24.jpg" ContentType="image/jpg"/>
  <Override PartName="/ppt/media/image2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6"/>
  </p:notesMasterIdLst>
  <p:sldIdLst>
    <p:sldId id="486" r:id="rId2"/>
    <p:sldId id="485" r:id="rId3"/>
    <p:sldId id="488" r:id="rId4"/>
    <p:sldId id="497" r:id="rId5"/>
    <p:sldId id="498" r:id="rId6"/>
    <p:sldId id="499" r:id="rId7"/>
    <p:sldId id="500" r:id="rId8"/>
    <p:sldId id="501" r:id="rId9"/>
    <p:sldId id="505" r:id="rId10"/>
    <p:sldId id="504" r:id="rId11"/>
    <p:sldId id="503"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486"/>
            <p14:sldId id="485"/>
            <p14:sldId id="488"/>
            <p14:sldId id="497"/>
            <p14:sldId id="498"/>
            <p14:sldId id="499"/>
            <p14:sldId id="500"/>
            <p14:sldId id="501"/>
            <p14:sldId id="505"/>
            <p14:sldId id="504"/>
            <p14:sldId id="503"/>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5"/>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autoAdjust="0"/>
    <p:restoredTop sz="95250" autoAdjust="0"/>
  </p:normalViewPr>
  <p:slideViewPr>
    <p:cSldViewPr>
      <p:cViewPr varScale="1">
        <p:scale>
          <a:sx n="63" d="100"/>
          <a:sy n="63" d="100"/>
        </p:scale>
        <p:origin x="-754" y="-6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1"/>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CFFFE619-3B05-4B53-BA0D-129967D6A4D2}"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5CA3-1D4F-46D6-B2EA-7B4B0F07D0B9}"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9DA59-6347-4222-9EAC-2B2907463E53}"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39C68-C671-4A07-9602-EAC4BC0407EA}" type="datetime1">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6858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1524000"/>
            <a:ext cx="8534400" cy="472440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2000">
                <a:latin typeface="Comic Sans MS" pitchFamily="66" charset="0"/>
              </a:defRPr>
            </a:lvl3pPr>
            <a:lvl4pPr>
              <a:defRPr sz="2000">
                <a:latin typeface="Comic Sans MS" pitchFamily="66" charset="0"/>
              </a:defRPr>
            </a:lvl4pPr>
            <a:lvl5pPr>
              <a:defRPr sz="20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ACD2A620-7F42-4EAF-BC60-CF0C3A640458}" type="datetime1">
              <a:rPr lang="en-US" smtClean="0"/>
              <a:pPr/>
              <a:t>3/28/2017</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8CEF13-F98B-4F13-B8C4-832C1909762A}"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F83FC-CD78-4A12-AF9B-96400A9B7957}" type="datetime1">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F033C6-4D26-4045-AA47-F948297CA2E2}" type="datetime1">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E08FE-7503-4026-B194-07F7AD844F54}" type="datetime1">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ED8CB-B4B7-4F30-93CC-36DBF2DEA1BC}"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5A43D1-B8FE-400F-A470-2B939A18FFF2}" type="datetime1">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660449"/>
            <a:ext cx="8610600" cy="8635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560464"/>
            <a:ext cx="8610600" cy="45656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99C4C5F2-B687-427B-9E06-ED10DF93086C}" type="datetime1">
              <a:rPr lang="en-US" smtClean="0"/>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t>
            </a:r>
            <a:endParaRPr lang="en-US"/>
          </a:p>
        </p:txBody>
      </p:sp>
      <p:sp>
        <p:nvSpPr>
          <p:cNvPr id="3" name="Text Placeholder 2"/>
          <p:cNvSpPr>
            <a:spLocks noGrp="1"/>
          </p:cNvSpPr>
          <p:nvPr>
            <p:ph type="body" idx="1"/>
          </p:nvPr>
        </p:nvSpPr>
        <p:spPr/>
        <p:txBody>
          <a:bodyPr/>
          <a:lstStyle/>
          <a:p>
            <a:r>
              <a:rPr lang="en-US" smtClean="0"/>
              <a:t>Document Object Model</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3401540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r>
              <a:rPr lang="en-AU" b="1">
                <a:solidFill>
                  <a:srgbClr val="0070C0"/>
                </a:solidFill>
              </a:rPr>
              <a:t>Phân tích một </a:t>
            </a:r>
            <a:r>
              <a:rPr lang="en-AU" b="1" smtClean="0">
                <a:solidFill>
                  <a:srgbClr val="0070C0"/>
                </a:solidFill>
              </a:rPr>
              <a:t>tập tin </a:t>
            </a:r>
            <a:r>
              <a:rPr lang="en-AU" b="1">
                <a:solidFill>
                  <a:srgbClr val="0070C0"/>
                </a:solidFill>
              </a:rPr>
              <a:t>vào trong một tài liệu</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sp>
        <p:nvSpPr>
          <p:cNvPr id="5" name="Content Placeholder 4"/>
          <p:cNvSpPr>
            <a:spLocks noGrp="1"/>
          </p:cNvSpPr>
          <p:nvPr>
            <p:ph idx="1"/>
          </p:nvPr>
        </p:nvSpPr>
        <p:spPr>
          <a:xfrm>
            <a:off x="381000" y="1676400"/>
            <a:ext cx="8534400" cy="4648200"/>
          </a:xfrm>
        </p:spPr>
        <p:txBody>
          <a:bodyPr>
            <a:noAutofit/>
          </a:bodyPr>
          <a:lstStyle/>
          <a:p>
            <a:pPr marL="0" indent="0">
              <a:buNone/>
            </a:pPr>
            <a:endParaRPr lang="vi-VN" sz="2400"/>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pic>
        <p:nvPicPr>
          <p:cNvPr id="6" name="Picture 98"/>
          <p:cNvPicPr>
            <a:picLocks noChangeAspect="1" noChangeArrowheads="1"/>
          </p:cNvPicPr>
          <p:nvPr/>
        </p:nvPicPr>
        <p:blipFill>
          <a:blip r:embed="rId2" cstate="print"/>
          <a:srcRect/>
          <a:stretch>
            <a:fillRect/>
          </a:stretch>
        </p:blipFill>
        <p:spPr bwMode="auto">
          <a:xfrm>
            <a:off x="838200" y="1905000"/>
            <a:ext cx="7848600" cy="4495800"/>
          </a:xfrm>
          <a:prstGeom prst="rect">
            <a:avLst/>
          </a:prstGeom>
          <a:noFill/>
          <a:ln w="9525">
            <a:noFill/>
            <a:miter lim="800000"/>
            <a:headEnd/>
            <a:tailEnd/>
          </a:ln>
        </p:spPr>
      </p:pic>
    </p:spTree>
    <p:extLst>
      <p:ext uri="{BB962C8B-B14F-4D97-AF65-F5344CB8AC3E}">
        <p14:creationId xmlns:p14="http://schemas.microsoft.com/office/powerpoint/2010/main" val="340748296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en-US"/>
              <a:t>Working of DOM example</a:t>
            </a:r>
            <a:endParaRPr lang="en-AU" b="1"/>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pic>
        <p:nvPicPr>
          <p:cNvPr id="6" name="Picture 4"/>
          <p:cNvPicPr>
            <a:picLocks noGrp="1" noChangeAspect="1" noChangeArrowheads="1"/>
          </p:cNvPicPr>
          <p:nvPr>
            <p:ph idx="1"/>
          </p:nvPr>
        </p:nvPicPr>
        <p:blipFill>
          <a:blip r:embed="rId2" cstate="print"/>
          <a:srcRect/>
          <a:stretch>
            <a:fillRect/>
          </a:stretch>
        </p:blipFill>
        <p:spPr bwMode="auto">
          <a:xfrm>
            <a:off x="228600" y="1600200"/>
            <a:ext cx="8763000" cy="5105400"/>
          </a:xfrm>
          <a:prstGeom prst="rect">
            <a:avLst/>
          </a:prstGeom>
          <a:noFill/>
          <a:ln w="9525">
            <a:noFill/>
            <a:miter lim="800000"/>
            <a:headEnd/>
            <a:tailEnd/>
          </a:ln>
        </p:spPr>
      </p:pic>
    </p:spTree>
    <p:extLst>
      <p:ext uri="{BB962C8B-B14F-4D97-AF65-F5344CB8AC3E}">
        <p14:creationId xmlns:p14="http://schemas.microsoft.com/office/powerpoint/2010/main" val="15966991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a:t>
            </a:r>
            <a:endParaRPr lang="vi-VN" dirty="0"/>
          </a:p>
        </p:txBody>
      </p:sp>
      <p:sp>
        <p:nvSpPr>
          <p:cNvPr id="3" name="Content Placeholder 2"/>
          <p:cNvSpPr>
            <a:spLocks noGrp="1"/>
          </p:cNvSpPr>
          <p:nvPr>
            <p:ph idx="1"/>
          </p:nvPr>
        </p:nvSpPr>
        <p:spPr>
          <a:xfrm>
            <a:off x="457200" y="1066800"/>
            <a:ext cx="8382000" cy="990600"/>
          </a:xfrm>
        </p:spPr>
        <p:txBody>
          <a:bodyPr>
            <a:noAutofit/>
          </a:bodyPr>
          <a:lstStyle/>
          <a:p>
            <a:r>
              <a:rPr lang="en-US" sz="1700" dirty="0" smtClean="0"/>
              <a:t>Acts as the primary data type for the whole DOM model</a:t>
            </a:r>
          </a:p>
          <a:p>
            <a:r>
              <a:rPr lang="en-US" sz="1700" dirty="0" smtClean="0"/>
              <a:t>Contains various methods to access and manipulate the nodes in a DOM document </a:t>
            </a:r>
            <a:endParaRPr lang="vi-VN"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67707001"/>
              </p:ext>
            </p:extLst>
          </p:nvPr>
        </p:nvGraphicFramePr>
        <p:xfrm>
          <a:off x="609600" y="2209800"/>
          <a:ext cx="8077200" cy="4597515"/>
        </p:xfrm>
        <a:graphic>
          <a:graphicData uri="http://schemas.openxmlformats.org/drawingml/2006/table">
            <a:tbl>
              <a:tblPr firstRow="1" bandRow="1">
                <a:tableStyleId>{5C22544A-7EE6-4342-B048-85BDC9FD1C3A}</a:tableStyleId>
              </a:tblPr>
              <a:tblGrid>
                <a:gridCol w="1554815"/>
                <a:gridCol w="6522385"/>
              </a:tblGrid>
              <a:tr h="3413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3300"/>
                          </a:solidFill>
                          <a:effectLst/>
                          <a:latin typeface="Times New Roman" pitchFamily="18" charset="0"/>
                          <a:cs typeface="Times New Roman" pitchFamily="18" charset="0"/>
                        </a:rPr>
                        <a:t>Descriptions</a:t>
                      </a: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tc>
              </a:tr>
              <a:tr h="447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getNodeName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name of the node depending on its type.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15362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the value of the node depending on its type.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for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DOMString_SIZE_ERR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error when the method returns more characters than allowed by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DOMString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variable on the implementation platform.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It also throws this exception to indicate that the node is read-only by raising the error NO_MODIFICATION_ALLOWED_ERR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setNodeValue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Assigns a value to the specific node depending on its type. It throws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due to the DOMSTRING_SIZE_ERR and NO_MODIFICATION_ALLOWED_ERR error</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6078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getChildNodes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all the child nodes of the node</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r h="819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Times New Roman" pitchFamily="18" charset="0"/>
                          <a:cs typeface="Times New Roman" pitchFamily="18" charset="0"/>
                        </a:rPr>
                        <a:t>getAttributes</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NameNodeMap</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interface containing the attributes of the node.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Returns null if the node is not an element.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145575334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79676" y="1200604"/>
            <a:ext cx="7984648" cy="5562600"/>
          </a:xfrm>
          <a:prstGeom prst="rect">
            <a:avLst/>
          </a:prstGeom>
          <a:noFill/>
          <a:ln w="9525">
            <a:noFill/>
            <a:miter lim="800000"/>
            <a:headEnd/>
            <a:tailEnd/>
          </a:ln>
        </p:spPr>
      </p:pic>
      <p:sp>
        <p:nvSpPr>
          <p:cNvPr id="2" name="Title 1"/>
          <p:cNvSpPr>
            <a:spLocks noGrp="1"/>
          </p:cNvSpPr>
          <p:nvPr>
            <p:ph type="title"/>
          </p:nvPr>
        </p:nvSpPr>
        <p:spPr/>
        <p:txBody>
          <a:bodyPr/>
          <a:lstStyle/>
          <a:p>
            <a:r>
              <a:rPr lang="vi-VN" dirty="0" smtClean="0"/>
              <a:t>Node interface example (1)</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03663831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 interface example (2)</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31988" y="1173692"/>
            <a:ext cx="8076583" cy="3352800"/>
          </a:xfrm>
          <a:prstGeom prst="rect">
            <a:avLst/>
          </a:prstGeom>
          <a:noFill/>
          <a:ln w="3175">
            <a:solidFill>
              <a:schemeClr val="tx1"/>
            </a:solid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295400" y="4678892"/>
            <a:ext cx="5410200" cy="2179108"/>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351635731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vi-VN"/>
              <a:t>Document interface</a:t>
            </a:r>
            <a:endParaRPr lang="en-US"/>
          </a:p>
        </p:txBody>
      </p:sp>
      <p:sp>
        <p:nvSpPr>
          <p:cNvPr id="3" name="Content Placeholder 2"/>
          <p:cNvSpPr>
            <a:spLocks noGrp="1"/>
          </p:cNvSpPr>
          <p:nvPr>
            <p:ph idx="1"/>
          </p:nvPr>
        </p:nvSpPr>
        <p:spPr>
          <a:xfrm>
            <a:off x="457200" y="1219200"/>
            <a:ext cx="8229600" cy="1520371"/>
          </a:xfrm>
        </p:spPr>
        <p:txBody>
          <a:bodyPr>
            <a:normAutofit fontScale="70000" lnSpcReduction="20000"/>
          </a:bodyPr>
          <a:lstStyle/>
          <a:p>
            <a:r>
              <a:rPr lang="en-US"/>
              <a:t>Represents the entire XML document</a:t>
            </a:r>
          </a:p>
          <a:p>
            <a:r>
              <a:rPr lang="en-US"/>
              <a:t>Is the root of the DOM tree, which provides access to the data in the XML document</a:t>
            </a:r>
          </a:p>
          <a:p>
            <a:r>
              <a:rPr lang="en-US"/>
              <a:t>Contains factory methods to create the elements, text nodes, comments, and processing instructions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15</a:t>
            </a:fld>
            <a:endParaRPr lang="en-US"/>
          </a:p>
        </p:txBody>
      </p:sp>
      <p:graphicFrame>
        <p:nvGraphicFramePr>
          <p:cNvPr id="5" name="Group 122"/>
          <p:cNvGraphicFramePr>
            <a:graphicFrameLocks/>
          </p:cNvGraphicFramePr>
          <p:nvPr>
            <p:extLst>
              <p:ext uri="{D42A27DB-BD31-4B8C-83A1-F6EECF244321}">
                <p14:modId xmlns:p14="http://schemas.microsoft.com/office/powerpoint/2010/main" val="698595453"/>
              </p:ext>
            </p:extLst>
          </p:nvPr>
        </p:nvGraphicFramePr>
        <p:xfrm>
          <a:off x="266700" y="2652485"/>
          <a:ext cx="8610600" cy="4200876"/>
        </p:xfrm>
        <a:graphic>
          <a:graphicData uri="http://schemas.openxmlformats.org/drawingml/2006/table">
            <a:tbl>
              <a:tblPr/>
              <a:tblGrid>
                <a:gridCol w="2209800"/>
                <a:gridCol w="6400800"/>
              </a:tblGrid>
              <a:tr h="2736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45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getDocType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the document type associated with the document.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Returns null if the XML document is without a document type. </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getDocumentElement</a:t>
                      </a:r>
                      <a:endParaRPr kumimoji="0" lang="en-US" sz="1800" b="0"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the attribute that allows direct access to the root element of the XML document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createElement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Created an element of the specified type.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when an illegal character is encountered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createTextNode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 Text node with the string specified as the argument</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createAttribute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Creates an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Attr</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 the given name. The instance of the attribute then can be set to an element using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setAttributeNode</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method.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Throws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DOMException</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by raising INVALID_CHARACTER_ERR for encountering an illegal character in the specified 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6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Times New Roman" pitchFamily="18" charset="0"/>
                          <a:cs typeface="Times New Roman" pitchFamily="18" charset="0"/>
                        </a:rPr>
                        <a:t>getElementsByTagName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Returns an instance of the </a:t>
                      </a: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NodeList</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interface of all the elements with a given tag name in the order in which they are encountered in a pre order traversal of the document tree</a:t>
                      </a:r>
                      <a:endParaRPr kumimoji="0" lang="en-US" sz="18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64927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NodeList &amp; Element interface </a:t>
            </a:r>
            <a:endParaRPr lang="vi-VN" dirty="0"/>
          </a:p>
        </p:txBody>
      </p:sp>
      <p:sp>
        <p:nvSpPr>
          <p:cNvPr id="3" name="Content Placeholder 2"/>
          <p:cNvSpPr>
            <a:spLocks noGrp="1"/>
          </p:cNvSpPr>
          <p:nvPr>
            <p:ph idx="1"/>
          </p:nvPr>
        </p:nvSpPr>
        <p:spPr>
          <a:xfrm>
            <a:off x="457200" y="1371600"/>
            <a:ext cx="8229600" cy="4876800"/>
          </a:xfrm>
        </p:spPr>
        <p:txBody>
          <a:bodyPr>
            <a:normAutofit fontScale="85000" lnSpcReduction="20000"/>
          </a:bodyPr>
          <a:lstStyle/>
          <a:p>
            <a:r>
              <a:rPr lang="en-US" dirty="0" err="1" smtClean="0"/>
              <a:t>NodeList</a:t>
            </a:r>
            <a:r>
              <a:rPr lang="en-US" dirty="0" smtClean="0"/>
              <a:t> Interface</a:t>
            </a:r>
          </a:p>
          <a:p>
            <a:pPr lvl="1"/>
            <a:r>
              <a:rPr lang="en-US" dirty="0" smtClean="0"/>
              <a:t>Provides an instance of the interface</a:t>
            </a:r>
          </a:p>
          <a:p>
            <a:pPr lvl="1"/>
            <a:r>
              <a:rPr lang="en-US" dirty="0" smtClean="0"/>
              <a:t>Defines the only method, item() that returns the specific item the node list identified by its index number. If the specified index number is greater than the number of nodes in the node list then this method returns null</a:t>
            </a:r>
          </a:p>
          <a:p>
            <a:pPr lvl="1"/>
            <a:r>
              <a:rPr lang="en-US" dirty="0" smtClean="0"/>
              <a:t>public Node item(</a:t>
            </a:r>
            <a:r>
              <a:rPr lang="en-US" dirty="0" err="1" smtClean="0"/>
              <a:t>int</a:t>
            </a:r>
            <a:r>
              <a:rPr lang="en-US" dirty="0" smtClean="0"/>
              <a:t> index)</a:t>
            </a:r>
          </a:p>
          <a:p>
            <a:pPr lvl="1"/>
            <a:r>
              <a:rPr lang="en-US" dirty="0" smtClean="0"/>
              <a:t>The </a:t>
            </a:r>
            <a:r>
              <a:rPr lang="en-US" dirty="0" err="1" smtClean="0"/>
              <a:t>NodeList</a:t>
            </a:r>
            <a:r>
              <a:rPr lang="en-US" dirty="0" smtClean="0"/>
              <a:t> object represents an abstract presentation of all the Node objects in a document. So any change to the Node objects in a </a:t>
            </a:r>
            <a:r>
              <a:rPr lang="en-US" dirty="0" err="1" smtClean="0"/>
              <a:t>NodeList</a:t>
            </a:r>
            <a:r>
              <a:rPr lang="en-US" dirty="0" smtClean="0"/>
              <a:t> is reflected in the list</a:t>
            </a:r>
          </a:p>
          <a:p>
            <a:pPr lvl="1"/>
            <a:r>
              <a:rPr lang="en-US" dirty="0" smtClean="0"/>
              <a:t>This collection of ordered nodes facilitates indexed access to individual nodes. As the list is ordered, iterative traversing through the list is possible</a:t>
            </a:r>
          </a:p>
          <a:p>
            <a:r>
              <a:rPr lang="en-US" dirty="0" smtClean="0"/>
              <a:t>Element Interface</a:t>
            </a:r>
          </a:p>
          <a:p>
            <a:pPr lvl="1"/>
            <a:r>
              <a:rPr lang="en-US" dirty="0" smtClean="0"/>
              <a:t>Provides an instance of the interface</a:t>
            </a:r>
          </a:p>
          <a:p>
            <a:pPr lvl="1"/>
            <a:r>
              <a:rPr lang="en-US" dirty="0" smtClean="0"/>
              <a:t>The Element object is a type of node encountered in a document tree</a:t>
            </a:r>
          </a:p>
          <a:p>
            <a:pPr lvl="1"/>
            <a:r>
              <a:rPr lang="en-US" dirty="0" smtClean="0"/>
              <a:t>Provides several useful methods to handle the properties of the elements</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20889866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NodeList</a:t>
            </a:r>
            <a:r>
              <a:rPr lang="en-US" dirty="0" smtClean="0"/>
              <a:t> example</a:t>
            </a:r>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51114" y="1600200"/>
            <a:ext cx="7891149" cy="3276601"/>
          </a:xfrm>
          <a:prstGeom prst="rect">
            <a:avLst/>
          </a:prstGeom>
          <a:noFill/>
          <a:ln w="3175">
            <a:solidFill>
              <a:schemeClr val="tx1"/>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762000" y="5410200"/>
            <a:ext cx="7204364" cy="762000"/>
          </a:xfrm>
          <a:prstGeom prst="rect">
            <a:avLst/>
          </a:prstGeom>
          <a:noFill/>
          <a:ln w="9525">
            <a:noFill/>
            <a:miter lim="800000"/>
            <a:headEnd/>
            <a:tailEnd/>
          </a:ln>
        </p:spPr>
      </p:pic>
    </p:spTree>
    <p:extLst>
      <p:ext uri="{BB962C8B-B14F-4D97-AF65-F5344CB8AC3E}">
        <p14:creationId xmlns:p14="http://schemas.microsoft.com/office/powerpoint/2010/main" val="147707949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Attr interface </a:t>
            </a:r>
            <a:endParaRPr lang="vi-VN" dirty="0"/>
          </a:p>
        </p:txBody>
      </p:sp>
      <p:sp>
        <p:nvSpPr>
          <p:cNvPr id="3" name="Content Placeholder 2"/>
          <p:cNvSpPr>
            <a:spLocks noGrp="1"/>
          </p:cNvSpPr>
          <p:nvPr>
            <p:ph idx="1"/>
          </p:nvPr>
        </p:nvSpPr>
        <p:spPr/>
        <p:txBody>
          <a:bodyPr>
            <a:normAutofit fontScale="92500"/>
          </a:bodyPr>
          <a:lstStyle/>
          <a:p>
            <a:pPr algn="just"/>
            <a:r>
              <a:rPr lang="en-US" sz="2400" dirty="0" smtClean="0"/>
              <a:t>The </a:t>
            </a:r>
            <a:r>
              <a:rPr lang="en-US" sz="2400" dirty="0" err="1" smtClean="0"/>
              <a:t>Attr</a:t>
            </a:r>
            <a:r>
              <a:rPr lang="en-US" sz="2400" dirty="0" smtClean="0"/>
              <a:t> interface represents an attribute in an Element object. Typically the allowable values for the attribute are defined in a schema associated with the document.</a:t>
            </a:r>
          </a:p>
          <a:p>
            <a:pPr algn="just"/>
            <a:r>
              <a:rPr lang="en-US" sz="2400" dirty="0" err="1" smtClean="0"/>
              <a:t>Attr</a:t>
            </a:r>
            <a:r>
              <a:rPr lang="en-US" sz="2400" dirty="0" smtClean="0"/>
              <a:t> objects inherit the Node interface, but since they are not actually child nodes of the element they describe, the DOM does not consider them part of the document tree.</a:t>
            </a:r>
          </a:p>
          <a:p>
            <a:pPr>
              <a:buNone/>
            </a:pPr>
            <a:r>
              <a:rPr lang="en-US" smtClean="0">
                <a:solidFill>
                  <a:srgbClr val="0070C0"/>
                </a:solidFill>
              </a:rPr>
              <a:t> 	</a:t>
            </a:r>
            <a:r>
              <a:rPr lang="en-US" sz="2400" smtClean="0">
                <a:solidFill>
                  <a:srgbClr val="0070C0"/>
                </a:solidFill>
                <a:latin typeface="Courier New" pitchFamily="49" charset="0"/>
                <a:cs typeface="Courier New" pitchFamily="49" charset="0"/>
              </a:rPr>
              <a:t>Attr </a:t>
            </a:r>
            <a:r>
              <a:rPr lang="en-US" sz="2400" dirty="0" err="1" smtClean="0">
                <a:solidFill>
                  <a:srgbClr val="0070C0"/>
                </a:solidFill>
                <a:latin typeface="Courier New" pitchFamily="49" charset="0"/>
                <a:cs typeface="Courier New" pitchFamily="49" charset="0"/>
              </a:rPr>
              <a:t>att</a:t>
            </a:r>
            <a:r>
              <a:rPr lang="en-US" sz="2400" dirty="0" smtClean="0">
                <a:solidFill>
                  <a:srgbClr val="0070C0"/>
                </a:solidFill>
                <a:latin typeface="Courier New" pitchFamily="49" charset="0"/>
                <a:cs typeface="Courier New" pitchFamily="49" charset="0"/>
              </a:rPr>
              <a:t>=</a:t>
            </a:r>
            <a:r>
              <a:rPr lang="en-US" sz="2400" dirty="0" err="1" smtClean="0">
                <a:solidFill>
                  <a:srgbClr val="0070C0"/>
                </a:solidFill>
                <a:latin typeface="Courier New" pitchFamily="49" charset="0"/>
                <a:cs typeface="Courier New" pitchFamily="49" charset="0"/>
              </a:rPr>
              <a:t>doc.createAttribute</a:t>
            </a:r>
            <a:r>
              <a:rPr lang="en-US" sz="2400" dirty="0" smtClean="0">
                <a:solidFill>
                  <a:srgbClr val="0070C0"/>
                </a:solidFill>
                <a:latin typeface="Courier New" pitchFamily="49" charset="0"/>
                <a:cs typeface="Courier New" pitchFamily="49" charset="0"/>
              </a:rPr>
              <a:t>("name");</a:t>
            </a:r>
          </a:p>
          <a:p>
            <a:pPr>
              <a:buNone/>
            </a:pPr>
            <a:r>
              <a:rPr lang="en-US" sz="2400" smtClean="0">
                <a:solidFill>
                  <a:srgbClr val="0070C0"/>
                </a:solidFill>
                <a:latin typeface="Courier New" pitchFamily="49" charset="0"/>
                <a:cs typeface="Courier New" pitchFamily="49" charset="0"/>
              </a:rPr>
              <a:t>	att.setValue</a:t>
            </a:r>
            <a:r>
              <a:rPr lang="en-US" sz="2400" dirty="0" smtClean="0">
                <a:solidFill>
                  <a:srgbClr val="0070C0"/>
                </a:solidFill>
                <a:latin typeface="Courier New" pitchFamily="49" charset="0"/>
                <a:cs typeface="Courier New" pitchFamily="49" charset="0"/>
              </a:rPr>
              <a:t>("value”);</a:t>
            </a:r>
            <a:endParaRPr lang="vi-VN" sz="1800"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84406971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Text interface </a:t>
            </a:r>
            <a:endParaRPr lang="vi-VN"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pPr algn="just"/>
            <a:r>
              <a:rPr lang="en-US" sz="2200" dirty="0" smtClean="0"/>
              <a:t>The Text interface inherits from </a:t>
            </a:r>
            <a:r>
              <a:rPr lang="en-US" sz="2200" dirty="0" err="1" smtClean="0"/>
              <a:t>CharacterData</a:t>
            </a:r>
            <a:r>
              <a:rPr lang="en-US" sz="2200" dirty="0" smtClean="0"/>
              <a:t> and represents the textual content (termed character data in XML) of an Element or </a:t>
            </a:r>
            <a:r>
              <a:rPr lang="en-US" sz="2200" dirty="0" err="1" smtClean="0"/>
              <a:t>Attr</a:t>
            </a:r>
            <a:r>
              <a:rPr lang="en-US" sz="2200" dirty="0" smtClean="0"/>
              <a:t>.</a:t>
            </a:r>
          </a:p>
          <a:p>
            <a:pPr algn="just"/>
            <a:r>
              <a:rPr lang="en-US" sz="2200" dirty="0" smtClean="0"/>
              <a:t>No lexical check is done on the content of a Text node and, depending on its position in the document, some characters must be escaped during serialization using character references:</a:t>
            </a:r>
          </a:p>
          <a:p>
            <a:pPr lvl="1" algn="just"/>
            <a:r>
              <a:rPr lang="en-US" sz="2200" dirty="0" smtClean="0"/>
              <a:t>e.g. the characters "&lt;&amp;" if the textual content is part of an element or of an attribute, the character sequence "]]&gt;" when part of an element, the quotation mark character " or the apostrophe character ' when part of an attribute.</a:t>
            </a:r>
            <a:endParaRPr lang="vi-V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8333814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en-AU" smtClean="0">
                <a:solidFill>
                  <a:srgbClr val="0070C0"/>
                </a:solidFill>
              </a:rPr>
              <a:t>Giới </a:t>
            </a:r>
            <a:r>
              <a:rPr lang="en-AU">
                <a:solidFill>
                  <a:srgbClr val="0070C0"/>
                </a:solidFill>
              </a:rPr>
              <a:t>thiệu</a:t>
            </a:r>
            <a:r>
              <a:rPr lang="en-AU"/>
              <a:t/>
            </a:r>
            <a:br>
              <a:rPr lang="en-AU"/>
            </a:b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a:t>
            </a:fld>
            <a:endParaRPr lang="en-US"/>
          </a:p>
        </p:txBody>
      </p:sp>
      <p:sp>
        <p:nvSpPr>
          <p:cNvPr id="5" name="Content Placeholder 4"/>
          <p:cNvSpPr>
            <a:spLocks noGrp="1"/>
          </p:cNvSpPr>
          <p:nvPr>
            <p:ph idx="1"/>
          </p:nvPr>
        </p:nvSpPr>
        <p:spPr>
          <a:xfrm>
            <a:off x="381000" y="1752600"/>
            <a:ext cx="8534400" cy="4572000"/>
          </a:xfrm>
        </p:spPr>
        <p:txBody>
          <a:bodyPr>
            <a:normAutofit/>
          </a:bodyPr>
          <a:lstStyle/>
          <a:p>
            <a:r>
              <a:rPr lang="vi-VN" sz="2400" smtClean="0"/>
              <a:t>DOM </a:t>
            </a:r>
            <a:r>
              <a:rPr lang="vi-VN" sz="2400"/>
              <a:t>là một tiêu chuẩn được định nghĩa bởi tổ chức W3C, cũng giống như XML</a:t>
            </a:r>
          </a:p>
          <a:p>
            <a:r>
              <a:rPr lang="vi-VN" sz="2400"/>
              <a:t>DOM không được thiết kế một cách cụ thể cho công nghệ java (không giống với SAX)</a:t>
            </a:r>
          </a:p>
          <a:p>
            <a:r>
              <a:rPr lang="vi-VN" sz="2400"/>
              <a:t>DOM dùng cho mọi nền tảng(cross-platform) và mọi ngôn ngữ (crosslanguage)</a:t>
            </a:r>
          </a:p>
          <a:p>
            <a:pPr marL="0" indent="0">
              <a:buNone/>
            </a:pPr>
            <a:endParaRPr lang="en-AU" sz="2400" smtClean="0"/>
          </a:p>
          <a:p>
            <a:pPr marL="0" indent="0">
              <a:buNone/>
            </a:pPr>
            <a:endParaRPr lang="en-AU" sz="2400"/>
          </a:p>
          <a:p>
            <a:pPr marL="0" indent="0">
              <a:buNone/>
            </a:pPr>
            <a:endParaRPr lang="en-AU" sz="2400"/>
          </a:p>
        </p:txBody>
      </p:sp>
    </p:spTree>
    <p:extLst>
      <p:ext uri="{BB962C8B-B14F-4D97-AF65-F5344CB8AC3E}">
        <p14:creationId xmlns:p14="http://schemas.microsoft.com/office/powerpoint/2010/main" val="2376549702"/>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DOMException</a:t>
            </a:r>
            <a:endParaRPr lang="vi-VN" dirty="0"/>
          </a:p>
        </p:txBody>
      </p:sp>
      <p:sp>
        <p:nvSpPr>
          <p:cNvPr id="3" name="Content Placeholder 2"/>
          <p:cNvSpPr>
            <a:spLocks noGrp="1"/>
          </p:cNvSpPr>
          <p:nvPr>
            <p:ph idx="1"/>
          </p:nvPr>
        </p:nvSpPr>
        <p:spPr>
          <a:xfrm>
            <a:off x="457200" y="1600200"/>
            <a:ext cx="8229600" cy="4648200"/>
          </a:xfrm>
        </p:spPr>
        <p:txBody>
          <a:bodyPr/>
          <a:lstStyle/>
          <a:p>
            <a:r>
              <a:rPr lang="en-US" dirty="0" smtClean="0"/>
              <a:t>Can be understood by analyzing the code. </a:t>
            </a:r>
          </a:p>
          <a:p>
            <a:r>
              <a:rPr lang="en-US" dirty="0" smtClean="0"/>
              <a:t>Has no method of its own. It inherits methods from the </a:t>
            </a:r>
            <a:r>
              <a:rPr lang="en-US" dirty="0" err="1" smtClean="0"/>
              <a:t>Throwable</a:t>
            </a:r>
            <a:r>
              <a:rPr lang="en-US" dirty="0" smtClean="0"/>
              <a:t> class</a:t>
            </a:r>
          </a:p>
          <a:p>
            <a:r>
              <a:rPr lang="en-US" dirty="0" smtClean="0"/>
              <a:t>Some Errors</a:t>
            </a:r>
          </a:p>
          <a:p>
            <a:pPr lvl="1"/>
            <a:r>
              <a:rPr lang="en-US" dirty="0" smtClean="0"/>
              <a:t>WRONG_DOCUMENT_ERR.</a:t>
            </a:r>
          </a:p>
          <a:p>
            <a:pPr lvl="1"/>
            <a:r>
              <a:rPr lang="en-US" dirty="0" smtClean="0"/>
              <a:t>NOT_SUPPORTED_ERR.</a:t>
            </a:r>
          </a:p>
          <a:p>
            <a:pPr lvl="1"/>
            <a:r>
              <a:rPr lang="en-US" dirty="0" smtClean="0"/>
              <a:t>NO_MODIFICATION_ALLOWED_ERR.</a:t>
            </a:r>
          </a:p>
          <a:p>
            <a:pPr lvl="1"/>
            <a:r>
              <a:rPr lang="en-US" dirty="0" smtClean="0"/>
              <a:t>INDEX_SIZE_ERR </a:t>
            </a:r>
          </a:p>
          <a:p>
            <a:endParaRPr lang="vi-V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54145133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21</a:t>
            </a:fld>
            <a:endParaRPr lang="en-US"/>
          </a:p>
        </p:txBody>
      </p:sp>
      <p:sp>
        <p:nvSpPr>
          <p:cNvPr id="6" name="object 8"/>
          <p:cNvSpPr>
            <a:spLocks noGrp="1"/>
          </p:cNvSpPr>
          <p:nvPr>
            <p:ph idx="1"/>
          </p:nvPr>
        </p:nvSpPr>
        <p:spPr>
          <a:xfrm>
            <a:off x="533400" y="990600"/>
            <a:ext cx="8229600" cy="5181599"/>
          </a:xfrm>
          <a:prstGeom prst="rect">
            <a:avLst/>
          </a:prstGeom>
          <a:blipFill>
            <a:blip r:embed="rId2" cstate="print"/>
            <a:srcRect/>
            <a:stretch>
              <a:fillRect l="-4760" t="-9912" r="-9336" b="-40278"/>
            </a:stretch>
          </a:blipFill>
        </p:spPr>
        <p:txBody>
          <a:bodyPr wrap="square" lIns="0" tIns="0" rIns="0" bIns="0" rtlCol="0"/>
          <a:lstStyle/>
          <a:p>
            <a:pPr marL="0" indent="0">
              <a:buNone/>
            </a:pPr>
            <a:endParaRPr lang="en-AU"/>
          </a:p>
        </p:txBody>
      </p:sp>
    </p:spTree>
    <p:extLst>
      <p:ext uri="{BB962C8B-B14F-4D97-AF65-F5344CB8AC3E}">
        <p14:creationId xmlns:p14="http://schemas.microsoft.com/office/powerpoint/2010/main" val="63968278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sp>
        <p:nvSpPr>
          <p:cNvPr id="5" name="object 7"/>
          <p:cNvSpPr/>
          <p:nvPr/>
        </p:nvSpPr>
        <p:spPr>
          <a:xfrm>
            <a:off x="397239" y="914400"/>
            <a:ext cx="8077200" cy="5125388"/>
          </a:xfrm>
          <a:prstGeom prst="rect">
            <a:avLst/>
          </a:prstGeom>
          <a:blipFill>
            <a:blip r:embed="rId2" cstate="print"/>
            <a:srcRect/>
            <a:stretch>
              <a:fillRect l="-2708" t="-10703" r="-10033" b="-49704"/>
            </a:stretch>
          </a:blipFill>
        </p:spPr>
        <p:txBody>
          <a:bodyPr wrap="square" lIns="0" tIns="0" rIns="0" bIns="0" rtlCol="0"/>
          <a:lstStyle/>
          <a:p>
            <a:endParaRPr/>
          </a:p>
        </p:txBody>
      </p:sp>
    </p:spTree>
    <p:extLst>
      <p:ext uri="{BB962C8B-B14F-4D97-AF65-F5344CB8AC3E}">
        <p14:creationId xmlns:p14="http://schemas.microsoft.com/office/powerpoint/2010/main" val="379774738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23</a:t>
            </a:fld>
            <a:endParaRPr lang="en-US"/>
          </a:p>
        </p:txBody>
      </p:sp>
      <p:sp>
        <p:nvSpPr>
          <p:cNvPr id="3" name="object 8"/>
          <p:cNvSpPr/>
          <p:nvPr/>
        </p:nvSpPr>
        <p:spPr>
          <a:xfrm>
            <a:off x="381000" y="762000"/>
            <a:ext cx="8229600" cy="5715000"/>
          </a:xfrm>
          <a:prstGeom prst="rect">
            <a:avLst/>
          </a:prstGeom>
          <a:blipFill>
            <a:blip r:embed="rId2" cstate="print"/>
            <a:srcRect/>
            <a:stretch>
              <a:fillRect l="-2923" t="-10896" r="-11017" b="-52915"/>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24</a:t>
            </a:fld>
            <a:endParaRPr lang="en-US"/>
          </a:p>
        </p:txBody>
      </p:sp>
      <p:sp>
        <p:nvSpPr>
          <p:cNvPr id="3" name="object 7"/>
          <p:cNvSpPr/>
          <p:nvPr/>
        </p:nvSpPr>
        <p:spPr>
          <a:xfrm>
            <a:off x="533400" y="762000"/>
            <a:ext cx="7906062" cy="5105399"/>
          </a:xfrm>
          <a:prstGeom prst="rect">
            <a:avLst/>
          </a:prstGeom>
          <a:blipFill>
            <a:blip r:embed="rId2" cstate="print"/>
            <a:srcRect/>
            <a:stretch>
              <a:fillRect l="-3224" t="-13276" r="-9375" b="-84738"/>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25</a:t>
            </a:fld>
            <a:endParaRPr lang="en-US"/>
          </a:p>
        </p:txBody>
      </p:sp>
      <p:sp>
        <p:nvSpPr>
          <p:cNvPr id="3" name="object 8"/>
          <p:cNvSpPr/>
          <p:nvPr/>
        </p:nvSpPr>
        <p:spPr>
          <a:xfrm>
            <a:off x="457200" y="762000"/>
            <a:ext cx="8229600" cy="5714999"/>
          </a:xfrm>
          <a:prstGeom prst="rect">
            <a:avLst/>
          </a:prstGeom>
          <a:blipFill>
            <a:blip r:embed="rId2" cstate="print"/>
            <a:srcRect/>
            <a:stretch>
              <a:fillRect l="-3551" t="-8802" r="-9091" b="-30514"/>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26</a:t>
            </a:fld>
            <a:endParaRPr lang="en-US"/>
          </a:p>
        </p:txBody>
      </p:sp>
      <p:sp>
        <p:nvSpPr>
          <p:cNvPr id="3" name="object 7"/>
          <p:cNvSpPr/>
          <p:nvPr/>
        </p:nvSpPr>
        <p:spPr>
          <a:xfrm>
            <a:off x="569626" y="869430"/>
            <a:ext cx="7888574" cy="5226570"/>
          </a:xfrm>
          <a:prstGeom prst="rect">
            <a:avLst/>
          </a:prstGeom>
          <a:blipFill>
            <a:blip r:embed="rId2" cstate="print"/>
            <a:srcRect/>
            <a:stretch>
              <a:fillRect l="-2649" t="-8331" r="-9719" b="-36435"/>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27</a:t>
            </a:fld>
            <a:endParaRPr lang="en-US"/>
          </a:p>
        </p:txBody>
      </p:sp>
      <p:sp>
        <p:nvSpPr>
          <p:cNvPr id="5" name="object 7"/>
          <p:cNvSpPr/>
          <p:nvPr/>
        </p:nvSpPr>
        <p:spPr>
          <a:xfrm>
            <a:off x="609600" y="779489"/>
            <a:ext cx="7848600" cy="5392711"/>
          </a:xfrm>
          <a:prstGeom prst="rect">
            <a:avLst/>
          </a:prstGeom>
          <a:blipFill>
            <a:blip r:embed="rId2" cstate="print"/>
            <a:srcRect/>
            <a:stretch>
              <a:fillRect l="-4915" t="-6265" r="-9682" b="-11096"/>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28</a:t>
            </a:fld>
            <a:endParaRPr lang="en-US"/>
          </a:p>
        </p:txBody>
      </p:sp>
      <p:sp>
        <p:nvSpPr>
          <p:cNvPr id="3" name="object 8"/>
          <p:cNvSpPr/>
          <p:nvPr/>
        </p:nvSpPr>
        <p:spPr>
          <a:xfrm>
            <a:off x="457200" y="838200"/>
            <a:ext cx="8153400" cy="5257800"/>
          </a:xfrm>
          <a:prstGeom prst="rect">
            <a:avLst/>
          </a:prstGeom>
          <a:blipFill>
            <a:blip r:embed="rId2" cstate="print"/>
            <a:srcRect/>
            <a:stretch>
              <a:fillRect l="-4226" t="-6682" r="-9384" b="-27614"/>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29</a:t>
            </a:fld>
            <a:endParaRPr lang="en-US"/>
          </a:p>
        </p:txBody>
      </p:sp>
      <p:sp>
        <p:nvSpPr>
          <p:cNvPr id="3" name="object 7"/>
          <p:cNvSpPr/>
          <p:nvPr/>
        </p:nvSpPr>
        <p:spPr>
          <a:xfrm>
            <a:off x="381000" y="824459"/>
            <a:ext cx="8229600" cy="5652541"/>
          </a:xfrm>
          <a:prstGeom prst="rect">
            <a:avLst/>
          </a:prstGeom>
          <a:blipFill>
            <a:blip r:embed="rId2" cstate="print"/>
            <a:srcRect/>
            <a:stretch>
              <a:fillRect l="-3735" t="-8367" r="-10201" b="-23535"/>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vi-VN" b="1" smtClean="0">
                <a:solidFill>
                  <a:srgbClr val="0070C0"/>
                </a:solidFill>
                <a:latin typeface="+mn-lt"/>
              </a:rPr>
              <a:t>Các </a:t>
            </a:r>
            <a:r>
              <a:rPr lang="vi-VN" b="1">
                <a:solidFill>
                  <a:srgbClr val="0070C0"/>
                </a:solidFill>
                <a:latin typeface="+mn-lt"/>
              </a:rPr>
              <a:t>đặc điểm của mô hình DOM</a:t>
            </a:r>
            <a:r>
              <a:rPr lang="en-US" b="1">
                <a:solidFill>
                  <a:srgbClr val="0070C0"/>
                </a:solidFill>
                <a:latin typeface="+mn-lt"/>
              </a:rPr>
              <a:t/>
            </a:r>
            <a:br>
              <a:rPr lang="en-US" b="1">
                <a:solidFill>
                  <a:srgbClr val="0070C0"/>
                </a:solidFill>
                <a:latin typeface="+mn-lt"/>
              </a:rPr>
            </a:br>
            <a:endParaRPr lang="en-US" b="1">
              <a:solidFill>
                <a:srgbClr val="0070C0"/>
              </a:solidFill>
              <a:latin typeface="+mn-lt"/>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
        <p:nvSpPr>
          <p:cNvPr id="5" name="Content Placeholder 4"/>
          <p:cNvSpPr>
            <a:spLocks noGrp="1"/>
          </p:cNvSpPr>
          <p:nvPr>
            <p:ph idx="1"/>
          </p:nvPr>
        </p:nvSpPr>
        <p:spPr>
          <a:xfrm>
            <a:off x="381000" y="1676400"/>
            <a:ext cx="8534400" cy="4648200"/>
          </a:xfrm>
        </p:spPr>
        <p:txBody>
          <a:bodyPr>
            <a:noAutofit/>
          </a:bodyPr>
          <a:lstStyle/>
          <a:p>
            <a:r>
              <a:rPr lang="vi-VN" sz="2400" smtClean="0"/>
              <a:t>Truy </a:t>
            </a:r>
            <a:r>
              <a:rPr lang="vi-VN" sz="2400"/>
              <a:t>cập tài liệu XML như là một cấu trúc cây</a:t>
            </a:r>
          </a:p>
          <a:p>
            <a:r>
              <a:rPr lang="vi-VN" sz="2400"/>
              <a:t>Được bao gồm hầu hết các nút element và các nút text</a:t>
            </a:r>
          </a:p>
          <a:p>
            <a:r>
              <a:rPr lang="vi-VN" sz="2400"/>
              <a:t>Có thể "rà xoát" (Traversing) cây từ sau ra trước</a:t>
            </a:r>
          </a:p>
          <a:p>
            <a:r>
              <a:rPr lang="vi-VN" sz="2400"/>
              <a:t>Đòi hỏi bộ nhớ lớn hơn</a:t>
            </a:r>
          </a:p>
          <a:p>
            <a:pPr lvl="1"/>
            <a:r>
              <a:rPr lang="vi-VN" sz="2400"/>
              <a:t>Khá nặng nề trong việc tải và lưu trữ</a:t>
            </a:r>
          </a:p>
          <a:p>
            <a:r>
              <a:rPr lang="vi-VN" sz="2400"/>
              <a:t>Sử dụng nó khi rà xoát và hiệu chỉnh </a:t>
            </a:r>
            <a:r>
              <a:rPr lang="vi-VN" sz="2400" smtClean="0"/>
              <a:t>cây</a:t>
            </a:r>
            <a:endParaRPr lang="en-US" sz="2400" smtClean="0"/>
          </a:p>
          <a:p>
            <a:pPr marL="0" indent="0">
              <a:buNone/>
            </a:pPr>
            <a:r>
              <a:rPr lang="en-AU" sz="2400"/>
              <a:t>Với một tài liệu XML mô hình DOM sẽ duyệt và chuyển nó thành một mô hình cây của các Object</a:t>
            </a:r>
            <a:endParaRPr lang="en-US" sz="2400" smtClean="0"/>
          </a:p>
          <a:p>
            <a:endParaRPr lang="vi-VN" sz="2400"/>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spTree>
    <p:extLst>
      <p:ext uri="{BB962C8B-B14F-4D97-AF65-F5344CB8AC3E}">
        <p14:creationId xmlns:p14="http://schemas.microsoft.com/office/powerpoint/2010/main" val="3331194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30</a:t>
            </a:fld>
            <a:endParaRPr lang="en-US"/>
          </a:p>
        </p:txBody>
      </p:sp>
      <p:sp>
        <p:nvSpPr>
          <p:cNvPr id="3" name="object 8"/>
          <p:cNvSpPr/>
          <p:nvPr/>
        </p:nvSpPr>
        <p:spPr>
          <a:xfrm>
            <a:off x="457200" y="762000"/>
            <a:ext cx="8229600" cy="5520128"/>
          </a:xfrm>
          <a:prstGeom prst="rect">
            <a:avLst/>
          </a:prstGeom>
          <a:blipFill>
            <a:blip r:embed="rId2" cstate="print"/>
            <a:srcRect/>
            <a:stretch>
              <a:fillRect l="-3904" t="-6842" r="-10032" b="-50074"/>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31</a:t>
            </a:fld>
            <a:endParaRPr lang="en-US"/>
          </a:p>
        </p:txBody>
      </p:sp>
      <p:sp>
        <p:nvSpPr>
          <p:cNvPr id="3" name="object 7"/>
          <p:cNvSpPr/>
          <p:nvPr/>
        </p:nvSpPr>
        <p:spPr>
          <a:xfrm>
            <a:off x="533400" y="839450"/>
            <a:ext cx="8077199" cy="5637550"/>
          </a:xfrm>
          <a:prstGeom prst="rect">
            <a:avLst/>
          </a:prstGeom>
          <a:blipFill>
            <a:blip r:embed="rId2" cstate="print"/>
            <a:srcRect/>
            <a:stretch>
              <a:fillRect l="-4957" t="-7429" r="-10641" b="-3801"/>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32</a:t>
            </a:fld>
            <a:endParaRPr lang="en-US"/>
          </a:p>
        </p:txBody>
      </p:sp>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609600" y="631021"/>
            <a:ext cx="7848600" cy="592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33</a:t>
            </a:fld>
            <a:endParaRPr lang="en-US"/>
          </a:p>
        </p:txBody>
      </p:sp>
      <p:sp>
        <p:nvSpPr>
          <p:cNvPr id="3" name="object 7"/>
          <p:cNvSpPr/>
          <p:nvPr/>
        </p:nvSpPr>
        <p:spPr>
          <a:xfrm>
            <a:off x="381000" y="762000"/>
            <a:ext cx="8001000" cy="5410199"/>
          </a:xfrm>
          <a:prstGeom prst="rect">
            <a:avLst/>
          </a:prstGeom>
          <a:blipFill>
            <a:blip r:embed="rId2" cstate="print"/>
            <a:srcRect/>
            <a:stretch>
              <a:fillRect l="-3347" t="-7064" r="-9615" b="-3752"/>
            </a:stretch>
          </a:blipFill>
        </p:spPr>
        <p:txBody>
          <a:bodyPr wrap="square" lIns="0" tIns="0" rIns="0" bIns="0" rtlCol="0"/>
          <a:lstStyle/>
          <a:p>
            <a:endParaRPr/>
          </a:p>
        </p:txBody>
      </p:sp>
    </p:spTree>
    <p:extLst>
      <p:ext uri="{BB962C8B-B14F-4D97-AF65-F5344CB8AC3E}">
        <p14:creationId xmlns:p14="http://schemas.microsoft.com/office/powerpoint/2010/main" val="1075828092"/>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34</a:t>
            </a:fld>
            <a:endParaRPr lang="en-US"/>
          </a:p>
        </p:txBody>
      </p:sp>
      <p:sp>
        <p:nvSpPr>
          <p:cNvPr id="5" name="object 8"/>
          <p:cNvSpPr/>
          <p:nvPr/>
        </p:nvSpPr>
        <p:spPr>
          <a:xfrm>
            <a:off x="457200" y="762000"/>
            <a:ext cx="7772399" cy="5486400"/>
          </a:xfrm>
          <a:prstGeom prst="rect">
            <a:avLst/>
          </a:prstGeom>
          <a:blipFill>
            <a:blip r:embed="rId2" cstate="print"/>
            <a:srcRect/>
            <a:stretch>
              <a:fillRect l="-3598" t="-11901" r="-9043" b="-36426"/>
            </a:stretch>
          </a:blipFill>
        </p:spPr>
        <p:txBody>
          <a:bodyPr wrap="square" lIns="0" tIns="0" rIns="0" bIns="0" rtlCol="0"/>
          <a:lstStyle/>
          <a:p>
            <a:endParaRPr/>
          </a:p>
        </p:txBody>
      </p:sp>
    </p:spTree>
    <p:extLst>
      <p:ext uri="{BB962C8B-B14F-4D97-AF65-F5344CB8AC3E}">
        <p14:creationId xmlns:p14="http://schemas.microsoft.com/office/powerpoint/2010/main" val="226526036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vi-VN" b="1" smtClean="0">
                <a:solidFill>
                  <a:srgbClr val="0070C0"/>
                </a:solidFill>
              </a:rPr>
              <a:t>Hành </a:t>
            </a:r>
            <a:r>
              <a:rPr lang="vi-VN" b="1">
                <a:solidFill>
                  <a:srgbClr val="0070C0"/>
                </a:solidFill>
              </a:rPr>
              <a:t>động của DOM</a:t>
            </a:r>
            <a:br>
              <a:rPr lang="vi-VN" b="1">
                <a:solidFill>
                  <a:srgbClr val="0070C0"/>
                </a:solidFill>
              </a:rPr>
            </a:br>
            <a:endParaRPr lang="en-US" b="1">
              <a:solidFill>
                <a:srgbClr val="0070C0"/>
              </a:solidFil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
        <p:nvSpPr>
          <p:cNvPr id="5" name="Content Placeholder 4"/>
          <p:cNvSpPr>
            <a:spLocks noGrp="1"/>
          </p:cNvSpPr>
          <p:nvPr>
            <p:ph idx="1"/>
          </p:nvPr>
        </p:nvSpPr>
        <p:spPr>
          <a:xfrm>
            <a:off x="381000" y="1676400"/>
            <a:ext cx="8534400" cy="4648200"/>
          </a:xfrm>
        </p:spPr>
        <p:txBody>
          <a:bodyPr>
            <a:noAutofit/>
          </a:bodyPr>
          <a:lstStyle/>
          <a:p>
            <a:pPr marL="0" indent="0">
              <a:buNone/>
            </a:pPr>
            <a:r>
              <a:rPr lang="vi-VN" sz="2400" smtClean="0"/>
              <a:t>Hình </a:t>
            </a:r>
            <a:r>
              <a:rPr lang="vi-VN" sz="2400"/>
              <a:t>minh họa dưới cho bạn thấy đầu vào là một tài liệu XML được bộ phân tích bởi mô hình DOM và </a:t>
            </a:r>
            <a:r>
              <a:rPr lang="vi-VN" sz="2400" smtClean="0"/>
              <a:t>một</a:t>
            </a:r>
            <a:r>
              <a:rPr lang="en-US" sz="2400" smtClean="0"/>
              <a:t> </a:t>
            </a:r>
            <a:r>
              <a:rPr lang="vi-VN" sz="2400" smtClean="0"/>
              <a:t>cây </a:t>
            </a:r>
            <a:r>
              <a:rPr lang="en-US" sz="2400" smtClean="0"/>
              <a:t>sẽ </a:t>
            </a:r>
            <a:r>
              <a:rPr lang="vi-VN" sz="2400" smtClean="0"/>
              <a:t>được </a:t>
            </a:r>
            <a:r>
              <a:rPr lang="vi-VN" sz="2400"/>
              <a:t>tạo ra trong bộ nhớ mang thông tin của tài liệu đó .Việc phân tích tài liệu XML bây giờ đưa về phân </a:t>
            </a:r>
            <a:r>
              <a:rPr lang="vi-VN" sz="2400" smtClean="0"/>
              <a:t>tích,</a:t>
            </a:r>
            <a:r>
              <a:rPr lang="en-US" sz="2400" smtClean="0"/>
              <a:t> x</a:t>
            </a:r>
            <a:r>
              <a:rPr lang="vi-VN" sz="2400" smtClean="0"/>
              <a:t>ử </a:t>
            </a:r>
            <a:r>
              <a:rPr lang="vi-VN" sz="2400"/>
              <a:t>lý các nút của cây.</a:t>
            </a:r>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pic>
        <p:nvPicPr>
          <p:cNvPr id="6" name="Picture 5"/>
          <p:cNvPicPr/>
          <p:nvPr/>
        </p:nvPicPr>
        <p:blipFill rotWithShape="1">
          <a:blip r:embed="rId2"/>
          <a:srcRect l="931" t="48227" r="54147" b="31678"/>
          <a:stretch/>
        </p:blipFill>
        <p:spPr bwMode="auto">
          <a:xfrm>
            <a:off x="381000" y="4953000"/>
            <a:ext cx="8001000" cy="1447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838249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fontScale="90000"/>
          </a:bodyPr>
          <a:lstStyle/>
          <a:p>
            <a:pPr algn="ctr"/>
            <a:r>
              <a:rPr lang="en-AU" b="1">
                <a:solidFill>
                  <a:srgbClr val="0070C0"/>
                </a:solidFill>
              </a:rPr>
              <a:t>Nút cây DOM và các kiểu nút (Node)</a:t>
            </a:r>
            <a:br>
              <a:rPr lang="en-AU" b="1">
                <a:solidFill>
                  <a:srgbClr val="0070C0"/>
                </a:solidFill>
              </a:rPr>
            </a:br>
            <a:r>
              <a:rPr lang="vi-VN" b="1">
                <a:solidFill>
                  <a:srgbClr val="0070C0"/>
                </a:solidFill>
              </a:rPr>
              <a:t/>
            </a:r>
            <a:br>
              <a:rPr lang="vi-VN" b="1">
                <a:solidFill>
                  <a:srgbClr val="0070C0"/>
                </a:solidFill>
              </a:rPr>
            </a:br>
            <a:endParaRPr lang="en-US" b="1">
              <a:solidFill>
                <a:srgbClr val="0070C0"/>
              </a:solidFil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sp>
        <p:nvSpPr>
          <p:cNvPr id="5" name="Content Placeholder 4"/>
          <p:cNvSpPr>
            <a:spLocks noGrp="1"/>
          </p:cNvSpPr>
          <p:nvPr>
            <p:ph idx="1"/>
          </p:nvPr>
        </p:nvSpPr>
        <p:spPr>
          <a:xfrm>
            <a:off x="381000" y="1676400"/>
            <a:ext cx="8534400" cy="4648200"/>
          </a:xfrm>
        </p:spPr>
        <p:txBody>
          <a:bodyPr>
            <a:noAutofit/>
          </a:bodyPr>
          <a:lstStyle/>
          <a:p>
            <a:r>
              <a:rPr lang="de-DE" sz="2400"/>
              <a:t>Tài liệu XML được hiển thị như một cây</a:t>
            </a:r>
          </a:p>
          <a:p>
            <a:r>
              <a:rPr lang="de-DE" sz="2400"/>
              <a:t>Cây được tạo thành từ nút</a:t>
            </a:r>
          </a:p>
          <a:p>
            <a:r>
              <a:rPr lang="de-DE" sz="2400"/>
              <a:t>Có 12 loại kiểu nút khác nhau</a:t>
            </a:r>
          </a:p>
          <a:p>
            <a:r>
              <a:rPr lang="de-DE" sz="2400"/>
              <a:t>Nút có thể chứa những nút khác (phụ thuộc vào loại nút)</a:t>
            </a:r>
          </a:p>
          <a:p>
            <a:pPr lvl="1"/>
            <a:r>
              <a:rPr lang="de-DE" sz="2400"/>
              <a:t>Nút cha chứa những nút con</a:t>
            </a:r>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spTree>
    <p:extLst>
      <p:ext uri="{BB962C8B-B14F-4D97-AF65-F5344CB8AC3E}">
        <p14:creationId xmlns:p14="http://schemas.microsoft.com/office/powerpoint/2010/main" val="57865321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en-AU" b="1">
                <a:solidFill>
                  <a:srgbClr val="0070C0"/>
                </a:solidFill>
              </a:rPr>
              <a:t>Nút cây DOM và các kiểu nút (Node)</a:t>
            </a:r>
            <a:endParaRPr lang="en-US" b="1">
              <a:solidFill>
                <a:srgbClr val="0070C0"/>
              </a:solidFil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6</a:t>
            </a:fld>
            <a:endParaRPr lang="en-US"/>
          </a:p>
        </p:txBody>
      </p:sp>
      <p:sp>
        <p:nvSpPr>
          <p:cNvPr id="5" name="Content Placeholder 4"/>
          <p:cNvSpPr>
            <a:spLocks noGrp="1"/>
          </p:cNvSpPr>
          <p:nvPr>
            <p:ph idx="1"/>
          </p:nvPr>
        </p:nvSpPr>
        <p:spPr>
          <a:xfrm>
            <a:off x="381000" y="1676400"/>
            <a:ext cx="8534400" cy="4648200"/>
          </a:xfrm>
        </p:spPr>
        <p:txBody>
          <a:bodyPr>
            <a:noAutofit/>
          </a:bodyPr>
          <a:lstStyle/>
          <a:p>
            <a:pPr>
              <a:buFont typeface="+mj-lt"/>
              <a:buAutoNum type="arabicPeriod"/>
            </a:pPr>
            <a:r>
              <a:rPr lang="vi-VN" sz="1800"/>
              <a:t> Document (Mô tả một nút lớn nhất đó là toàn bộ tài liệu XML)</a:t>
            </a:r>
          </a:p>
          <a:p>
            <a:pPr>
              <a:buFont typeface="+mj-lt"/>
              <a:buAutoNum type="arabicPeriod"/>
            </a:pPr>
            <a:r>
              <a:rPr lang="vi-VN" sz="1800"/>
              <a:t> DocumentFragment    (Một đoạn tài liệu XML)</a:t>
            </a:r>
          </a:p>
          <a:p>
            <a:pPr>
              <a:buFont typeface="+mj-lt"/>
              <a:buAutoNum type="arabicPeriod"/>
            </a:pPr>
            <a:r>
              <a:rPr lang="vi-VN" sz="1800"/>
              <a:t> Element</a:t>
            </a:r>
          </a:p>
          <a:p>
            <a:pPr>
              <a:buFont typeface="+mj-lt"/>
              <a:buAutoNum type="arabicPeriod"/>
            </a:pPr>
            <a:r>
              <a:rPr lang="vi-VN" sz="1800"/>
              <a:t> Attr (Nút thuộc tính)</a:t>
            </a:r>
          </a:p>
          <a:p>
            <a:pPr>
              <a:buFont typeface="+mj-lt"/>
              <a:buAutoNum type="arabicPeriod"/>
            </a:pPr>
            <a:r>
              <a:rPr lang="vi-VN" sz="1800"/>
              <a:t> Text  (Nút chứa text)</a:t>
            </a:r>
          </a:p>
          <a:p>
            <a:pPr>
              <a:buFont typeface="+mj-lt"/>
              <a:buAutoNum type="arabicPeriod"/>
            </a:pPr>
            <a:r>
              <a:rPr lang="vi-VN" sz="1800"/>
              <a:t> Comment (Ghi chú trong tài liệu XML)</a:t>
            </a:r>
          </a:p>
          <a:p>
            <a:pPr>
              <a:buFont typeface="+mj-lt"/>
              <a:buAutoNum type="arabicPeriod"/>
            </a:pPr>
            <a:r>
              <a:rPr lang="vi-VN" sz="1800"/>
              <a:t> ProcessingInstruction (Tương ứng với chỉ lệnh trong XML)</a:t>
            </a:r>
          </a:p>
          <a:p>
            <a:pPr>
              <a:buFont typeface="+mj-lt"/>
              <a:buAutoNum type="arabicPeriod"/>
            </a:pPr>
            <a:r>
              <a:rPr lang="vi-VN" sz="1800"/>
              <a:t> DocumentType (Định nghĩa XML)</a:t>
            </a:r>
          </a:p>
          <a:p>
            <a:pPr>
              <a:buFont typeface="+mj-lt"/>
              <a:buAutoNum type="arabicPeriod"/>
            </a:pPr>
            <a:r>
              <a:rPr lang="vi-VN" sz="1800"/>
              <a:t> Entity     (Tương ứng với thực thể trong XML )</a:t>
            </a:r>
          </a:p>
          <a:p>
            <a:pPr>
              <a:buFont typeface="+mj-lt"/>
              <a:buAutoNum type="arabicPeriod"/>
            </a:pPr>
            <a:r>
              <a:rPr lang="vi-VN" sz="1800"/>
              <a:t> EntityReference    (Tương ứng với các thực thể tham chiếu trong XML)</a:t>
            </a:r>
          </a:p>
          <a:p>
            <a:pPr>
              <a:buFont typeface="+mj-lt"/>
              <a:buAutoNum type="arabicPeriod"/>
            </a:pPr>
            <a:r>
              <a:rPr lang="vi-VN" sz="1800"/>
              <a:t> CDATASection    (Tương ứng với các phân đoạn trong XML)</a:t>
            </a:r>
          </a:p>
          <a:p>
            <a:pPr>
              <a:buFont typeface="+mj-lt"/>
              <a:buAutoNum type="arabicPeriod"/>
            </a:pPr>
            <a:r>
              <a:rPr lang="vi-VN" sz="1800"/>
              <a:t> Notation       (Tương ứng với các chú thích NOTATION trong XML)</a:t>
            </a:r>
          </a:p>
          <a:p>
            <a:pPr marL="0" indent="0">
              <a:buNone/>
            </a:pPr>
            <a:endParaRPr lang="vi-VN" sz="1800"/>
          </a:p>
          <a:p>
            <a:pPr marL="0" indent="0">
              <a:buNone/>
            </a:pPr>
            <a:endParaRPr lang="en-AU" sz="1800" smtClean="0"/>
          </a:p>
          <a:p>
            <a:pPr marL="0" indent="0">
              <a:buNone/>
            </a:pPr>
            <a:endParaRPr lang="en-AU" sz="1800"/>
          </a:p>
          <a:p>
            <a:pPr marL="0" indent="0">
              <a:buNone/>
            </a:pPr>
            <a:endParaRPr lang="en-AU" sz="1800"/>
          </a:p>
        </p:txBody>
      </p:sp>
    </p:spTree>
    <p:extLst>
      <p:ext uri="{BB962C8B-B14F-4D97-AF65-F5344CB8AC3E}">
        <p14:creationId xmlns:p14="http://schemas.microsoft.com/office/powerpoint/2010/main" val="57865321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de-DE" b="1">
                <a:solidFill>
                  <a:srgbClr val="0070C0"/>
                </a:solidFill>
              </a:rPr>
              <a:t>Ví dụ XML Document</a:t>
            </a:r>
            <a:endParaRPr lang="en-US" b="1">
              <a:solidFill>
                <a:srgbClr val="0070C0"/>
              </a:solidFil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sp>
        <p:nvSpPr>
          <p:cNvPr id="5" name="Content Placeholder 4"/>
          <p:cNvSpPr>
            <a:spLocks noGrp="1"/>
          </p:cNvSpPr>
          <p:nvPr>
            <p:ph idx="1"/>
          </p:nvPr>
        </p:nvSpPr>
        <p:spPr>
          <a:xfrm>
            <a:off x="381000" y="1676400"/>
            <a:ext cx="8534400" cy="4648200"/>
          </a:xfrm>
        </p:spPr>
        <p:txBody>
          <a:bodyPr>
            <a:noAutofit/>
          </a:bodyPr>
          <a:lstStyle/>
          <a:p>
            <a:pPr marL="0" indent="0">
              <a:buNone/>
            </a:pPr>
            <a:endParaRPr lang="vi-VN" sz="1800"/>
          </a:p>
          <a:p>
            <a:pPr marL="0" indent="0">
              <a:buNone/>
            </a:pPr>
            <a:endParaRPr lang="en-AU" sz="1800" smtClean="0"/>
          </a:p>
          <a:p>
            <a:pPr marL="0" indent="0">
              <a:buNone/>
            </a:pPr>
            <a:endParaRPr lang="en-AU" sz="1800"/>
          </a:p>
          <a:p>
            <a:pPr marL="0" indent="0">
              <a:buNone/>
            </a:pPr>
            <a:endParaRPr lang="en-AU" sz="180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1524000"/>
            <a:ext cx="7704909"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43750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pPr algn="ctr"/>
            <a:r>
              <a:rPr lang="de-DE" b="1">
                <a:solidFill>
                  <a:srgbClr val="0070C0"/>
                </a:solidFill>
              </a:rPr>
              <a:t>Ví dụ DOM cây</a:t>
            </a:r>
            <a:endParaRPr lang="en-US" b="1">
              <a:solidFill>
                <a:srgbClr val="0070C0"/>
              </a:solidFil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8</a:t>
            </a:fld>
            <a:endParaRPr lang="en-US"/>
          </a:p>
        </p:txBody>
      </p:sp>
      <p:sp>
        <p:nvSpPr>
          <p:cNvPr id="5" name="Content Placeholder 4"/>
          <p:cNvSpPr>
            <a:spLocks noGrp="1"/>
          </p:cNvSpPr>
          <p:nvPr>
            <p:ph idx="1"/>
          </p:nvPr>
        </p:nvSpPr>
        <p:spPr>
          <a:xfrm>
            <a:off x="381000" y="1676400"/>
            <a:ext cx="8534400" cy="5029200"/>
          </a:xfrm>
        </p:spPr>
        <p:txBody>
          <a:bodyPr>
            <a:noAutofit/>
          </a:bodyPr>
          <a:lstStyle/>
          <a:p>
            <a:pPr>
              <a:lnSpc>
                <a:spcPct val="90000"/>
              </a:lnSpc>
            </a:pPr>
            <a:r>
              <a:rPr lang="de-DE" sz="2400"/>
              <a:t>XML Document node</a:t>
            </a:r>
          </a:p>
          <a:p>
            <a:pPr lvl="1">
              <a:lnSpc>
                <a:spcPct val="90000"/>
              </a:lnSpc>
            </a:pPr>
            <a:r>
              <a:rPr lang="de-DE" sz="2400"/>
              <a:t>Element node “people“</a:t>
            </a:r>
          </a:p>
          <a:p>
            <a:pPr lvl="2">
              <a:lnSpc>
                <a:spcPct val="90000"/>
              </a:lnSpc>
            </a:pPr>
            <a:r>
              <a:rPr lang="de-DE" sz="2400"/>
              <a:t>Element node “person“</a:t>
            </a:r>
          </a:p>
          <a:p>
            <a:pPr lvl="3">
              <a:lnSpc>
                <a:spcPct val="90000"/>
              </a:lnSpc>
            </a:pPr>
            <a:r>
              <a:rPr lang="de-DE" sz="2400"/>
              <a:t>Element node “name“</a:t>
            </a:r>
          </a:p>
          <a:p>
            <a:pPr lvl="4">
              <a:lnSpc>
                <a:spcPct val="90000"/>
              </a:lnSpc>
            </a:pPr>
            <a:r>
              <a:rPr lang="de-DE" sz="2400"/>
              <a:t>Element node “first_name“</a:t>
            </a:r>
          </a:p>
          <a:p>
            <a:pPr lvl="4">
              <a:lnSpc>
                <a:spcPct val="90000"/>
              </a:lnSpc>
              <a:buNone/>
            </a:pPr>
            <a:r>
              <a:rPr lang="de-DE" sz="2400"/>
              <a:t>		</a:t>
            </a:r>
            <a:r>
              <a:rPr lang="de-DE" sz="2400">
                <a:solidFill>
                  <a:srgbClr val="FF0000"/>
                </a:solidFill>
              </a:rPr>
              <a:t>text node “Alan“</a:t>
            </a:r>
          </a:p>
          <a:p>
            <a:pPr lvl="4">
              <a:lnSpc>
                <a:spcPct val="90000"/>
              </a:lnSpc>
            </a:pPr>
            <a:r>
              <a:rPr lang="de-DE" sz="2400"/>
              <a:t>Element node “last_name“</a:t>
            </a:r>
          </a:p>
          <a:p>
            <a:pPr lvl="4">
              <a:lnSpc>
                <a:spcPct val="90000"/>
              </a:lnSpc>
              <a:buNone/>
            </a:pPr>
            <a:r>
              <a:rPr lang="de-DE" sz="2400"/>
              <a:t>		text node “Turing“</a:t>
            </a:r>
          </a:p>
          <a:p>
            <a:pPr lvl="3">
              <a:lnSpc>
                <a:spcPct val="90000"/>
              </a:lnSpc>
            </a:pPr>
            <a:r>
              <a:rPr lang="de-DE" sz="2400"/>
              <a:t>Element node “profession“</a:t>
            </a:r>
          </a:p>
          <a:p>
            <a:pPr lvl="4">
              <a:lnSpc>
                <a:spcPct val="90000"/>
              </a:lnSpc>
            </a:pPr>
            <a:r>
              <a:rPr lang="de-DE" sz="2400"/>
              <a:t>Text node “computer scientist“</a:t>
            </a:r>
          </a:p>
          <a:p>
            <a:pPr lvl="3">
              <a:lnSpc>
                <a:spcPct val="90000"/>
              </a:lnSpc>
            </a:pPr>
            <a:r>
              <a:rPr lang="de-DE" sz="2400">
                <a:solidFill>
                  <a:srgbClr val="FF0000"/>
                </a:solidFill>
              </a:rPr>
              <a:t>Attribute node “born“</a:t>
            </a:r>
          </a:p>
          <a:p>
            <a:pPr lvl="4">
              <a:lnSpc>
                <a:spcPct val="90000"/>
              </a:lnSpc>
            </a:pPr>
            <a:r>
              <a:rPr lang="de-DE" sz="2400">
                <a:solidFill>
                  <a:srgbClr val="FF0000"/>
                </a:solidFill>
              </a:rPr>
              <a:t>Text node “1912“</a:t>
            </a:r>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spTree>
    <p:extLst>
      <p:ext uri="{BB962C8B-B14F-4D97-AF65-F5344CB8AC3E}">
        <p14:creationId xmlns:p14="http://schemas.microsoft.com/office/powerpoint/2010/main" val="91300571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763000" cy="1066800"/>
          </a:xfrm>
        </p:spPr>
        <p:txBody>
          <a:bodyPr>
            <a:normAutofit/>
          </a:bodyPr>
          <a:lstStyle/>
          <a:p>
            <a:r>
              <a:rPr lang="en-AU" b="1">
                <a:solidFill>
                  <a:srgbClr val="0070C0"/>
                </a:solidFill>
              </a:rPr>
              <a:t>Phân tích một </a:t>
            </a:r>
            <a:r>
              <a:rPr lang="en-AU" b="1" smtClean="0">
                <a:solidFill>
                  <a:srgbClr val="0070C0"/>
                </a:solidFill>
              </a:rPr>
              <a:t>tập tin </a:t>
            </a:r>
            <a:r>
              <a:rPr lang="en-AU" b="1">
                <a:solidFill>
                  <a:srgbClr val="0070C0"/>
                </a:solidFill>
              </a:rPr>
              <a:t>vào trong một tài liệu</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a:t>
            </a:fld>
            <a:endParaRPr lang="en-US"/>
          </a:p>
        </p:txBody>
      </p:sp>
      <p:sp>
        <p:nvSpPr>
          <p:cNvPr id="5" name="Content Placeholder 4"/>
          <p:cNvSpPr>
            <a:spLocks noGrp="1"/>
          </p:cNvSpPr>
          <p:nvPr>
            <p:ph idx="1"/>
          </p:nvPr>
        </p:nvSpPr>
        <p:spPr>
          <a:xfrm>
            <a:off x="381000" y="1676400"/>
            <a:ext cx="8534400" cy="4648200"/>
          </a:xfrm>
        </p:spPr>
        <p:txBody>
          <a:bodyPr>
            <a:noAutofit/>
          </a:bodyPr>
          <a:lstStyle/>
          <a:p>
            <a:pPr marL="0" indent="0">
              <a:buNone/>
            </a:pPr>
            <a:r>
              <a:rPr lang="vi-VN" sz="2400" b="1"/>
              <a:t>Quá trình ba bước</a:t>
            </a:r>
          </a:p>
          <a:p>
            <a:pPr marL="0" indent="0">
              <a:buNone/>
            </a:pPr>
            <a:r>
              <a:rPr lang="vi-VN" sz="2400"/>
              <a:t>Để làm việc với thông tin trong một </a:t>
            </a:r>
            <a:r>
              <a:rPr lang="en-AU" sz="2400" b="1"/>
              <a:t>tập tin</a:t>
            </a:r>
            <a:r>
              <a:rPr lang="vi-VN" sz="2400" smtClean="0"/>
              <a:t> </a:t>
            </a:r>
            <a:r>
              <a:rPr lang="vi-VN" sz="2400"/>
              <a:t>XML, thì </a:t>
            </a:r>
            <a:r>
              <a:rPr lang="en-AU" sz="2400" b="1"/>
              <a:t>tập tin </a:t>
            </a:r>
            <a:r>
              <a:rPr lang="vi-VN" sz="2400" smtClean="0"/>
              <a:t>phải </a:t>
            </a:r>
            <a:r>
              <a:rPr lang="vi-VN" sz="2400"/>
              <a:t>được phân tích để tạo ra một </a:t>
            </a:r>
            <a:r>
              <a:rPr lang="vi-VN" sz="2400" b="1"/>
              <a:t>đối tượng Document</a:t>
            </a:r>
            <a:r>
              <a:rPr lang="vi-VN" sz="2400" b="1" smtClean="0"/>
              <a:t>.</a:t>
            </a:r>
            <a:endParaRPr lang="en-US" sz="2400" b="1" smtClean="0"/>
          </a:p>
          <a:p>
            <a:pPr>
              <a:buFont typeface="+mj-lt"/>
              <a:buAutoNum type="arabicPeriod"/>
            </a:pPr>
            <a:r>
              <a:rPr lang="vi-VN" sz="2400" b="1"/>
              <a:t>Tạo DocumentBuilderFactory.</a:t>
            </a:r>
            <a:r>
              <a:rPr lang="vi-VN" sz="2400"/>
              <a:t> Đối tượng này tạo ra DocumentBuilder.</a:t>
            </a:r>
          </a:p>
          <a:p>
            <a:pPr>
              <a:buFont typeface="+mj-lt"/>
              <a:buAutoNum type="arabicPeriod"/>
            </a:pPr>
            <a:r>
              <a:rPr lang="vi-VN" sz="2400" b="1"/>
              <a:t>Tạo DocumentBuilder.</a:t>
            </a:r>
            <a:r>
              <a:rPr lang="vi-VN" sz="2400"/>
              <a:t>DocumentBuilder thực hiện phân tích hiện thời để tạo ra đối tượng Document.</a:t>
            </a:r>
          </a:p>
          <a:p>
            <a:pPr>
              <a:buFont typeface="+mj-lt"/>
              <a:buAutoNum type="arabicPeriod"/>
            </a:pPr>
            <a:r>
              <a:rPr lang="vi-VN" sz="2400" b="1"/>
              <a:t>Phân tích </a:t>
            </a:r>
            <a:r>
              <a:rPr lang="en-AU" sz="2400" b="1"/>
              <a:t>tập tin </a:t>
            </a:r>
            <a:r>
              <a:rPr lang="vi-VN" sz="2400" smtClean="0"/>
              <a:t>để </a:t>
            </a:r>
            <a:r>
              <a:rPr lang="vi-VN" sz="2400"/>
              <a:t>tạo ra đối tượng Document.</a:t>
            </a:r>
          </a:p>
          <a:p>
            <a:endParaRPr lang="vi-VN" sz="2400"/>
          </a:p>
          <a:p>
            <a:pPr marL="0" indent="0">
              <a:buNone/>
            </a:pPr>
            <a:endParaRPr lang="vi-VN" sz="2400"/>
          </a:p>
          <a:p>
            <a:pPr marL="0" indent="0">
              <a:buNone/>
            </a:pPr>
            <a:endParaRPr lang="en-AU" sz="2400" smtClean="0"/>
          </a:p>
          <a:p>
            <a:pPr marL="0" indent="0">
              <a:buNone/>
            </a:pPr>
            <a:endParaRPr lang="en-AU" sz="2400"/>
          </a:p>
          <a:p>
            <a:pPr marL="0" indent="0">
              <a:buNone/>
            </a:pPr>
            <a:endParaRPr lang="en-AU" sz="2400"/>
          </a:p>
        </p:txBody>
      </p:sp>
    </p:spTree>
    <p:extLst>
      <p:ext uri="{BB962C8B-B14F-4D97-AF65-F5344CB8AC3E}">
        <p14:creationId xmlns:p14="http://schemas.microsoft.com/office/powerpoint/2010/main" val="16854819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1118</Words>
  <Application>Microsoft Office PowerPoint</Application>
  <PresentationFormat>On-screen Show (4:3)</PresentationFormat>
  <Paragraphs>181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Project Status Report</vt:lpstr>
      <vt:lpstr>DOM</vt:lpstr>
      <vt:lpstr>Giới thiệu </vt:lpstr>
      <vt:lpstr>Các đặc điểm của mô hình DOM </vt:lpstr>
      <vt:lpstr>Hành động của DOM </vt:lpstr>
      <vt:lpstr>Nút cây DOM và các kiểu nút (Node)  </vt:lpstr>
      <vt:lpstr>Nút cây DOM và các kiểu nút (Node)</vt:lpstr>
      <vt:lpstr>Ví dụ XML Document</vt:lpstr>
      <vt:lpstr>Ví dụ DOM cây</vt:lpstr>
      <vt:lpstr>Phân tích một tập tin vào trong một tài liệu</vt:lpstr>
      <vt:lpstr>Phân tích một tập tin vào trong một tài liệu</vt:lpstr>
      <vt:lpstr>Working of DOM example</vt:lpstr>
      <vt:lpstr>Node interface</vt:lpstr>
      <vt:lpstr>Node interface example (1)</vt:lpstr>
      <vt:lpstr>Node interface example (2)</vt:lpstr>
      <vt:lpstr>Document interface</vt:lpstr>
      <vt:lpstr>NodeList &amp; Element interface </vt:lpstr>
      <vt:lpstr>NodeList example</vt:lpstr>
      <vt:lpstr>Attr interface </vt:lpstr>
      <vt:lpstr>Text interface </vt:lpstr>
      <vt:lpstr>DOMException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2017-03-28T15:01:05Z</dcterms:modified>
</cp:coreProperties>
</file>