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2" r:id="rId2"/>
    <p:sldMasterId id="2147483655" r:id="rId3"/>
  </p:sldMasterIdLst>
  <p:notesMasterIdLst>
    <p:notesMasterId r:id="rId92"/>
  </p:notesMasterIdLst>
  <p:handoutMasterIdLst>
    <p:handoutMasterId r:id="rId93"/>
  </p:handoutMasterIdLst>
  <p:sldIdLst>
    <p:sldId id="259" r:id="rId4"/>
    <p:sldId id="322" r:id="rId5"/>
    <p:sldId id="638" r:id="rId6"/>
    <p:sldId id="398" r:id="rId7"/>
    <p:sldId id="621" r:id="rId8"/>
    <p:sldId id="390" r:id="rId9"/>
    <p:sldId id="392" r:id="rId10"/>
    <p:sldId id="519" r:id="rId11"/>
    <p:sldId id="640" r:id="rId12"/>
    <p:sldId id="393" r:id="rId13"/>
    <p:sldId id="641" r:id="rId14"/>
    <p:sldId id="648" r:id="rId15"/>
    <p:sldId id="649" r:id="rId16"/>
    <p:sldId id="654" r:id="rId17"/>
    <p:sldId id="652" r:id="rId18"/>
    <p:sldId id="642" r:id="rId19"/>
    <p:sldId id="644" r:id="rId20"/>
    <p:sldId id="645" r:id="rId21"/>
    <p:sldId id="646" r:id="rId22"/>
    <p:sldId id="487" r:id="rId23"/>
    <p:sldId id="488" r:id="rId24"/>
    <p:sldId id="655" r:id="rId25"/>
    <p:sldId id="531" r:id="rId26"/>
    <p:sldId id="670" r:id="rId27"/>
    <p:sldId id="671" r:id="rId28"/>
    <p:sldId id="672" r:id="rId29"/>
    <p:sldId id="673" r:id="rId30"/>
    <p:sldId id="486" r:id="rId31"/>
    <p:sldId id="433" r:id="rId32"/>
    <p:sldId id="436" r:id="rId33"/>
    <p:sldId id="656" r:id="rId34"/>
    <p:sldId id="625" r:id="rId35"/>
    <p:sldId id="626" r:id="rId36"/>
    <p:sldId id="624" r:id="rId37"/>
    <p:sldId id="657" r:id="rId38"/>
    <p:sldId id="660" r:id="rId39"/>
    <p:sldId id="662" r:id="rId40"/>
    <p:sldId id="663" r:id="rId41"/>
    <p:sldId id="664" r:id="rId42"/>
    <p:sldId id="666" r:id="rId43"/>
    <p:sldId id="634" r:id="rId44"/>
    <p:sldId id="667" r:id="rId45"/>
    <p:sldId id="668" r:id="rId46"/>
    <p:sldId id="635" r:id="rId47"/>
    <p:sldId id="636" r:id="rId48"/>
    <p:sldId id="637" r:id="rId49"/>
    <p:sldId id="674" r:id="rId50"/>
    <p:sldId id="349" r:id="rId51"/>
    <p:sldId id="351" r:id="rId52"/>
    <p:sldId id="675" r:id="rId53"/>
    <p:sldId id="558" r:id="rId54"/>
    <p:sldId id="459" r:id="rId55"/>
    <p:sldId id="676" r:id="rId56"/>
    <p:sldId id="354" r:id="rId57"/>
    <p:sldId id="462" r:id="rId58"/>
    <p:sldId id="677" r:id="rId59"/>
    <p:sldId id="463" r:id="rId60"/>
    <p:sldId id="467" r:id="rId61"/>
    <p:sldId id="356" r:id="rId62"/>
    <p:sldId id="568" r:id="rId63"/>
    <p:sldId id="470" r:id="rId64"/>
    <p:sldId id="567" r:id="rId65"/>
    <p:sldId id="679" r:id="rId66"/>
    <p:sldId id="570" r:id="rId67"/>
    <p:sldId id="569" r:id="rId68"/>
    <p:sldId id="678" r:id="rId69"/>
    <p:sldId id="680" r:id="rId70"/>
    <p:sldId id="681" r:id="rId71"/>
    <p:sldId id="682" r:id="rId72"/>
    <p:sldId id="562" r:id="rId73"/>
    <p:sldId id="683" r:id="rId74"/>
    <p:sldId id="684" r:id="rId75"/>
    <p:sldId id="685" r:id="rId76"/>
    <p:sldId id="559" r:id="rId77"/>
    <p:sldId id="686" r:id="rId78"/>
    <p:sldId id="687" r:id="rId79"/>
    <p:sldId id="688" r:id="rId80"/>
    <p:sldId id="527" r:id="rId81"/>
    <p:sldId id="358" r:id="rId82"/>
    <p:sldId id="689" r:id="rId83"/>
    <p:sldId id="572" r:id="rId84"/>
    <p:sldId id="574" r:id="rId85"/>
    <p:sldId id="575" r:id="rId86"/>
    <p:sldId id="586" r:id="rId87"/>
    <p:sldId id="577" r:id="rId88"/>
    <p:sldId id="584" r:id="rId89"/>
    <p:sldId id="578" r:id="rId90"/>
    <p:sldId id="585" r:id="rId91"/>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FFB4"/>
    <a:srgbClr val="FFFF66"/>
    <a:srgbClr val="FFFF99"/>
    <a:srgbClr val="3333FF"/>
    <a:srgbClr val="F5E985"/>
    <a:srgbClr val="FF0000"/>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0409" autoAdjust="0"/>
  </p:normalViewPr>
  <p:slideViewPr>
    <p:cSldViewPr>
      <p:cViewPr varScale="1">
        <p:scale>
          <a:sx n="62" d="100"/>
          <a:sy n="62" d="100"/>
        </p:scale>
        <p:origin x="-1176" y="-90"/>
      </p:cViewPr>
      <p:guideLst>
        <p:guide orient="horz" pos="91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B725EA-EDEC-4EDB-81F5-5D25A907E4B0}" type="datetimeFigureOut">
              <a:rPr lang="en-US"/>
              <a:pPr>
                <a:defRPr/>
              </a:pPr>
              <a:t>3/14/12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775AD8-01FD-4088-A521-267EB3837BE9}" type="slidenum">
              <a:rPr lang="en-US"/>
              <a:pPr>
                <a:defRPr/>
              </a:pPr>
              <a:t>‹#›</a:t>
            </a:fld>
            <a:endParaRPr lang="en-US"/>
          </a:p>
        </p:txBody>
      </p:sp>
    </p:spTree>
    <p:extLst>
      <p:ext uri="{BB962C8B-B14F-4D97-AF65-F5344CB8AC3E}">
        <p14:creationId xmlns:p14="http://schemas.microsoft.com/office/powerpoint/2010/main" val="394757803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02:26.8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0,'23'24,"25"-24,24 0,-49 0,1 24,0-24,0 0,0 0,-1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27:07.3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0,'48'22,"23"-22,25 0,-1 0,25 0,-97 0,25 0,-24 0,48 0,-48 0,-1 0,25 0,0 0,-24 0,23 21,97-21,-73 0,-47 0,0 0,24 0,0 0,-25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2BBF4FCE-3433-48DB-9126-393D682A7478}" type="slidenum">
              <a:rPr lang="en-US"/>
              <a:pPr>
                <a:defRPr/>
              </a:pPr>
              <a:t>‹#›</a:t>
            </a:fld>
            <a:endParaRPr lang="en-US"/>
          </a:p>
        </p:txBody>
      </p:sp>
    </p:spTree>
    <p:extLst>
      <p:ext uri="{BB962C8B-B14F-4D97-AF65-F5344CB8AC3E}">
        <p14:creationId xmlns:p14="http://schemas.microsoft.com/office/powerpoint/2010/main" val="354089475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setSize() sets the current size of the component.</a:t>
            </a:r>
            <a:br>
              <a:rPr lang="en-US" smtClean="0"/>
            </a:br>
            <a:r>
              <a:rPr lang="en-US" smtClean="0"/>
              <a:t/>
            </a:r>
            <a:br>
              <a:rPr lang="en-US" smtClean="0"/>
            </a:br>
            <a:r>
              <a:rPr lang="en-US" smtClean="0"/>
              <a:t>setPreferredSize() sets the preferred size of the component. It's this size that some layout managers (for example, BorderLayout) look at to determine how sizes should be set when laying out their components. Other layout managers -- GridLayout, for example -- ignore the preferred size and do their own thing.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smtClean="0"/>
              <a:t>Exposes bày ra</a:t>
            </a:r>
          </a:p>
          <a:p>
            <a:pPr>
              <a:defRPr/>
            </a:pPr>
            <a:r>
              <a:rPr lang="en-US" smtClean="0"/>
              <a:t>You define colors with the Color class in </a:t>
            </a:r>
            <a:r>
              <a:rPr lang="en-US" i="1" smtClean="0"/>
              <a:t>java.awt</a:t>
            </a:r>
            <a:r>
              <a:rPr lang="en-US" smtClean="0"/>
              <a:t> package</a:t>
            </a:r>
          </a:p>
          <a:p>
            <a:pPr>
              <a:spcBef>
                <a:spcPts val="1800"/>
              </a:spcBef>
              <a:defRPr/>
            </a:pPr>
            <a:r>
              <a:rPr lang="en-US" smtClean="0"/>
              <a:t>Color class offers predefined constants for the 13 standard colors</a:t>
            </a:r>
          </a:p>
          <a:p>
            <a:pPr lvl="1">
              <a:defRPr/>
            </a:pPr>
            <a:r>
              <a:rPr lang="en-US" smtClean="0"/>
              <a:t>Example: Color.RED, Color.WHITE,…</a:t>
            </a:r>
          </a:p>
          <a:p>
            <a:pPr>
              <a:tabLst>
                <a:tab pos="4978400" algn="l"/>
              </a:tabLst>
              <a:defRPr/>
            </a:pPr>
            <a:r>
              <a:rPr lang="en-US" smtClean="0"/>
              <a:t>You can specify a custom color by creating a Color object by its red, green, and blue components</a:t>
            </a:r>
          </a:p>
          <a:p>
            <a:pPr>
              <a:tabLst>
                <a:tab pos="4978400" algn="l"/>
              </a:tabLst>
              <a:defRPr/>
            </a:pPr>
            <a:r>
              <a:rPr lang="en-US" smtClean="0"/>
              <a:t>Using Color constructor: </a:t>
            </a:r>
            <a:r>
              <a:rPr lang="en-US" smtClean="0">
                <a:latin typeface="Courier New" pitchFamily="49" charset="0"/>
              </a:rPr>
              <a:t>Color(</a:t>
            </a:r>
            <a:r>
              <a:rPr lang="en-US" smtClean="0">
                <a:solidFill>
                  <a:schemeClr val="tx2"/>
                </a:solidFill>
                <a:latin typeface="Courier New" pitchFamily="49" charset="0"/>
              </a:rPr>
              <a:t>int</a:t>
            </a:r>
            <a:r>
              <a:rPr lang="en-US" smtClean="0">
                <a:solidFill>
                  <a:srgbClr val="0000FF"/>
                </a:solidFill>
                <a:latin typeface="Courier New" pitchFamily="49" charset="0"/>
              </a:rPr>
              <a:t> </a:t>
            </a:r>
            <a:r>
              <a:rPr lang="en-US" smtClean="0">
                <a:latin typeface="Courier New" pitchFamily="49" charset="0"/>
              </a:rPr>
              <a:t>red, </a:t>
            </a:r>
            <a:r>
              <a:rPr lang="en-US" smtClean="0">
                <a:solidFill>
                  <a:schemeClr val="tx2"/>
                </a:solidFill>
                <a:latin typeface="Courier New" pitchFamily="49" charset="0"/>
              </a:rPr>
              <a:t>int</a:t>
            </a:r>
            <a:r>
              <a:rPr lang="en-US" smtClean="0">
                <a:latin typeface="Courier New" pitchFamily="49" charset="0"/>
              </a:rPr>
              <a:t> green, </a:t>
            </a:r>
            <a:r>
              <a:rPr lang="en-US" smtClean="0">
                <a:solidFill>
                  <a:schemeClr val="tx2"/>
                </a:solidFill>
                <a:latin typeface="Courier New" pitchFamily="49" charset="0"/>
              </a:rPr>
              <a:t>int</a:t>
            </a:r>
            <a:r>
              <a:rPr lang="en-US" smtClean="0">
                <a:latin typeface="Courier New" pitchFamily="49" charset="0"/>
              </a:rPr>
              <a:t> blue)</a:t>
            </a:r>
            <a:r>
              <a:rPr lang="en-US" smtClean="0"/>
              <a:t>: creates a color object</a:t>
            </a:r>
          </a:p>
          <a:p>
            <a:pPr>
              <a:tabLst>
                <a:tab pos="4978400" algn="l"/>
              </a:tabLst>
              <a:defRPr/>
            </a:pPr>
            <a:r>
              <a:rPr lang="en-US" smtClean="0"/>
              <a:t>Example:</a:t>
            </a:r>
          </a:p>
          <a:p>
            <a:pPr>
              <a:buFont typeface="Wingdings" pitchFamily="2" charset="2"/>
              <a:buNone/>
              <a:tabLst>
                <a:tab pos="4978400" algn="l"/>
              </a:tabLst>
              <a:defRPr/>
            </a:pPr>
            <a:r>
              <a:rPr lang="en-US" sz="2000" smtClean="0"/>
              <a:t>Color c = new Color(0,0,0); </a:t>
            </a:r>
            <a:r>
              <a:rPr lang="en-US" sz="2000" smtClean="0">
                <a:sym typeface="Wingdings" pitchFamily="2" charset="2"/>
              </a:rPr>
              <a:t> black</a:t>
            </a:r>
            <a:endParaRPr lang="en-US" sz="2000" smtClean="0"/>
          </a:p>
          <a:p>
            <a:pPr>
              <a:buFont typeface="Wingdings" pitchFamily="2" charset="2"/>
              <a:buNone/>
              <a:tabLst>
                <a:tab pos="4978400" algn="l"/>
              </a:tabLst>
              <a:defRPr/>
            </a:pPr>
            <a:r>
              <a:rPr lang="en-US" sz="2000" smtClean="0"/>
              <a:t>Color c = new Color(255,255,255); </a:t>
            </a:r>
            <a:r>
              <a:rPr lang="en-US" sz="2000" smtClean="0">
                <a:sym typeface="Wingdings" pitchFamily="2" charset="2"/>
              </a:rPr>
              <a:t> white</a:t>
            </a:r>
          </a:p>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mtClean="0"/>
              <a:t>JFrame có nhiều tầng chồng lên nhau, tầng Content nằm trong cùng cho nên các đối tượng chính (nút, nhãn, list) add vô đây, các tầng khác thì chứa các đối tượng khác.</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Try to add 2 buttons to JFrame, it’s fun.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Đối với layout là FlowLayout, để kích thước nút b1 = b2, dùng: b1.setPreferredSize(b2.getPreferredSize());</a:t>
            </a:r>
          </a:p>
          <a:p>
            <a:r>
              <a:rPr lang="en-US" smtClean="0"/>
              <a:t>Đối với layout là Box, để kích thước nút b1 = b2, dùng: b1.setMaximumSize(b2.getPreferredSize());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Objects in the Java event handling model:</a:t>
            </a:r>
          </a:p>
          <a:p>
            <a:pPr lvl="1">
              <a:spcBef>
                <a:spcPct val="70000"/>
              </a:spcBef>
            </a:pPr>
            <a:r>
              <a:rPr lang="en-US" smtClean="0"/>
              <a:t>components (</a:t>
            </a:r>
            <a:r>
              <a:rPr lang="en-US" i="1" smtClean="0"/>
              <a:t>labels, buttons, text fields, menus, …</a:t>
            </a:r>
            <a:r>
              <a:rPr lang="en-US" smtClean="0"/>
              <a:t>)</a:t>
            </a:r>
          </a:p>
          <a:p>
            <a:pPr lvl="1"/>
            <a:r>
              <a:rPr lang="en-US" smtClean="0"/>
              <a:t>events</a:t>
            </a:r>
          </a:p>
          <a:p>
            <a:pPr lvl="1"/>
            <a:r>
              <a:rPr lang="en-US" smtClean="0"/>
              <a:t>listeners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ln/>
        </p:spPr>
        <p:txBody>
          <a:bodyPr/>
          <a:lstStyle/>
          <a:p>
            <a:pPr marL="0" lvl="1">
              <a:defRPr/>
            </a:pPr>
            <a:r>
              <a:rPr lang="en-US" smtClean="0"/>
              <a:t>Extend class (KeyAdapter, MouseAdapter, etc.)</a:t>
            </a:r>
          </a:p>
          <a:p>
            <a:pPr>
              <a:spcBef>
                <a:spcPts val="1200"/>
              </a:spcBef>
              <a:defRPr/>
            </a:pPr>
            <a:r>
              <a:rPr lang="en-US" b="1" smtClean="0">
                <a:solidFill>
                  <a:srgbClr val="FFFF00"/>
                </a:solidFill>
              </a:rPr>
              <a:t>How to determine the type of listener?</a:t>
            </a:r>
          </a:p>
          <a:p>
            <a:pPr>
              <a:defRPr/>
            </a:pPr>
            <a:r>
              <a:rPr lang="en-US" smtClean="0"/>
              <a:t>Each type of event has an event class and a corresponding event listener interface</a:t>
            </a:r>
          </a:p>
          <a:p>
            <a:pPr>
              <a:lnSpc>
                <a:spcPct val="150000"/>
              </a:lnSpc>
              <a:defRPr/>
            </a:pPr>
            <a:r>
              <a:rPr lang="en-US" smtClean="0"/>
              <a:t>For example</a:t>
            </a:r>
          </a:p>
          <a:p>
            <a:pPr lvl="1">
              <a:lnSpc>
                <a:spcPts val="3000"/>
              </a:lnSpc>
              <a:defRPr/>
            </a:pPr>
            <a:r>
              <a:rPr lang="en-US" smtClean="0"/>
              <a:t>if you want to listen to an ActionEvent, you write a class that implements the ActionListener interface</a:t>
            </a:r>
          </a:p>
          <a:p>
            <a:pPr lvl="1">
              <a:lnSpc>
                <a:spcPts val="3000"/>
              </a:lnSpc>
              <a:defRPr/>
            </a:pPr>
            <a:r>
              <a:rPr lang="en-US" smtClean="0"/>
              <a:t>if you want to listen for a WindowEvent, you write a class that implements WindowListener interface</a:t>
            </a:r>
          </a:p>
          <a:p>
            <a:pPr>
              <a:lnSpc>
                <a:spcPts val="3000"/>
              </a:lnSpc>
              <a:defRPr/>
            </a:pPr>
            <a:r>
              <a:rPr lang="en-US" smtClean="0">
                <a:sym typeface="Wingdings" pitchFamily="2" charset="2"/>
              </a:rPr>
              <a:t> determine </a:t>
            </a:r>
            <a:r>
              <a:rPr lang="en-US" smtClean="0"/>
              <a:t>listener interface: </a:t>
            </a:r>
            <a:r>
              <a:rPr lang="en-US" smtClean="0">
                <a:solidFill>
                  <a:srgbClr val="FFFF00"/>
                </a:solidFill>
              </a:rPr>
              <a:t>replace </a:t>
            </a:r>
            <a:r>
              <a:rPr lang="en-US" smtClean="0">
                <a:solidFill>
                  <a:srgbClr val="FFFF00"/>
                </a:solidFill>
                <a:latin typeface="Courier New" pitchFamily="49" charset="0"/>
                <a:cs typeface="Courier New" pitchFamily="49" charset="0"/>
              </a:rPr>
              <a:t>Event</a:t>
            </a:r>
            <a:r>
              <a:rPr lang="en-US" smtClean="0">
                <a:solidFill>
                  <a:srgbClr val="FFFF00"/>
                </a:solidFill>
              </a:rPr>
              <a:t> with </a:t>
            </a:r>
            <a:r>
              <a:rPr lang="en-US" smtClean="0">
                <a:solidFill>
                  <a:srgbClr val="FFFF00"/>
                </a:solidFill>
                <a:latin typeface="Courier New" pitchFamily="49" charset="0"/>
                <a:cs typeface="Courier New" pitchFamily="49" charset="0"/>
              </a:rPr>
              <a:t>Listener</a:t>
            </a:r>
            <a:endParaRPr lang="en-US" b="1" i="1" smtClean="0">
              <a:solidFill>
                <a:srgbClr val="FFFF00"/>
              </a:solidFill>
            </a:endParaRPr>
          </a:p>
          <a:p>
            <a:pPr>
              <a:spcBef>
                <a:spcPts val="1200"/>
              </a:spcBef>
              <a:defRPr/>
            </a:pPr>
            <a:r>
              <a:rPr lang="en-US" b="1" smtClean="0">
                <a:solidFill>
                  <a:srgbClr val="FFFF00"/>
                </a:solidFill>
              </a:rPr>
              <a:t>What methods will be written?</a:t>
            </a:r>
            <a:endParaRPr lang="en-US" smtClean="0"/>
          </a:p>
          <a:p>
            <a:pPr>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Container: các loai container, cac ham useful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anonymous vô danh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a:p>
            <a:pPr lvl="1" eaLnBrk="1" hangingPunct="1">
              <a:lnSpc>
                <a:spcPct val="85000"/>
              </a:lnSpc>
            </a:pPr>
            <a:r>
              <a:rPr lang="en-US" smtClean="0">
                <a:solidFill>
                  <a:srgbClr val="A2FFA4"/>
                </a:solidFill>
              </a:rPr>
              <a:t>The source of the event</a:t>
            </a:r>
            <a:r>
              <a:rPr lang="en-US" smtClean="0"/>
              <a:t> (event source)</a:t>
            </a:r>
          </a:p>
          <a:p>
            <a:pPr lvl="2" eaLnBrk="1" hangingPunct="1">
              <a:lnSpc>
                <a:spcPct val="85000"/>
              </a:lnSpc>
            </a:pPr>
            <a:r>
              <a:rPr lang="en-US" b="1" smtClean="0"/>
              <a:t>The component is the  source of the event</a:t>
            </a:r>
            <a:endParaRPr lang="en-US" smtClean="0"/>
          </a:p>
          <a:p>
            <a:pPr lvl="1" eaLnBrk="1" hangingPunct="1">
              <a:lnSpc>
                <a:spcPct val="85000"/>
              </a:lnSpc>
            </a:pPr>
            <a:r>
              <a:rPr lang="en-US" smtClean="0">
                <a:solidFill>
                  <a:srgbClr val="A2FFA4"/>
                </a:solidFill>
              </a:rPr>
              <a:t>A listener of an event</a:t>
            </a:r>
            <a:r>
              <a:rPr lang="en-US" b="1" smtClean="0"/>
              <a:t> </a:t>
            </a:r>
            <a:r>
              <a:rPr lang="en-US" smtClean="0"/>
              <a:t>(event listener)</a:t>
            </a:r>
          </a:p>
          <a:p>
            <a:pPr lvl="2" eaLnBrk="1" hangingPunct="1">
              <a:lnSpc>
                <a:spcPct val="85000"/>
              </a:lnSpc>
            </a:pPr>
            <a:r>
              <a:rPr lang="en-US" b="1" smtClean="0"/>
              <a:t>Any class that implements </a:t>
            </a:r>
            <a:r>
              <a:rPr lang="en-US" b="1" i="1" smtClean="0"/>
              <a:t>listener interface</a:t>
            </a:r>
            <a:r>
              <a:rPr lang="en-US" b="1" smtClean="0"/>
              <a:t> and registers itself with the source of the event</a:t>
            </a:r>
            <a:endParaRPr lang="en-US" smtClean="0"/>
          </a:p>
          <a:p>
            <a:pPr lvl="1" eaLnBrk="1" hangingPunct="1">
              <a:lnSpc>
                <a:spcPct val="85000"/>
              </a:lnSpc>
            </a:pPr>
            <a:r>
              <a:rPr lang="en-US" smtClean="0">
                <a:solidFill>
                  <a:srgbClr val="A2FFA4"/>
                </a:solidFill>
              </a:rPr>
              <a:t>An event listener interface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ln/>
        </p:spPr>
        <p:txBody>
          <a:bodyPr/>
          <a:lstStyle/>
          <a:p>
            <a:pPr eaLnBrk="1" hangingPunct="1">
              <a:defRPr/>
            </a:pP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container </a:t>
            </a:r>
            <a:r>
              <a:rPr lang="en-US" dirty="0" err="1" smtClean="0">
                <a:effectLst>
                  <a:outerShdw blurRad="50800" dist="38100" algn="tr" rotWithShape="0">
                    <a:prstClr val="black">
                      <a:alpha val="40000"/>
                    </a:prstClr>
                  </a:outerShdw>
                </a:effectLst>
              </a:rPr>
              <a:t>nhận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từ</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bên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ngoài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đưa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phải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biết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thế</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để</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tổ</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sắp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xếp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chỗ</a:t>
            </a:r>
            <a:r>
              <a:rPr lang="en-US" dirty="0" smtClean="0">
                <a:effectLst>
                  <a:outerShdw blurRad="50800" dist="38100" algn="tr" rotWithShape="0">
                    <a:prstClr val="black">
                      <a:alpha val="40000"/>
                    </a:prstClr>
                  </a:outerShdw>
                </a:effectLst>
              </a:rPr>
              <a:t> ở” </a:t>
            </a:r>
            <a:r>
              <a:rPr lang="en-US" dirty="0" err="1" smtClean="0">
                <a:effectLst>
                  <a:outerShdw blurRad="50800" dist="38100" algn="tr" rotWithShape="0">
                    <a:prstClr val="black">
                      <a:alpha val="40000"/>
                    </a:prstClr>
                  </a:outerShdw>
                </a:effectLst>
              </a:rPr>
              <a:t>cho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Mỗi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đều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một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chịu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trách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nhiệm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thực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hiện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công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việc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đấy</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trình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bày</a:t>
            </a:r>
            <a:r>
              <a:rPr lang="en-US" dirty="0" smtClean="0">
                <a:effectLst>
                  <a:outerShdw blurRad="50800" dist="38100" algn="tr" rotWithShape="0">
                    <a:prstClr val="black">
                      <a:alpha val="40000"/>
                    </a:prstClr>
                  </a:outerShdw>
                </a:effectLst>
              </a:rPr>
              <a:t> (Layout Manager).</a:t>
            </a:r>
            <a:endParaRPr lang="en-US" dirty="0" smtClean="0"/>
          </a:p>
          <a:p>
            <a:pPr eaLnBrk="1" hangingPunct="1">
              <a:defRPr/>
            </a:pPr>
            <a:r>
              <a:rPr lang="en-US" dirty="0" smtClean="0"/>
              <a:t>Note:</a:t>
            </a:r>
          </a:p>
          <a:p>
            <a:pPr eaLnBrk="1" hangingPunct="1">
              <a:defRPr/>
            </a:pPr>
            <a:r>
              <a:rPr lang="en-US" dirty="0" err="1" smtClean="0"/>
              <a:t>FlowLayout</a:t>
            </a:r>
            <a:r>
              <a:rPr lang="en-US" dirty="0" smtClean="0"/>
              <a:t>, 	</a:t>
            </a:r>
            <a:r>
              <a:rPr lang="en-US" dirty="0" err="1" smtClean="0"/>
              <a:t>BorderLayout</a:t>
            </a:r>
            <a:r>
              <a:rPr lang="en-US" dirty="0" smtClean="0"/>
              <a:t>,</a:t>
            </a:r>
          </a:p>
          <a:p>
            <a:pPr eaLnBrk="1" hangingPunct="1">
              <a:defRPr/>
            </a:pPr>
            <a:r>
              <a:rPr lang="en-US" dirty="0" err="1" smtClean="0"/>
              <a:t>GridLayout</a:t>
            </a:r>
            <a:r>
              <a:rPr lang="en-US" dirty="0" smtClean="0"/>
              <a:t>, 	</a:t>
            </a:r>
            <a:r>
              <a:rPr lang="en-US" dirty="0" err="1" smtClean="0"/>
              <a:t>BoxLayout</a:t>
            </a:r>
            <a:r>
              <a:rPr lang="en-US" dirty="0" smtClean="0"/>
              <a:t>.</a:t>
            </a:r>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Đối với một container trình bày theo kiểu FlowLayout thì:</a:t>
            </a:r>
          </a:p>
          <a:p>
            <a:pPr>
              <a:buFontTx/>
              <a:buChar char="•"/>
            </a:pPr>
            <a:r>
              <a:rPr lang="en-US" smtClean="0"/>
              <a:t>Các component gắn vào được sắp xếp theo thứ tự từ trái sang phải và từ trên xuống dưới.</a:t>
            </a:r>
          </a:p>
          <a:p>
            <a:pPr>
              <a:buFontTx/>
              <a:buChar char="•"/>
            </a:pPr>
            <a:r>
              <a:rPr lang="en-US" smtClean="0"/>
              <a:t>Các component có kích thước như mong muốn.</a:t>
            </a:r>
          </a:p>
          <a:p>
            <a:pPr>
              <a:buFontTx/>
              <a:buChar char="•"/>
            </a:pPr>
            <a:r>
              <a:rPr lang="en-US" smtClean="0"/>
              <a:t>Nếu chiều rộng của Container không đủ chỗ cho các component thì chúng tự động tạo ra một dòng mới.</a:t>
            </a:r>
          </a:p>
          <a:p>
            <a:pPr>
              <a:buFontTx/>
              <a:buChar char="•"/>
            </a:pPr>
            <a:r>
              <a:rPr lang="en-US" smtClean="0"/>
              <a:t>FlowLayout thường được dùng để để sắp xếp các button trong 1 panel.</a:t>
            </a:r>
          </a:p>
          <a:p>
            <a:pPr>
              <a:buFontTx/>
              <a:buChar char="•"/>
            </a:pPr>
            <a:r>
              <a:rPr lang="en-US" smtClean="0"/>
              <a:t>Chúng ta có thể điều chỉnh khoảng cách giữa các component.</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NORTH and SOUTH respect the preferred height of the component</a:t>
            </a:r>
          </a:p>
          <a:p>
            <a:r>
              <a:rPr lang="en-US" smtClean="0"/>
              <a:t>– EAST and WEST respect the preferred width of the component</a:t>
            </a:r>
          </a:p>
          <a:p>
            <a:r>
              <a:rPr lang="en-US" smtClean="0"/>
              <a:t>– CENTER is given the remaining space</a:t>
            </a:r>
          </a:p>
          <a:p>
            <a:pPr>
              <a:spcBef>
                <a:spcPts val="1200"/>
              </a:spcBef>
            </a:pPr>
            <a:r>
              <a:rPr lang="en-US" smtClean="0"/>
              <a:t>You do not need to add a component to each region</a:t>
            </a:r>
          </a:p>
          <a:p>
            <a:pPr>
              <a:spcBef>
                <a:spcPts val="1200"/>
              </a:spcBef>
            </a:pPr>
            <a:r>
              <a:rPr lang="en-US" smtClean="0"/>
              <a:t>If nothing is added to the outer areas, they take up no space and other areas expand to fill the void</a:t>
            </a:r>
          </a:p>
          <a:p>
            <a:pPr>
              <a:spcBef>
                <a:spcPts val="1200"/>
              </a:spcBef>
            </a:pPr>
            <a:r>
              <a:rPr lang="en-US" smtClean="0"/>
              <a:t>If you do not specify a region each new component defaults to the centre of the Frame</a:t>
            </a:r>
          </a:p>
          <a:p>
            <a:r>
              <a:rPr lang="en-US" smtClean="0"/>
              <a:t>Restrictive hạn chế</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 </a:t>
            </a:r>
            <a:r>
              <a:rPr lang="en-US" b="1" smtClean="0"/>
              <a:t>GridLayout()</a:t>
            </a:r>
            <a:r>
              <a:rPr lang="en-US" smtClean="0"/>
              <a:t> Creates a GridLayout object with one row and any number of columns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components do not wrap as they do with FlowLayout</a:t>
            </a:r>
          </a:p>
          <a:p>
            <a:pPr eaLnBrk="1" hangingPunct="1"/>
            <a:r>
              <a:rPr lang="en-US" smtClean="0"/>
              <a:t>When there are different component alignments, they are aligned to the center of the container. So, for left alignment, that component will have its left edge on the invisible center line of the container. For right alignment, it is the right edge</a:t>
            </a:r>
            <a:endParaRPr lang="en-US" b="1"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Java 1.0 was introduced, it contained a class library, which Sun called the Abstract Window Toolkit (AWT), for basic GUI programming</a:t>
            </a:r>
          </a:p>
          <a:p>
            <a:r>
              <a:rPr lang="en-US" smtClean="0"/>
              <a:t>the reasons to choose Swing are overwhelming:</a:t>
            </a:r>
          </a:p>
          <a:p>
            <a:r>
              <a:rPr lang="en-US" smtClean="0"/>
              <a:t>Swing has a rich and convenient set of user interface elements.</a:t>
            </a:r>
          </a:p>
          <a:p>
            <a:r>
              <a:rPr lang="en-US" smtClean="0"/>
              <a:t>Swing has few dependencies on the underlying platform; it is therefore less prone to platform-specific bugs.</a:t>
            </a:r>
          </a:p>
          <a:p>
            <a:r>
              <a:rPr lang="en-US" smtClean="0"/>
              <a:t>Swing gives a consistent user experience across platforms.</a:t>
            </a:r>
          </a:p>
          <a:p>
            <a:pPr eaLnBrk="1" hangingPunct="1">
              <a:lnSpc>
                <a:spcPct val="90000"/>
              </a:lnSpc>
            </a:pPr>
            <a:r>
              <a:rPr lang="en-US" smtClean="0"/>
              <a:t>When a Java program with an AWT GUI executes on different Java</a:t>
            </a:r>
          </a:p>
          <a:p>
            <a:pPr eaLnBrk="1" hangingPunct="1">
              <a:lnSpc>
                <a:spcPct val="90000"/>
              </a:lnSpc>
            </a:pPr>
            <a:r>
              <a:rPr lang="en-US" smtClean="0"/>
              <a:t>platforms, the program’s GUI components display differently on each platform. </a:t>
            </a:r>
          </a:p>
          <a:p>
            <a:pPr eaLnBrk="1" hangingPunct="1">
              <a:lnSpc>
                <a:spcPct val="90000"/>
              </a:lnSpc>
            </a:pPr>
            <a:r>
              <a:rPr lang="en-US" b="1" smtClean="0"/>
              <a:t>The look and feel of AWT components depend on the platform the</a:t>
            </a:r>
          </a:p>
          <a:p>
            <a:pPr eaLnBrk="1" hangingPunct="1">
              <a:lnSpc>
                <a:spcPct val="90000"/>
              </a:lnSpc>
            </a:pPr>
            <a:r>
              <a:rPr lang="en-US" b="1" smtClean="0"/>
              <a:t>program is running on. For example, an AWT button will look like a</a:t>
            </a:r>
          </a:p>
          <a:p>
            <a:pPr eaLnBrk="1" hangingPunct="1">
              <a:lnSpc>
                <a:spcPct val="90000"/>
              </a:lnSpc>
            </a:pPr>
            <a:r>
              <a:rPr lang="en-US" b="1" smtClean="0"/>
              <a:t>Windows button when the program is run on a Windows platform. The</a:t>
            </a:r>
          </a:p>
          <a:p>
            <a:pPr eaLnBrk="1" hangingPunct="1">
              <a:lnSpc>
                <a:spcPct val="90000"/>
              </a:lnSpc>
            </a:pPr>
            <a:r>
              <a:rPr lang="en-US" b="1" smtClean="0"/>
              <a:t>same button will look like a Macintosh button when the program is run</a:t>
            </a:r>
          </a:p>
          <a:p>
            <a:pPr eaLnBrk="1" hangingPunct="1">
              <a:lnSpc>
                <a:spcPct val="90000"/>
              </a:lnSpc>
            </a:pPr>
            <a:r>
              <a:rPr lang="en-US" b="1" smtClean="0"/>
              <a:t>on a Macintosh platform.</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public BoxLayout(Container target, int axis). </a:t>
            </a:r>
            <a:r>
              <a:rPr lang="en-US" smtClean="0"/>
              <a:t>Creates a new BoxLayout</a:t>
            </a:r>
          </a:p>
          <a:p>
            <a:pPr eaLnBrk="1" hangingPunct="1"/>
            <a:r>
              <a:rPr lang="en-US" smtClean="0"/>
              <a:t>manager for the specified target and given axis.</a:t>
            </a:r>
          </a:p>
          <a:p>
            <a:pPr eaLnBrk="1" hangingPunct="1"/>
            <a:r>
              <a:rPr lang="en-US" smtClean="0"/>
              <a:t>The possible values of axis are as follows:</a:t>
            </a:r>
          </a:p>
          <a:p>
            <a:pPr eaLnBrk="1" hangingPunct="1"/>
            <a:r>
              <a:rPr lang="en-US" b="1" smtClean="0"/>
              <a:t>BoxLayout.X_AXIS. </a:t>
            </a:r>
            <a:r>
              <a:rPr lang="en-US" smtClean="0"/>
              <a:t>The components are displayed horizontally from</a:t>
            </a:r>
          </a:p>
          <a:p>
            <a:pPr eaLnBrk="1" hangingPunct="1"/>
            <a:r>
              <a:rPr lang="en-US" smtClean="0"/>
              <a:t>left to right.</a:t>
            </a:r>
          </a:p>
          <a:p>
            <a:pPr eaLnBrk="1" hangingPunct="1"/>
            <a:r>
              <a:rPr lang="en-US" b="1" smtClean="0"/>
              <a:t>BoxLayout.Y_AXIS. </a:t>
            </a:r>
            <a:r>
              <a:rPr lang="en-US" smtClean="0"/>
              <a:t>The components are displayed vertically from top to</a:t>
            </a:r>
          </a:p>
          <a:p>
            <a:pPr eaLnBrk="1" hangingPunct="1"/>
            <a:r>
              <a:rPr lang="en-US" smtClean="0"/>
              <a:t>bottom.</a:t>
            </a:r>
          </a:p>
          <a:p>
            <a:pPr eaLnBrk="1" hangingPunct="1"/>
            <a:r>
              <a:rPr lang="en-US" b="1" smtClean="0"/>
              <a:t>BoxLayout.LINE_AXIS. </a:t>
            </a:r>
            <a:r>
              <a:rPr lang="en-US" smtClean="0"/>
              <a:t>Similar to X_AXIS, the components are laid out</a:t>
            </a:r>
          </a:p>
          <a:p>
            <a:pPr eaLnBrk="1" hangingPunct="1"/>
            <a:r>
              <a:rPr lang="en-US" smtClean="0"/>
              <a:t>horizontally. The order they are displayed is different, depending on the</a:t>
            </a:r>
          </a:p>
          <a:p>
            <a:pPr eaLnBrk="1" hangingPunct="1"/>
            <a:r>
              <a:rPr lang="en-US" smtClean="0"/>
              <a:t>container’s ComponentOrientation property, which allows components</a:t>
            </a:r>
          </a:p>
          <a:p>
            <a:pPr eaLnBrk="1" hangingPunct="1"/>
            <a:r>
              <a:rPr lang="en-US" smtClean="0"/>
              <a:t>to be displayed from right to left or from left to right.</a:t>
            </a:r>
          </a:p>
          <a:p>
            <a:pPr eaLnBrk="1" hangingPunct="1"/>
            <a:r>
              <a:rPr lang="en-US" b="1" smtClean="0"/>
              <a:t>BoxLayout.PAGE_AXIS. </a:t>
            </a:r>
            <a:r>
              <a:rPr lang="en-US" smtClean="0"/>
              <a:t>Components are laid out like words on a page</a:t>
            </a:r>
          </a:p>
          <a:p>
            <a:pPr eaLnBrk="1" hangingPunct="1"/>
            <a:r>
              <a:rPr lang="en-US" smtClean="0"/>
              <a:t>based on the container’s ComponentOrientation property, which allows</a:t>
            </a:r>
          </a:p>
          <a:p>
            <a:pPr eaLnBrk="1" hangingPunct="1"/>
            <a:r>
              <a:rPr lang="en-US" smtClean="0"/>
              <a:t>the components to be laid out from right to left, from left to right, from</a:t>
            </a:r>
          </a:p>
          <a:p>
            <a:pPr eaLnBrk="1" hangingPunct="1"/>
            <a:r>
              <a:rPr lang="en-US" smtClean="0"/>
              <a:t>top to bottom, or from bottom to top.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Fillers chất độn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FF00"/>
                </a:solidFill>
              </a:rPr>
              <a:t> textField1.setMaximumSize(textField1.getPreferredSize()); </a:t>
            </a:r>
          </a:p>
          <a:p>
            <a:r>
              <a:rPr lang="en-US" smtClean="0"/>
              <a:t> </a:t>
            </a:r>
            <a:r>
              <a:rPr lang="en-US" smtClean="0">
                <a:solidFill>
                  <a:srgbClr val="FFFF00"/>
                </a:solidFill>
              </a:rPr>
              <a:t>textField2.setMaximumSize(textField2.getPreferredSize()); </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ConfirmFrame.java</a:t>
            </a:r>
          </a:p>
          <a:p>
            <a:r>
              <a:rPr lang="en-US" smtClean="0"/>
              <a:t>ChangePanelColor.java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smtClean="0">
                <a:latin typeface="Courier New" pitchFamily="49" charset="0"/>
                <a:cs typeface="Courier New" pitchFamily="49" charset="0"/>
              </a:rPr>
              <a:t>border</a:t>
            </a:r>
            <a:r>
              <a:rPr lang="en-US" smtClean="0"/>
              <a:t> can be put around any Swing component to define how the edges of the component should be drawn</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bytecode version of the program is transported across the web and executed by a Java interpreter that is part of the browser</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The names of the Swing classes all begin with a capital J, like JButton.</a:t>
            </a:r>
          </a:p>
          <a:p>
            <a:pPr eaLnBrk="1" hangingPunct="1"/>
            <a:r>
              <a:rPr lang="en-US" b="1" smtClean="0"/>
              <a:t>For the most part, an AWT program can be converted to a Swing program</a:t>
            </a:r>
          </a:p>
          <a:p>
            <a:pPr eaLnBrk="1" hangingPunct="1"/>
            <a:r>
              <a:rPr lang="en-US" b="1" smtClean="0"/>
              <a:t>by adding a capital J to the class names used in the source code and</a:t>
            </a:r>
          </a:p>
          <a:p>
            <a:pPr eaLnBrk="1" hangingPunct="1"/>
            <a:r>
              <a:rPr lang="en-US" b="1" smtClean="0"/>
              <a:t>recompiling the code.</a:t>
            </a:r>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Frame is not displayed on the screen, and it has an initial size of 0 by 0.</a:t>
            </a:r>
          </a:p>
          <a:p>
            <a:pPr eaLnBrk="1" hangingPunct="1"/>
            <a:r>
              <a:rPr lang="en-US" smtClean="0"/>
              <a:t>You need to give your Frame a size before displaying it, which can be done by</a:t>
            </a:r>
          </a:p>
          <a:p>
            <a:pPr eaLnBrk="1" hangingPunct="1"/>
            <a:r>
              <a:rPr lang="en-US" smtClean="0"/>
              <a:t>invoking one of the following five methods:</a:t>
            </a:r>
          </a:p>
          <a:p>
            <a:pPr eaLnBrk="1" hangingPunct="1"/>
            <a:r>
              <a:rPr lang="en-US" b="1" smtClean="0"/>
              <a:t>public void setSize(</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bg2"/>
                </a:solidFill>
              </a:rPr>
              <a:t>setSize: </a:t>
            </a:r>
            <a:r>
              <a:rPr lang="en-US" smtClean="0"/>
              <a:t>By default, a frame has a rather useless size of 0 x 0 pixels. We define a subclass SimpleFrame whose constructor sets the size to 300 x 200 pixels. In the main method of the SimpleFrameTest class, we start out by constructing a SimpleFrame object.</a:t>
            </a:r>
          </a:p>
          <a:p>
            <a:pPr eaLnBrk="1" hangingPunct="1"/>
            <a:r>
              <a:rPr lang="en-US" b="1" smtClean="0">
                <a:solidFill>
                  <a:schemeClr val="bg2"/>
                </a:solidFill>
              </a:rPr>
              <a:t>setVisible: </a:t>
            </a:r>
            <a:r>
              <a:rPr lang="en-US" smtClean="0"/>
              <a:t>Simply constructing a frame does not automatically display it. Frames start their life invisible. That gives the programmer the chance to add components into the frame before showing it for the first time. To show the frame, the main method calls the setVisible method of the frame.</a:t>
            </a:r>
          </a:p>
          <a:p>
            <a:pPr eaLnBrk="1" hangingPunct="1"/>
            <a:r>
              <a:rPr lang="en-US" smtClean="0"/>
              <a:t>For this particular program, we want the program to exit. To select this behavior, we use the statement</a:t>
            </a:r>
          </a:p>
          <a:p>
            <a:pPr eaLnBrk="1" hangingPunct="1"/>
            <a:r>
              <a:rPr lang="en-US" smtClean="0"/>
              <a:t>frame.setDefaultCloseOperation(JFrame.EXIT_ON_CLOSE);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with Frame objects, this JFrame is initially not visible and has a size of 0</a:t>
            </a:r>
          </a:p>
          <a:p>
            <a:pPr eaLnBrk="1" hangingPunct="1"/>
            <a:r>
              <a:rPr lang="en-US" smtClean="0"/>
              <a:t>pixels by 0 pixels. You invoke one of the setSize(), setBounds(), or pack() methods</a:t>
            </a:r>
          </a:p>
          <a:p>
            <a:pPr eaLnBrk="1" hangingPunct="1"/>
            <a:r>
              <a:rPr lang="en-US" smtClean="0"/>
              <a:t>to give the JFrame a size and then invoke setVisible() to make it visible.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JFrames close automatically when you click on the Close button (unlike AWT Frames).</a:t>
            </a:r>
          </a:p>
          <a:p>
            <a:r>
              <a:rPr lang="en-US" smtClean="0"/>
              <a:t>• However, closing the last JFrame does not result in your program exiting the Java application. To get this behavior,</a:t>
            </a:r>
          </a:p>
          <a:p>
            <a:r>
              <a:rPr lang="en-US" smtClean="0"/>
              <a:t>call setDefaultCloseOperation(EXIT_ON_CLOSE).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p>
          </p:txBody>
        </p:sp>
      </p:grpSp>
      <p:sp>
        <p:nvSpPr>
          <p:cNvPr id="7" name="Rectangle 10"/>
          <p:cNvSpPr>
            <a:spLocks noChangeArrowheads="1"/>
          </p:cNvSpPr>
          <p:nvPr/>
        </p:nvSpPr>
        <p:spPr bwMode="auto">
          <a:xfrm>
            <a:off x="463550" y="2700338"/>
            <a:ext cx="161925" cy="4157662"/>
          </a:xfrm>
          <a:prstGeom prst="rect">
            <a:avLst/>
          </a:prstGeom>
          <a:noFill/>
          <a:ln w="9525">
            <a:noFill/>
            <a:miter lim="800000"/>
            <a:headEnd/>
            <a:tailEnd/>
          </a:ln>
        </p:spPr>
        <p:txBody>
          <a:bodyPr wrap="none" anchor="ctr"/>
          <a:lstStyle/>
          <a:p>
            <a:pPr>
              <a:defRPr/>
            </a:pPr>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a:prstGeom prst="rect">
            <a:avLst/>
          </a:prstGeom>
        </p:spPr>
        <p:txBody>
          <a:bodyPr/>
          <a:lstStyle>
            <a:lvl1pPr>
              <a:defRPr>
                <a:solidFill>
                  <a:srgbClr val="FFFFFF"/>
                </a:solidFill>
              </a:defRPr>
            </a:lvl1pPr>
          </a:lstStyle>
          <a:p>
            <a:pPr>
              <a:defRPr/>
            </a:pPr>
            <a:endParaRPr lang="en-US"/>
          </a:p>
        </p:txBody>
      </p:sp>
      <p:sp>
        <p:nvSpPr>
          <p:cNvPr id="10" name="Rectangle 8"/>
          <p:cNvSpPr>
            <a:spLocks noGrp="1" noChangeArrowheads="1"/>
          </p:cNvSpPr>
          <p:nvPr>
            <p:ph type="ftr" sz="quarter" idx="11"/>
          </p:nvPr>
        </p:nvSpPr>
        <p:spPr>
          <a:xfrm>
            <a:off x="3733800" y="6248400"/>
            <a:ext cx="2895600" cy="457200"/>
          </a:xfrm>
          <a:prstGeom prst="rect">
            <a:avLst/>
          </a:prstGeom>
        </p:spPr>
        <p:txBody>
          <a:bodyPr/>
          <a:lstStyle>
            <a:lvl1pPr>
              <a:defRPr>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sz="1400">
                <a:solidFill>
                  <a:srgbClr val="FFFFFF"/>
                </a:solidFill>
              </a:defRPr>
            </a:lvl1pPr>
          </a:lstStyle>
          <a:p>
            <a:pPr>
              <a:defRPr/>
            </a:pPr>
            <a:fld id="{ABB21BA2-4EAE-4C74-AE58-269C5CAD52B5}" type="slidenum">
              <a:rPr lang="en-US"/>
              <a:pPr>
                <a:defRPr/>
              </a:pPr>
              <a:t>‹#›</a:t>
            </a:fld>
            <a:endParaRPr lang="en-US"/>
          </a:p>
        </p:txBody>
      </p:sp>
    </p:spTree>
    <p:extLst>
      <p:ext uri="{BB962C8B-B14F-4D97-AF65-F5344CB8AC3E}">
        <p14:creationId xmlns:p14="http://schemas.microsoft.com/office/powerpoint/2010/main" val="4216556713"/>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E29AD6AE-FC45-4128-BBE4-C9EE8FC39728}" type="slidenum">
              <a:rPr lang="en-US"/>
              <a:pPr>
                <a:defRPr/>
              </a:pPr>
              <a:t>‹#›</a:t>
            </a:fld>
            <a:endParaRPr lang="en-US"/>
          </a:p>
        </p:txBody>
      </p:sp>
    </p:spTree>
    <p:extLst>
      <p:ext uri="{BB962C8B-B14F-4D97-AF65-F5344CB8AC3E}">
        <p14:creationId xmlns:p14="http://schemas.microsoft.com/office/powerpoint/2010/main" val="796390907"/>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0B7B192-F1E6-4D19-8E9F-D063EFB8EEC3}" type="slidenum">
              <a:rPr lang="en-US"/>
              <a:pPr>
                <a:defRPr/>
              </a:pPr>
              <a:t>‹#›</a:t>
            </a:fld>
            <a:endParaRPr lang="en-US"/>
          </a:p>
        </p:txBody>
      </p:sp>
    </p:spTree>
    <p:extLst>
      <p:ext uri="{BB962C8B-B14F-4D97-AF65-F5344CB8AC3E}">
        <p14:creationId xmlns:p14="http://schemas.microsoft.com/office/powerpoint/2010/main" val="417660364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a:xfrm>
            <a:off x="8534400" y="6477000"/>
            <a:ext cx="539750" cy="381000"/>
          </a:xfrm>
        </p:spPr>
        <p:txBody>
          <a:bodyPr/>
          <a:lstStyle>
            <a:lvl1pPr>
              <a:defRPr sz="1400"/>
            </a:lvl1pPr>
          </a:lstStyle>
          <a:p>
            <a:pPr>
              <a:defRPr/>
            </a:pPr>
            <a:fld id="{19C42200-C87E-4438-8A48-A8B2B4D079BA}" type="slidenum">
              <a:rPr lang="en-US"/>
              <a:pPr>
                <a:defRPr/>
              </a:pPr>
              <a:t>‹#›</a:t>
            </a:fld>
            <a:endParaRPr lang="en-US"/>
          </a:p>
        </p:txBody>
      </p:sp>
    </p:spTree>
    <p:extLst>
      <p:ext uri="{BB962C8B-B14F-4D97-AF65-F5344CB8AC3E}">
        <p14:creationId xmlns:p14="http://schemas.microsoft.com/office/powerpoint/2010/main" val="3259182555"/>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5AB7DC6-915A-4FC2-BA8E-4DB14370F34D}" type="slidenum">
              <a:rPr lang="en-US"/>
              <a:pPr>
                <a:defRPr/>
              </a:pPr>
              <a:t>‹#›</a:t>
            </a:fld>
            <a:endParaRPr lang="en-US"/>
          </a:p>
        </p:txBody>
      </p:sp>
    </p:spTree>
    <p:extLst>
      <p:ext uri="{BB962C8B-B14F-4D97-AF65-F5344CB8AC3E}">
        <p14:creationId xmlns:p14="http://schemas.microsoft.com/office/powerpoint/2010/main" val="381962729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p:txBody>
          <a:bodyPr/>
          <a:lstStyle>
            <a:lvl1pPr>
              <a:defRPr/>
            </a:lvl1pPr>
          </a:lstStyle>
          <a:p>
            <a:pPr>
              <a:defRPr/>
            </a:pPr>
            <a:fld id="{BDBE2F96-E0EC-46B1-B248-F1634AE84259}" type="slidenum">
              <a:rPr lang="en-US"/>
              <a:pPr>
                <a:defRPr/>
              </a:pPr>
              <a:t>‹#›</a:t>
            </a:fld>
            <a:endParaRPr lang="en-US"/>
          </a:p>
        </p:txBody>
      </p:sp>
    </p:spTree>
    <p:extLst>
      <p:ext uri="{BB962C8B-B14F-4D97-AF65-F5344CB8AC3E}">
        <p14:creationId xmlns:p14="http://schemas.microsoft.com/office/powerpoint/2010/main" val="4145664491"/>
      </p:ext>
    </p:extLst>
  </p:cSld>
  <p:clrMapOvr>
    <a:masterClrMapping/>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155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5155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ECD2D3B-C7DC-4C62-9642-5081EE8687CB}" type="slidenum">
              <a:rPr lang="en-US"/>
              <a:pPr>
                <a:defRPr/>
              </a:pPr>
              <a:t>‹#›</a:t>
            </a:fld>
            <a:endParaRPr lang="en-US"/>
          </a:p>
        </p:txBody>
      </p:sp>
    </p:spTree>
    <p:extLst>
      <p:ext uri="{BB962C8B-B14F-4D97-AF65-F5344CB8AC3E}">
        <p14:creationId xmlns:p14="http://schemas.microsoft.com/office/powerpoint/2010/main" val="42962245"/>
      </p:ext>
    </p:extLst>
  </p:cSld>
  <p:clrMapOvr>
    <a:masterClrMapping/>
  </p:clrMapOvr>
  <p:transition>
    <p:wheel spokes="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20D27C20-8BBB-44EA-8197-745A312FE6A9}" type="slidenum">
              <a:rPr lang="en-US"/>
              <a:pPr>
                <a:defRPr/>
              </a:pPr>
              <a:t>‹#›</a:t>
            </a:fld>
            <a:endParaRPr lang="en-US"/>
          </a:p>
        </p:txBody>
      </p:sp>
    </p:spTree>
    <p:extLst>
      <p:ext uri="{BB962C8B-B14F-4D97-AF65-F5344CB8AC3E}">
        <p14:creationId xmlns:p14="http://schemas.microsoft.com/office/powerpoint/2010/main" val="9455688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5AE43D-7C43-44CB-B035-D6BF654FFE50}" type="slidenum">
              <a:rPr lang="en-US"/>
              <a:pPr>
                <a:defRPr/>
              </a:pPr>
              <a:t>‹#›</a:t>
            </a:fld>
            <a:endParaRPr lang="en-US"/>
          </a:p>
        </p:txBody>
      </p:sp>
    </p:spTree>
    <p:extLst>
      <p:ext uri="{BB962C8B-B14F-4D97-AF65-F5344CB8AC3E}">
        <p14:creationId xmlns:p14="http://schemas.microsoft.com/office/powerpoint/2010/main" val="2428038813"/>
      </p:ext>
    </p:extLst>
  </p:cSld>
  <p:clrMapOvr>
    <a:masterClrMapping/>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673273C-B28F-4F98-A90B-5A921C15272B}" type="slidenum">
              <a:rPr lang="en-US"/>
              <a:pPr>
                <a:defRPr/>
              </a:pPr>
              <a:t>‹#›</a:t>
            </a:fld>
            <a:endParaRPr lang="en-US"/>
          </a:p>
        </p:txBody>
      </p:sp>
    </p:spTree>
    <p:extLst>
      <p:ext uri="{BB962C8B-B14F-4D97-AF65-F5344CB8AC3E}">
        <p14:creationId xmlns:p14="http://schemas.microsoft.com/office/powerpoint/2010/main" val="3700607711"/>
      </p:ext>
    </p:extLst>
  </p:cSld>
  <p:clrMapOvr>
    <a:masterClrMapping/>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C220D21-232B-4F40-86B2-588FE774CDC1}" type="slidenum">
              <a:rPr lang="en-US"/>
              <a:pPr>
                <a:defRPr/>
              </a:pPr>
              <a:t>‹#›</a:t>
            </a:fld>
            <a:endParaRPr lang="en-US"/>
          </a:p>
        </p:txBody>
      </p:sp>
    </p:spTree>
    <p:extLst>
      <p:ext uri="{BB962C8B-B14F-4D97-AF65-F5344CB8AC3E}">
        <p14:creationId xmlns:p14="http://schemas.microsoft.com/office/powerpoint/2010/main" val="1600360193"/>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defRPr sz="2600"/>
            </a:lvl1pPr>
            <a:lvl2pPr>
              <a:spcBef>
                <a:spcPts val="600"/>
              </a:spcBef>
              <a:defRPr sz="2400"/>
            </a:lvl2pPr>
            <a:lvl3pPr>
              <a:spcBef>
                <a:spcPts val="600"/>
              </a:spcBef>
              <a:defRPr sz="2200" b="0"/>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8252911-564F-493E-BB94-4EE545DC69C1}" type="slidenum">
              <a:rPr lang="en-US"/>
              <a:pPr>
                <a:defRPr/>
              </a:pPr>
              <a:t>‹#›</a:t>
            </a:fld>
            <a:endParaRPr lang="en-US"/>
          </a:p>
        </p:txBody>
      </p:sp>
    </p:spTree>
    <p:extLst>
      <p:ext uri="{BB962C8B-B14F-4D97-AF65-F5344CB8AC3E}">
        <p14:creationId xmlns:p14="http://schemas.microsoft.com/office/powerpoint/2010/main" val="635269177"/>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8FA0ACF-3FF2-4BA0-A5AB-D68AEDF17322}" type="slidenum">
              <a:rPr lang="en-US"/>
              <a:pPr>
                <a:defRPr/>
              </a:pPr>
              <a:t>‹#›</a:t>
            </a:fld>
            <a:endParaRPr lang="en-US"/>
          </a:p>
        </p:txBody>
      </p:sp>
    </p:spTree>
    <p:extLst>
      <p:ext uri="{BB962C8B-B14F-4D97-AF65-F5344CB8AC3E}">
        <p14:creationId xmlns:p14="http://schemas.microsoft.com/office/powerpoint/2010/main" val="244482418"/>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B564E60E-748D-479A-987F-06B8DD1547D3}" type="slidenum">
              <a:rPr lang="en-US"/>
              <a:pPr>
                <a:defRPr/>
              </a:pPr>
              <a:t>‹#›</a:t>
            </a:fld>
            <a:endParaRPr lang="en-US"/>
          </a:p>
        </p:txBody>
      </p:sp>
    </p:spTree>
    <p:extLst>
      <p:ext uri="{BB962C8B-B14F-4D97-AF65-F5344CB8AC3E}">
        <p14:creationId xmlns:p14="http://schemas.microsoft.com/office/powerpoint/2010/main" val="3247675709"/>
      </p:ext>
    </p:extLst>
  </p:cSld>
  <p:clrMapOvr>
    <a:masterClrMapping/>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E5A7744-D88D-4D3A-A969-FDD530ABED06}" type="slidenum">
              <a:rPr lang="en-US"/>
              <a:pPr>
                <a:defRPr/>
              </a:pPr>
              <a:t>‹#›</a:t>
            </a:fld>
            <a:endParaRPr lang="en-US"/>
          </a:p>
        </p:txBody>
      </p:sp>
    </p:spTree>
    <p:extLst>
      <p:ext uri="{BB962C8B-B14F-4D97-AF65-F5344CB8AC3E}">
        <p14:creationId xmlns:p14="http://schemas.microsoft.com/office/powerpoint/2010/main" val="602701762"/>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20B1918-2EC4-4AB4-8155-0AC7B27D3CC2}" type="slidenum">
              <a:rPr lang="en-US"/>
              <a:pPr>
                <a:defRPr/>
              </a:pPr>
              <a:t>‹#›</a:t>
            </a:fld>
            <a:endParaRPr lang="en-US"/>
          </a:p>
        </p:txBody>
      </p:sp>
    </p:spTree>
    <p:extLst>
      <p:ext uri="{BB962C8B-B14F-4D97-AF65-F5344CB8AC3E}">
        <p14:creationId xmlns:p14="http://schemas.microsoft.com/office/powerpoint/2010/main" val="796437728"/>
      </p:ext>
    </p:extLst>
  </p:cSld>
  <p:clrMapOvr>
    <a:masterClrMapping/>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46DF9B9-FE34-4893-8B08-EDC1D63372DF}" type="slidenum">
              <a:rPr lang="en-US"/>
              <a:pPr>
                <a:defRPr/>
              </a:pPr>
              <a:t>‹#›</a:t>
            </a:fld>
            <a:endParaRPr lang="en-US"/>
          </a:p>
        </p:txBody>
      </p:sp>
    </p:spTree>
    <p:extLst>
      <p:ext uri="{BB962C8B-B14F-4D97-AF65-F5344CB8AC3E}">
        <p14:creationId xmlns:p14="http://schemas.microsoft.com/office/powerpoint/2010/main" val="1046022310"/>
      </p:ext>
    </p:extLst>
  </p:cSld>
  <p:clrMapOvr>
    <a:masterClrMapping/>
  </p:clrMapOvr>
  <p:transition>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DF21730-7BE9-4CEC-A4D6-EAB2D7B535ED}" type="slidenum">
              <a:rPr lang="en-US"/>
              <a:pPr>
                <a:defRPr/>
              </a:pPr>
              <a:t>‹#›</a:t>
            </a:fld>
            <a:endParaRPr lang="en-US"/>
          </a:p>
        </p:txBody>
      </p:sp>
    </p:spTree>
    <p:extLst>
      <p:ext uri="{BB962C8B-B14F-4D97-AF65-F5344CB8AC3E}">
        <p14:creationId xmlns:p14="http://schemas.microsoft.com/office/powerpoint/2010/main" val="808647299"/>
      </p:ext>
    </p:extLst>
  </p:cSld>
  <p:clrMapOvr>
    <a:masterClrMapping/>
  </p:clrMapOvr>
  <p:transition>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F760AFD8-031F-4032-939A-6821543DC483}" type="slidenum">
              <a:rPr lang="en-US"/>
              <a:pPr>
                <a:defRPr/>
              </a:pPr>
              <a:t>‹#›</a:t>
            </a:fld>
            <a:endParaRPr lang="en-US"/>
          </a:p>
        </p:txBody>
      </p:sp>
    </p:spTree>
    <p:extLst>
      <p:ext uri="{BB962C8B-B14F-4D97-AF65-F5344CB8AC3E}">
        <p14:creationId xmlns:p14="http://schemas.microsoft.com/office/powerpoint/2010/main" val="1873331111"/>
      </p:ext>
    </p:extLst>
  </p:cSld>
  <p:clrMapOvr>
    <a:masterClrMapping/>
  </p:clrMapOvr>
  <p:transition>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9456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9457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CE8A1BF5-8791-4A87-8D9C-E8C4C04CEE25}" type="slidenum">
              <a:rPr lang="en-US"/>
              <a:pPr>
                <a:defRPr/>
              </a:pPr>
              <a:t>‹#›</a:t>
            </a:fld>
            <a:endParaRPr lang="en-US"/>
          </a:p>
        </p:txBody>
      </p:sp>
    </p:spTree>
    <p:extLst>
      <p:ext uri="{BB962C8B-B14F-4D97-AF65-F5344CB8AC3E}">
        <p14:creationId xmlns:p14="http://schemas.microsoft.com/office/powerpoint/2010/main" val="2716053611"/>
      </p:ext>
    </p:extLst>
  </p:cSld>
  <p:clrMapOvr>
    <a:masterClrMapping/>
  </p:clrMapOvr>
  <p:transition>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771602-3C5C-4085-9B9E-BAF8347E9649}" type="slidenum">
              <a:rPr lang="en-US"/>
              <a:pPr>
                <a:defRPr/>
              </a:pPr>
              <a:t>‹#›</a:t>
            </a:fld>
            <a:endParaRPr lang="en-US"/>
          </a:p>
        </p:txBody>
      </p:sp>
    </p:spTree>
    <p:extLst>
      <p:ext uri="{BB962C8B-B14F-4D97-AF65-F5344CB8AC3E}">
        <p14:creationId xmlns:p14="http://schemas.microsoft.com/office/powerpoint/2010/main" val="1120695964"/>
      </p:ext>
    </p:extLst>
  </p:cSld>
  <p:clrMapOvr>
    <a:masterClrMapping/>
  </p:clrMapOvr>
  <p:transition>
    <p:wheel spokes="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454D99-F924-4AF4-A255-88D4D78A374D}" type="slidenum">
              <a:rPr lang="en-US"/>
              <a:pPr>
                <a:defRPr/>
              </a:pPr>
              <a:t>‹#›</a:t>
            </a:fld>
            <a:endParaRPr lang="en-US"/>
          </a:p>
        </p:txBody>
      </p:sp>
    </p:spTree>
    <p:extLst>
      <p:ext uri="{BB962C8B-B14F-4D97-AF65-F5344CB8AC3E}">
        <p14:creationId xmlns:p14="http://schemas.microsoft.com/office/powerpoint/2010/main" val="1648496169"/>
      </p:ext>
    </p:extLst>
  </p:cSld>
  <p:clrMapOvr>
    <a:masterClrMapping/>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C0FE680C-D209-4400-BEDA-16135F8CDD10}" type="slidenum">
              <a:rPr lang="en-US"/>
              <a:pPr>
                <a:defRPr/>
              </a:pPr>
              <a:t>‹#›</a:t>
            </a:fld>
            <a:endParaRPr lang="en-US"/>
          </a:p>
        </p:txBody>
      </p:sp>
    </p:spTree>
    <p:extLst>
      <p:ext uri="{BB962C8B-B14F-4D97-AF65-F5344CB8AC3E}">
        <p14:creationId xmlns:p14="http://schemas.microsoft.com/office/powerpoint/2010/main" val="226869047"/>
      </p:ext>
    </p:extLst>
  </p:cSld>
  <p:clrMapOvr>
    <a:masterClrMapping/>
  </p:clrMapOvr>
  <p:transition>
    <p:wheel spokes="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954E87-DDD8-44B2-9066-43C7C2039ECD}" type="slidenum">
              <a:rPr lang="en-US"/>
              <a:pPr>
                <a:defRPr/>
              </a:pPr>
              <a:t>‹#›</a:t>
            </a:fld>
            <a:endParaRPr lang="en-US"/>
          </a:p>
        </p:txBody>
      </p:sp>
    </p:spTree>
    <p:extLst>
      <p:ext uri="{BB962C8B-B14F-4D97-AF65-F5344CB8AC3E}">
        <p14:creationId xmlns:p14="http://schemas.microsoft.com/office/powerpoint/2010/main" val="108790318"/>
      </p:ext>
    </p:extLst>
  </p:cSld>
  <p:clrMapOvr>
    <a:masterClrMapping/>
  </p:clrMapOvr>
  <p:transition>
    <p:wheel spokes="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5441A9D-106B-4549-B42E-35A7CDC6DC1C}" type="slidenum">
              <a:rPr lang="en-US"/>
              <a:pPr>
                <a:defRPr/>
              </a:pPr>
              <a:t>‹#›</a:t>
            </a:fld>
            <a:endParaRPr lang="en-US"/>
          </a:p>
        </p:txBody>
      </p:sp>
    </p:spTree>
    <p:extLst>
      <p:ext uri="{BB962C8B-B14F-4D97-AF65-F5344CB8AC3E}">
        <p14:creationId xmlns:p14="http://schemas.microsoft.com/office/powerpoint/2010/main" val="2616291013"/>
      </p:ext>
    </p:extLst>
  </p:cSld>
  <p:clrMapOvr>
    <a:masterClrMapping/>
  </p:clrMapOvr>
  <p:transition>
    <p:wheel spokes="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6B93646B-7B2F-4AF9-BA72-4C04B156EBE6}" type="slidenum">
              <a:rPr lang="en-US"/>
              <a:pPr>
                <a:defRPr/>
              </a:pPr>
              <a:t>‹#›</a:t>
            </a:fld>
            <a:endParaRPr lang="en-US"/>
          </a:p>
        </p:txBody>
      </p:sp>
    </p:spTree>
    <p:extLst>
      <p:ext uri="{BB962C8B-B14F-4D97-AF65-F5344CB8AC3E}">
        <p14:creationId xmlns:p14="http://schemas.microsoft.com/office/powerpoint/2010/main" val="2235855904"/>
      </p:ext>
    </p:extLst>
  </p:cSld>
  <p:clrMapOvr>
    <a:masterClrMapping/>
  </p:clrMapOvr>
  <p:transition>
    <p:wheel spokes="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07156BA-0D6D-454C-8748-E21776D1E26E}" type="slidenum">
              <a:rPr lang="en-US"/>
              <a:pPr>
                <a:defRPr/>
              </a:pPr>
              <a:t>‹#›</a:t>
            </a:fld>
            <a:endParaRPr lang="en-US"/>
          </a:p>
        </p:txBody>
      </p:sp>
    </p:spTree>
    <p:extLst>
      <p:ext uri="{BB962C8B-B14F-4D97-AF65-F5344CB8AC3E}">
        <p14:creationId xmlns:p14="http://schemas.microsoft.com/office/powerpoint/2010/main" val="720320089"/>
      </p:ext>
    </p:extLst>
  </p:cSld>
  <p:clrMapOvr>
    <a:masterClrMapping/>
  </p:clrMapOvr>
  <p:transition>
    <p:wheel spokes="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A152900-A815-44ED-8646-62866D813282}" type="slidenum">
              <a:rPr lang="en-US"/>
              <a:pPr>
                <a:defRPr/>
              </a:pPr>
              <a:t>‹#›</a:t>
            </a:fld>
            <a:endParaRPr lang="en-US"/>
          </a:p>
        </p:txBody>
      </p:sp>
    </p:spTree>
    <p:extLst>
      <p:ext uri="{BB962C8B-B14F-4D97-AF65-F5344CB8AC3E}">
        <p14:creationId xmlns:p14="http://schemas.microsoft.com/office/powerpoint/2010/main" val="3956718716"/>
      </p:ext>
    </p:extLst>
  </p:cSld>
  <p:clrMapOvr>
    <a:masterClrMapping/>
  </p:clrMapOvr>
  <p:transition>
    <p:wheel spokes="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CD265F-E280-49F5-891E-C6703A903217}" type="slidenum">
              <a:rPr lang="en-US"/>
              <a:pPr>
                <a:defRPr/>
              </a:pPr>
              <a:t>‹#›</a:t>
            </a:fld>
            <a:endParaRPr lang="en-US"/>
          </a:p>
        </p:txBody>
      </p:sp>
    </p:spTree>
    <p:extLst>
      <p:ext uri="{BB962C8B-B14F-4D97-AF65-F5344CB8AC3E}">
        <p14:creationId xmlns:p14="http://schemas.microsoft.com/office/powerpoint/2010/main" val="1500064305"/>
      </p:ext>
    </p:extLst>
  </p:cSld>
  <p:clrMapOvr>
    <a:masterClrMapping/>
  </p:clrMapOvr>
  <p:transition>
    <p:wheel spokes="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1C1A998-81D3-466B-9B28-C959DFAF6993}" type="slidenum">
              <a:rPr lang="en-US"/>
              <a:pPr>
                <a:defRPr/>
              </a:pPr>
              <a:t>‹#›</a:t>
            </a:fld>
            <a:endParaRPr lang="en-US"/>
          </a:p>
        </p:txBody>
      </p:sp>
    </p:spTree>
    <p:extLst>
      <p:ext uri="{BB962C8B-B14F-4D97-AF65-F5344CB8AC3E}">
        <p14:creationId xmlns:p14="http://schemas.microsoft.com/office/powerpoint/2010/main" val="4113507270"/>
      </p:ext>
    </p:extLst>
  </p:cSld>
  <p:clrMapOvr>
    <a:masterClrMapping/>
  </p:clrMapOvr>
  <p:transition>
    <p:wheel spokes="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6A4169-088D-4A06-857F-0E3DAEAD5BC0}" type="slidenum">
              <a:rPr lang="en-US"/>
              <a:pPr>
                <a:defRPr/>
              </a:pPr>
              <a:t>‹#›</a:t>
            </a:fld>
            <a:endParaRPr lang="en-US"/>
          </a:p>
        </p:txBody>
      </p:sp>
    </p:spTree>
    <p:extLst>
      <p:ext uri="{BB962C8B-B14F-4D97-AF65-F5344CB8AC3E}">
        <p14:creationId xmlns:p14="http://schemas.microsoft.com/office/powerpoint/2010/main" val="147770155"/>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677C3848-4B27-495D-85A7-6A6805EA2E51}" type="slidenum">
              <a:rPr lang="en-US"/>
              <a:pPr>
                <a:defRPr/>
              </a:pPr>
              <a:t>‹#›</a:t>
            </a:fld>
            <a:endParaRPr lang="en-US"/>
          </a:p>
        </p:txBody>
      </p:sp>
    </p:spTree>
    <p:extLst>
      <p:ext uri="{BB962C8B-B14F-4D97-AF65-F5344CB8AC3E}">
        <p14:creationId xmlns:p14="http://schemas.microsoft.com/office/powerpoint/2010/main" val="3609672359"/>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8"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43B73C90-C4A7-4897-A322-C93A2BC06D2C}" type="slidenum">
              <a:rPr lang="en-US"/>
              <a:pPr>
                <a:defRPr/>
              </a:pPr>
              <a:t>‹#›</a:t>
            </a:fld>
            <a:endParaRPr lang="en-US"/>
          </a:p>
        </p:txBody>
      </p:sp>
    </p:spTree>
    <p:extLst>
      <p:ext uri="{BB962C8B-B14F-4D97-AF65-F5344CB8AC3E}">
        <p14:creationId xmlns:p14="http://schemas.microsoft.com/office/powerpoint/2010/main" val="2528817586"/>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4"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93851250-8448-4516-BB4E-6AC0C505CDF7}" type="slidenum">
              <a:rPr lang="en-US"/>
              <a:pPr>
                <a:defRPr/>
              </a:pPr>
              <a:t>‹#›</a:t>
            </a:fld>
            <a:endParaRPr lang="en-US"/>
          </a:p>
        </p:txBody>
      </p:sp>
    </p:spTree>
    <p:extLst>
      <p:ext uri="{BB962C8B-B14F-4D97-AF65-F5344CB8AC3E}">
        <p14:creationId xmlns:p14="http://schemas.microsoft.com/office/powerpoint/2010/main" val="3366872776"/>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3"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2F42E0FF-6A19-4E5C-9DB2-1378752FD72A}" type="slidenum">
              <a:rPr lang="en-US"/>
              <a:pPr>
                <a:defRPr/>
              </a:pPr>
              <a:t>‹#›</a:t>
            </a:fld>
            <a:endParaRPr lang="en-US"/>
          </a:p>
        </p:txBody>
      </p:sp>
    </p:spTree>
    <p:extLst>
      <p:ext uri="{BB962C8B-B14F-4D97-AF65-F5344CB8AC3E}">
        <p14:creationId xmlns:p14="http://schemas.microsoft.com/office/powerpoint/2010/main" val="2706157977"/>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4BE31F53-3851-4BFE-A1FB-BCD5D671BA17}" type="slidenum">
              <a:rPr lang="en-US"/>
              <a:pPr>
                <a:defRPr/>
              </a:pPr>
              <a:t>‹#›</a:t>
            </a:fld>
            <a:endParaRPr lang="en-US"/>
          </a:p>
        </p:txBody>
      </p:sp>
    </p:spTree>
    <p:extLst>
      <p:ext uri="{BB962C8B-B14F-4D97-AF65-F5344CB8AC3E}">
        <p14:creationId xmlns:p14="http://schemas.microsoft.com/office/powerpoint/2010/main" val="3601432271"/>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E9FB482E-FC23-4A89-8952-EC84CD5CC146}" type="slidenum">
              <a:rPr lang="en-US"/>
              <a:pPr>
                <a:defRPr/>
              </a:pPr>
              <a:t>‹#›</a:t>
            </a:fld>
            <a:endParaRPr lang="en-US"/>
          </a:p>
        </p:txBody>
      </p:sp>
    </p:spTree>
    <p:extLst>
      <p:ext uri="{BB962C8B-B14F-4D97-AF65-F5344CB8AC3E}">
        <p14:creationId xmlns:p14="http://schemas.microsoft.com/office/powerpoint/2010/main" val="3298489867"/>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8329613" y="733425"/>
            <a:ext cx="720725" cy="531813"/>
            <a:chOff x="5247" y="462"/>
            <a:chExt cx="454" cy="335"/>
          </a:xfrm>
        </p:grpSpPr>
        <p:sp>
          <p:nvSpPr>
            <p:cNvPr id="147459"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0"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1"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grpSp>
      <p:grpSp>
        <p:nvGrpSpPr>
          <p:cNvPr id="13315" name="Group 6"/>
          <p:cNvGrpSpPr>
            <a:grpSpLocks/>
          </p:cNvGrpSpPr>
          <p:nvPr/>
        </p:nvGrpSpPr>
        <p:grpSpPr bwMode="auto">
          <a:xfrm>
            <a:off x="77788" y="6040438"/>
            <a:ext cx="531812" cy="727075"/>
            <a:chOff x="49" y="3805"/>
            <a:chExt cx="335" cy="458"/>
          </a:xfrm>
        </p:grpSpPr>
        <p:sp>
          <p:nvSpPr>
            <p:cNvPr id="147463"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4" name="AutoShape 8"/>
            <p:cNvSpPr>
              <a:spLocks noChangeArrowheads="1"/>
            </p:cNvSpPr>
            <p:nvPr/>
          </p:nvSpPr>
          <p:spPr bwMode="auto">
            <a:xfrm rot="5400000" flipH="1">
              <a:off x="124"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5" name="AutoShape 9"/>
            <p:cNvSpPr>
              <a:spLocks noChangeArrowheads="1"/>
            </p:cNvSpPr>
            <p:nvPr/>
          </p:nvSpPr>
          <p:spPr bwMode="auto">
            <a:xfrm rot="5400000" flipH="1">
              <a:off x="124" y="4038"/>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grpSp>
      <p:sp>
        <p:nvSpPr>
          <p:cNvPr id="13316"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9" name="Rectangle 13"/>
          <p:cNvSpPr>
            <a:spLocks noGrp="1" noChangeArrowheads="1"/>
          </p:cNvSpPr>
          <p:nvPr>
            <p:ph type="sldNum" sz="quarter" idx="4"/>
          </p:nvPr>
        </p:nvSpPr>
        <p:spPr bwMode="auto">
          <a:xfrm>
            <a:off x="8534400" y="6553200"/>
            <a:ext cx="53975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a:defRPr/>
            </a:pPr>
            <a:fld id="{3C700CD6-F931-48B0-91AC-FDFC12009864}"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47472" name="Rectangle 16"/>
          <p:cNvSpPr>
            <a:spLocks noChangeArrowheads="1"/>
          </p:cNvSpPr>
          <p:nvPr/>
        </p:nvSpPr>
        <p:spPr bwMode="auto">
          <a:xfrm>
            <a:off x="1981200" y="2179638"/>
            <a:ext cx="190500" cy="4678362"/>
          </a:xfrm>
          <a:prstGeom prst="rect">
            <a:avLst/>
          </a:prstGeom>
          <a:noFill/>
          <a:ln w="9525">
            <a:noFill/>
            <a:miter lim="800000"/>
            <a:headEnd/>
            <a:tailEnd/>
          </a:ln>
        </p:spPr>
        <p:txBody>
          <a:bodyPr wrap="none" anchor="ctr"/>
          <a:lstStyle/>
          <a:p>
            <a:pPr>
              <a:defRPr/>
            </a:pPr>
            <a:endParaRPr lang="en-US"/>
          </a:p>
        </p:txBody>
      </p:sp>
      <p:grpSp>
        <p:nvGrpSpPr>
          <p:cNvPr id="13321" name="Group 17"/>
          <p:cNvGrpSpPr>
            <a:grpSpLocks/>
          </p:cNvGrpSpPr>
          <p:nvPr/>
        </p:nvGrpSpPr>
        <p:grpSpPr bwMode="auto">
          <a:xfrm>
            <a:off x="77788" y="5903913"/>
            <a:ext cx="533400" cy="749300"/>
            <a:chOff x="49" y="3719"/>
            <a:chExt cx="336" cy="472"/>
          </a:xfrm>
        </p:grpSpPr>
        <p:sp>
          <p:nvSpPr>
            <p:cNvPr id="147474" name="AutoShape 18"/>
            <p:cNvSpPr>
              <a:spLocks noChangeArrowheads="1"/>
            </p:cNvSpPr>
            <p:nvPr/>
          </p:nvSpPr>
          <p:spPr bwMode="auto">
            <a:xfrm rot="-5400000">
              <a:off x="119" y="3638"/>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5"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6"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grpSp>
      <p:sp>
        <p:nvSpPr>
          <p:cNvPr id="147477" name="Rectangle 21"/>
          <p:cNvSpPr>
            <a:spLocks noGrp="1" noChangeArrowheads="1"/>
          </p:cNvSpPr>
          <p:nvPr>
            <p:ph type="title"/>
          </p:nvPr>
        </p:nvSpPr>
        <p:spPr bwMode="auto">
          <a:xfrm>
            <a:off x="609600" y="228600"/>
            <a:ext cx="83058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3323" name="Group 22"/>
          <p:cNvGrpSpPr>
            <a:grpSpLocks/>
          </p:cNvGrpSpPr>
          <p:nvPr/>
        </p:nvGrpSpPr>
        <p:grpSpPr bwMode="auto">
          <a:xfrm>
            <a:off x="8189913" y="731838"/>
            <a:ext cx="739775" cy="533400"/>
            <a:chOff x="5159" y="461"/>
            <a:chExt cx="466" cy="336"/>
          </a:xfrm>
        </p:grpSpPr>
        <p:sp>
          <p:nvSpPr>
            <p:cNvPr id="147479"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0"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1"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grpSp>
    </p:spTree>
  </p:cSld>
  <p:clrMap bg1="dk2" tx1="lt1" bg2="dk1" tx2="lt2" accent1="accent1" accent2="accent2" accent3="accent3" accent4="accent4" accent5="accent5" accent6="accent6" hlink="hlink" folHlink="folHlink"/>
  <p:sldLayoutIdLst>
    <p:sldLayoutId id="2147484709" r:id="rId1"/>
    <p:sldLayoutId id="2147484688"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6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4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200">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053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053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15053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mn-lt"/>
              </a:defRPr>
            </a:lvl1pPr>
          </a:lstStyle>
          <a:p>
            <a:pPr>
              <a:defRPr/>
            </a:pPr>
            <a:endParaRPr lang="en-US"/>
          </a:p>
        </p:txBody>
      </p:sp>
      <p:sp>
        <p:nvSpPr>
          <p:cNvPr id="15053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atin typeface="+mn-lt"/>
              </a:defRPr>
            </a:lvl1pPr>
          </a:lstStyle>
          <a:p>
            <a:pPr>
              <a:defRPr/>
            </a:pPr>
            <a:endParaRPr lang="en-US"/>
          </a:p>
        </p:txBody>
      </p:sp>
      <p:sp>
        <p:nvSpPr>
          <p:cNvPr id="15053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mn-lt"/>
              </a:defRPr>
            </a:lvl1pPr>
          </a:lstStyle>
          <a:p>
            <a:pPr>
              <a:defRPr/>
            </a:pPr>
            <a:fld id="{E282129E-D29E-44C4-800A-0ACB7E22A3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1+#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0531">
                                            <p:txEl>
                                              <p:pRg st="0" end="0"/>
                                            </p:txEl>
                                          </p:spTgt>
                                        </p:tgtEl>
                                        <p:attrNameLst>
                                          <p:attrName>style.visibility</p:attrName>
                                        </p:attrNameLst>
                                      </p:cBhvr>
                                      <p:to>
                                        <p:strVal val="visible"/>
                                      </p:to>
                                    </p:set>
                                    <p:animEffect transition="in" filter="wipe(up)">
                                      <p:cBhvr>
                                        <p:cTn id="13" dur="500"/>
                                        <p:tgtEl>
                                          <p:spTgt spid="1505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wipe(up)">
                                      <p:cBhvr>
                                        <p:cTn id="18" dur="500"/>
                                        <p:tgtEl>
                                          <p:spTgt spid="150531">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wipe(up)">
                                      <p:cBhvr>
                                        <p:cTn id="21" dur="500"/>
                                        <p:tgtEl>
                                          <p:spTgt spid="150531">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wipe(up)">
                                      <p:cBhvr>
                                        <p:cTn id="24" dur="500"/>
                                        <p:tgtEl>
                                          <p:spTgt spid="150531">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wipe(up)">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Lst>
      </p:bldP>
    </p:bld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7620000" cy="6858000"/>
            <a:chOff x="0" y="0"/>
            <a:chExt cx="4800" cy="4320"/>
          </a:xfrm>
        </p:grpSpPr>
        <p:grpSp>
          <p:nvGrpSpPr>
            <p:cNvPr id="15368" name="Group 3"/>
            <p:cNvGrpSpPr>
              <a:grpSpLocks/>
            </p:cNvGrpSpPr>
            <p:nvPr userDrawn="1"/>
          </p:nvGrpSpPr>
          <p:grpSpPr bwMode="auto">
            <a:xfrm>
              <a:off x="0" y="0"/>
              <a:ext cx="2016" cy="4320"/>
              <a:chOff x="0" y="0"/>
              <a:chExt cx="2016" cy="4320"/>
            </a:xfrm>
          </p:grpSpPr>
          <p:sp>
            <p:nvSpPr>
              <p:cNvPr id="19354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354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5369" name="Group 6"/>
            <p:cNvGrpSpPr>
              <a:grpSpLocks/>
            </p:cNvGrpSpPr>
            <p:nvPr/>
          </p:nvGrpSpPr>
          <p:grpSpPr bwMode="auto">
            <a:xfrm>
              <a:off x="144" y="1248"/>
              <a:ext cx="4656" cy="201"/>
              <a:chOff x="144" y="1248"/>
              <a:chExt cx="4656" cy="201"/>
            </a:xfrm>
          </p:grpSpPr>
          <p:sp>
            <p:nvSpPr>
              <p:cNvPr id="19354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9354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5363"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64"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4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400">
                <a:latin typeface="+mn-lt"/>
              </a:defRPr>
            </a:lvl1pPr>
          </a:lstStyle>
          <a:p>
            <a:pPr>
              <a:defRPr/>
            </a:pPr>
            <a:endParaRPr lang="en-US"/>
          </a:p>
        </p:txBody>
      </p:sp>
      <p:sp>
        <p:nvSpPr>
          <p:cNvPr id="19354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400">
                <a:latin typeface="+mn-lt"/>
              </a:defRPr>
            </a:lvl1pPr>
          </a:lstStyle>
          <a:p>
            <a:pPr>
              <a:defRPr/>
            </a:pPr>
            <a:endParaRPr lang="en-US"/>
          </a:p>
        </p:txBody>
      </p:sp>
      <p:sp>
        <p:nvSpPr>
          <p:cNvPr id="19354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defRPr sz="2600" b="1">
                <a:solidFill>
                  <a:schemeClr val="bg1"/>
                </a:solidFill>
                <a:latin typeface="+mn-lt"/>
              </a:defRPr>
            </a:lvl1pPr>
          </a:lstStyle>
          <a:p>
            <a:pPr>
              <a:defRPr/>
            </a:pPr>
            <a:fld id="{074D342B-FA5B-4AB3-93A2-723BE778B9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4" r:id="rId1"/>
    <p:sldLayoutId id="2147484699" r:id="rId2"/>
    <p:sldLayoutId id="2147484700" r:id="rId3"/>
    <p:sldLayoutId id="2147484701" r:id="rId4"/>
    <p:sldLayoutId id="2147484702" r:id="rId5"/>
    <p:sldLayoutId id="2147484703" r:id="rId6"/>
    <p:sldLayoutId id="2147484704" r:id="rId7"/>
    <p:sldLayoutId id="2147484705" r:id="rId8"/>
    <p:sldLayoutId id="2147484706" r:id="rId9"/>
    <p:sldLayoutId id="2147484707" r:id="rId10"/>
    <p:sldLayoutId id="2147484708" r:id="rId11"/>
  </p:sldLayoutIdLst>
  <p:transition>
    <p:wheel spokes="1"/>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png"/><Relationship Id="rId7" Type="http://schemas.openxmlformats.org/officeDocument/2006/relationships/customXml" Target="../ink/ink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examples/chap02/Einstein.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838200" y="2590800"/>
            <a:ext cx="7543800" cy="990600"/>
          </a:xfrm>
        </p:spPr>
        <p:txBody>
          <a:bodyPr/>
          <a:lstStyle/>
          <a:p>
            <a:pPr marL="457200" indent="-457200">
              <a:defRPr/>
            </a:pPr>
            <a:r>
              <a:rPr lang="en-US" sz="4800" b="1" smtClean="0">
                <a:solidFill>
                  <a:schemeClr val="tx2"/>
                </a:solidFill>
                <a:effectLst>
                  <a:outerShdw blurRad="38100" dist="38100" dir="2700000" algn="tl">
                    <a:srgbClr val="000000"/>
                  </a:outerShdw>
                </a:effectLst>
              </a:rPr>
              <a:t>Graphics programming</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b="1">
                <a:solidFill>
                  <a:schemeClr val="accent1"/>
                </a:solidFill>
                <a:effectLst>
                  <a:outerShdw blurRad="38100" dist="38100" dir="2700000" algn="tl">
                    <a:srgbClr val="000000"/>
                  </a:outerShdw>
                </a:effectLst>
                <a:latin typeface="Tahoma" pitchFamily="34" charset="0"/>
              </a:rPr>
              <a:t>Chapter 8</a:t>
            </a: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kumimoji="0" lang="en-US" b="0" smtClean="0">
                <a:solidFill>
                  <a:schemeClr val="tx1"/>
                </a:solidFill>
              </a:rPr>
              <a:t>Create a JFrame: JFrameDemo2.java</a:t>
            </a:r>
          </a:p>
        </p:txBody>
      </p:sp>
      <p:sp>
        <p:nvSpPr>
          <p:cNvPr id="2052" name="Rectangle 3"/>
          <p:cNvSpPr>
            <a:spLocks noChangeArrowheads="1"/>
          </p:cNvSpPr>
          <p:nvPr/>
        </p:nvSpPr>
        <p:spPr bwMode="auto">
          <a:xfrm>
            <a:off x="762000" y="1930400"/>
            <a:ext cx="4495800" cy="3570288"/>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JFrameDemo2 </a:t>
            </a:r>
            <a:r>
              <a:rPr lang="en-US">
                <a:solidFill>
                  <a:srgbClr val="0000FF"/>
                </a:solidFill>
                <a:latin typeface="Tahoma" pitchFamily="34" charset="0"/>
              </a:rPr>
              <a:t>extends</a:t>
            </a:r>
            <a:r>
              <a:rPr lang="en-US">
                <a:solidFill>
                  <a:schemeClr val="bg2"/>
                </a:solidFill>
                <a:latin typeface="Tahoma" pitchFamily="34" charset="0"/>
              </a:rPr>
              <a:t> JFrame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JFrameDemo2()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super(</a:t>
            </a:r>
            <a:r>
              <a:rPr lang="en-US">
                <a:solidFill>
                  <a:schemeClr val="bg2"/>
                </a:solidFill>
              </a:rPr>
              <a:t>"</a:t>
            </a:r>
            <a:r>
              <a:rPr lang="en-US">
                <a:solidFill>
                  <a:srgbClr val="FF0000"/>
                </a:solidFill>
              </a:rPr>
              <a:t>Frame using Swing</a:t>
            </a:r>
            <a:r>
              <a:rPr lang="en-US">
                <a:solidFill>
                  <a:schemeClr val="bg2"/>
                </a:solidFill>
              </a:rPr>
              <a:t>"</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setBounds</a:t>
            </a:r>
            <a:r>
              <a:rPr lang="en-US">
                <a:solidFill>
                  <a:schemeClr val="bg2"/>
                </a:solidFill>
                <a:latin typeface="Tahoma" pitchFamily="34" charset="0"/>
              </a:rPr>
              <a:t>( 50,50, 400,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setVisible</a:t>
            </a:r>
            <a:r>
              <a:rPr lang="en-US">
                <a:solidFill>
                  <a:schemeClr val="bg2"/>
                </a:solidFill>
                <a:latin typeface="Tahoma" pitchFamily="34" charset="0"/>
              </a:rPr>
              <a:t>(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main(</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0000FF"/>
                </a:solidFill>
                <a:latin typeface="Tahoma" pitchFamily="34" charset="0"/>
              </a:rPr>
              <a:t>JFrameDemo2</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2053" name="Text Box 4"/>
          <p:cNvSpPr txBox="1">
            <a:spLocks noChangeArrowheads="1"/>
          </p:cNvSpPr>
          <p:nvPr/>
        </p:nvSpPr>
        <p:spPr bwMode="auto">
          <a:xfrm>
            <a:off x="5486400" y="213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2054" name="Rectangle 6"/>
          <p:cNvSpPr>
            <a:spLocks noChangeArrowheads="1"/>
          </p:cNvSpPr>
          <p:nvPr/>
        </p:nvSpPr>
        <p:spPr bwMode="auto">
          <a:xfrm>
            <a:off x="708025" y="1443038"/>
            <a:ext cx="277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JFrameDemo2.java</a:t>
            </a:r>
          </a:p>
        </p:txBody>
      </p:sp>
      <p:sp>
        <p:nvSpPr>
          <p:cNvPr id="8" name="Rectangle 7"/>
          <p:cNvSpPr/>
          <p:nvPr/>
        </p:nvSpPr>
        <p:spPr>
          <a:xfrm>
            <a:off x="2133600" y="5692775"/>
            <a:ext cx="6248400" cy="708025"/>
          </a:xfrm>
          <a:prstGeom prst="rect">
            <a:avLst/>
          </a:prstGeom>
        </p:spPr>
        <p:txBody>
          <a:bodyPr>
            <a:spAutoFit/>
          </a:bodyPr>
          <a:lstStyle/>
          <a:p>
            <a:pPr>
              <a:defRPr/>
            </a:pPr>
            <a:r>
              <a:rPr lang="en-US" sz="2000">
                <a:solidFill>
                  <a:srgbClr val="FFFF00"/>
                </a:solidFill>
                <a:latin typeface="+mn-lt"/>
              </a:rPr>
              <a:t>Add </a:t>
            </a:r>
            <a:r>
              <a:rPr lang="en-US" sz="2000" b="1">
                <a:solidFill>
                  <a:srgbClr val="FFFF00"/>
                </a:solidFill>
                <a:latin typeface="+mn-lt"/>
              </a:rPr>
              <a:t>setDefaultCloseOperation(EXIT_ON_CLOSE);</a:t>
            </a:r>
            <a:r>
              <a:rPr lang="en-US" sz="2000">
                <a:solidFill>
                  <a:srgbClr val="FFFF00"/>
                </a:solidFill>
                <a:latin typeface="+mn-lt"/>
              </a:rPr>
              <a:t> to exiting the Java application</a:t>
            </a:r>
          </a:p>
        </p:txBody>
      </p:sp>
      <p:graphicFrame>
        <p:nvGraphicFramePr>
          <p:cNvPr id="161800" name="Object 8"/>
          <p:cNvGraphicFramePr>
            <a:graphicFrameLocks noChangeAspect="1"/>
          </p:cNvGraphicFramePr>
          <p:nvPr/>
        </p:nvGraphicFramePr>
        <p:xfrm>
          <a:off x="5410200" y="2667000"/>
          <a:ext cx="3286125" cy="2181225"/>
        </p:xfrm>
        <a:graphic>
          <a:graphicData uri="http://schemas.openxmlformats.org/presentationml/2006/ole">
            <mc:AlternateContent xmlns:mc="http://schemas.openxmlformats.org/markup-compatibility/2006">
              <mc:Choice xmlns:v="urn:schemas-microsoft-com:vml" Requires="v">
                <p:oleObj spid="_x0000_s2064" name="Bitmap Image" r:id="rId4" imgW="3285714" imgH="2180952" progId="Paint.Picture">
                  <p:embed/>
                </p:oleObj>
              </mc:Choice>
              <mc:Fallback>
                <p:oleObj name="Bitmap Image" r:id="rId4" imgW="3285714" imgH="2180952"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7000"/>
                        <a:ext cx="3286125" cy="2181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425A74-49F0-4E0C-9CEA-9FC721025C91}" type="slidenum">
              <a:rPr lang="en-US" sz="1400" smtClean="0">
                <a:latin typeface="Arial Narrow" pitchFamily="34" charset="0"/>
              </a:rPr>
              <a:pPr/>
              <a:t>10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animEffect transition="in" filter="blinds(horizontal)">
                                      <p:cBhvr>
                                        <p:cTn id="7" dur="500"/>
                                        <p:tgtEl>
                                          <p:spTgt spid="205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solidFill>
                  <a:schemeClr val="tx1"/>
                </a:solidFill>
              </a:rPr>
              <a:t>Create a JDialog: Example</a:t>
            </a:r>
            <a:endParaRPr lang="en-US" b="0">
              <a:solidFill>
                <a:schemeClr val="tx1"/>
              </a:solidFill>
            </a:endParaRPr>
          </a:p>
        </p:txBody>
      </p:sp>
      <p:sp>
        <p:nvSpPr>
          <p:cNvPr id="40963" name="Rectangle 7"/>
          <p:cNvSpPr>
            <a:spLocks noChangeArrowheads="1"/>
          </p:cNvSpPr>
          <p:nvPr/>
        </p:nvSpPr>
        <p:spPr bwMode="auto">
          <a:xfrm>
            <a:off x="685800" y="2128838"/>
            <a:ext cx="4953000" cy="36623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2"/>
                </a:solidFill>
              </a:rPr>
              <a:t>import javax.swing.*;</a:t>
            </a:r>
          </a:p>
          <a:p>
            <a:r>
              <a:rPr lang="en-US">
                <a:solidFill>
                  <a:schemeClr val="bg2"/>
                </a:solidFill>
              </a:rPr>
              <a:t>public class JDialogDemo extends JDialog {</a:t>
            </a:r>
          </a:p>
          <a:p>
            <a:r>
              <a:rPr lang="en-US">
                <a:solidFill>
                  <a:schemeClr val="bg2"/>
                </a:solidFill>
              </a:rPr>
              <a:t>  	public JDialogDemo() {    </a:t>
            </a:r>
          </a:p>
          <a:p>
            <a:r>
              <a:rPr lang="en-US">
                <a:solidFill>
                  <a:schemeClr val="bg2"/>
                </a:solidFill>
              </a:rPr>
              <a:t>    		setSize(200, 200);</a:t>
            </a:r>
          </a:p>
          <a:p>
            <a:r>
              <a:rPr lang="en-US">
                <a:solidFill>
                  <a:schemeClr val="bg2"/>
                </a:solidFill>
              </a:rPr>
              <a:t>    		setVisible(true);</a:t>
            </a:r>
          </a:p>
          <a:p>
            <a:r>
              <a:rPr lang="en-US">
                <a:solidFill>
                  <a:schemeClr val="bg2"/>
                </a:solidFill>
              </a:rPr>
              <a:t>  	}</a:t>
            </a:r>
          </a:p>
          <a:p>
            <a:r>
              <a:rPr lang="en-US">
                <a:solidFill>
                  <a:schemeClr val="bg2"/>
                </a:solidFill>
              </a:rPr>
              <a:t>  	public static void main (String[] args) {</a:t>
            </a:r>
          </a:p>
          <a:p>
            <a:r>
              <a:rPr lang="en-US">
                <a:solidFill>
                  <a:schemeClr val="bg2"/>
                </a:solidFill>
              </a:rPr>
              <a:t>  		new JDialogDemo();</a:t>
            </a:r>
          </a:p>
          <a:p>
            <a:r>
              <a:rPr lang="en-US">
                <a:solidFill>
                  <a:schemeClr val="bg2"/>
                </a:solidFill>
              </a:rPr>
              <a:t>	}</a:t>
            </a:r>
          </a:p>
          <a:p>
            <a:r>
              <a:rPr lang="en-US">
                <a:solidFill>
                  <a:schemeClr val="bg2"/>
                </a:solidFill>
              </a:rPr>
              <a:t>}</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9"/>
          <p:cNvSpPr>
            <a:spLocks noChangeArrowheads="1"/>
          </p:cNvSpPr>
          <p:nvPr/>
        </p:nvSpPr>
        <p:spPr bwMode="auto">
          <a:xfrm>
            <a:off x="685800" y="1676400"/>
            <a:ext cx="260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JDialogDemo.java</a:t>
            </a:r>
          </a:p>
        </p:txBody>
      </p:sp>
      <p:sp>
        <p:nvSpPr>
          <p:cNvPr id="40966" name="Text Box 4"/>
          <p:cNvSpPr txBox="1">
            <a:spLocks noChangeArrowheads="1"/>
          </p:cNvSpPr>
          <p:nvPr/>
        </p:nvSpPr>
        <p:spPr bwMode="auto">
          <a:xfrm>
            <a:off x="5867400" y="1676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4096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24D944A-8C23-4573-81E7-E30D8204B6FA}" type="slidenum">
              <a:rPr lang="en-US" sz="1400" smtClean="0">
                <a:latin typeface="Arial Narrow" pitchFamily="34" charset="0"/>
              </a:rPr>
              <a:pPr/>
              <a:t>11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a:defRPr/>
            </a:pPr>
            <a:r>
              <a:rPr kumimoji="0" lang="en-US" smtClean="0"/>
              <a:t>JPanel</a:t>
            </a:r>
          </a:p>
        </p:txBody>
      </p:sp>
      <p:sp>
        <p:nvSpPr>
          <p:cNvPr id="227331" name="Rectangle 3"/>
          <p:cNvSpPr>
            <a:spLocks noGrp="1" noChangeArrowheads="1"/>
          </p:cNvSpPr>
          <p:nvPr>
            <p:ph type="body" idx="1"/>
          </p:nvPr>
        </p:nvSpPr>
        <p:spPr>
          <a:xfrm>
            <a:off x="609600" y="1295400"/>
            <a:ext cx="8534400" cy="5181600"/>
          </a:xfrm>
        </p:spPr>
        <p:txBody>
          <a:bodyPr/>
          <a:lstStyle/>
          <a:p>
            <a:r>
              <a:rPr lang="en-US" smtClean="0"/>
              <a:t>A </a:t>
            </a:r>
            <a:r>
              <a:rPr lang="en-US" smtClean="0">
                <a:latin typeface="Courier New" pitchFamily="49" charset="0"/>
                <a:cs typeface="Courier New" pitchFamily="49" charset="0"/>
              </a:rPr>
              <a:t>JPanel</a:t>
            </a:r>
            <a:r>
              <a:rPr lang="en-US" smtClean="0"/>
              <a:t> is used to group other components into rectangular regions</a:t>
            </a:r>
          </a:p>
          <a:p>
            <a:r>
              <a:rPr lang="en-US" smtClean="0"/>
              <a:t>Usage:</a:t>
            </a:r>
          </a:p>
          <a:p>
            <a:pPr lvl="1"/>
            <a:r>
              <a:rPr lang="en-US" i="1" smtClean="0"/>
              <a:t>Allocate JPanel, put other components in it, add to other container</a:t>
            </a:r>
          </a:p>
          <a:p>
            <a:r>
              <a:rPr lang="en-US" smtClean="0"/>
              <a:t>Properties:</a:t>
            </a:r>
          </a:p>
          <a:p>
            <a:pPr lvl="1"/>
            <a:r>
              <a:rPr lang="en-US" smtClean="0"/>
              <a:t>A panel can be nested within another panel</a:t>
            </a:r>
          </a:p>
          <a:p>
            <a:pPr lvl="1"/>
            <a:r>
              <a:rPr lang="en-US" smtClean="0"/>
              <a:t>The default layout manager is </a:t>
            </a:r>
            <a:r>
              <a:rPr lang="en-US" smtClean="0">
                <a:latin typeface="Courier New" pitchFamily="49" charset="0"/>
                <a:cs typeface="Courier New" pitchFamily="49" charset="0"/>
              </a:rPr>
              <a:t>FlowLayout</a:t>
            </a:r>
          </a:p>
          <a:p>
            <a:pPr>
              <a:spcBef>
                <a:spcPct val="50000"/>
              </a:spcBef>
            </a:pPr>
            <a:r>
              <a:rPr lang="en-US" smtClean="0"/>
              <a:t>Constructors:</a:t>
            </a:r>
          </a:p>
          <a:p>
            <a:pPr lvl="1">
              <a:spcBef>
                <a:spcPts val="1000"/>
              </a:spcBef>
            </a:pPr>
            <a:r>
              <a:rPr lang="en-US" b="1" smtClean="0">
                <a:latin typeface="Courier New" pitchFamily="49" charset="0"/>
              </a:rPr>
              <a:t>JPanel()</a:t>
            </a:r>
          </a:p>
          <a:p>
            <a:pPr lvl="1">
              <a:spcBef>
                <a:spcPts val="1000"/>
              </a:spcBef>
            </a:pPr>
            <a:r>
              <a:rPr lang="en-US" b="1" smtClean="0">
                <a:latin typeface="Courier New" pitchFamily="49" charset="0"/>
              </a:rPr>
              <a:t>JPanel(</a:t>
            </a:r>
            <a:r>
              <a:rPr lang="en-US" b="1" smtClean="0">
                <a:solidFill>
                  <a:srgbClr val="A2FFA4"/>
                </a:solidFill>
                <a:latin typeface="Courier New" pitchFamily="49" charset="0"/>
              </a:rPr>
              <a:t>LayoutManager</a:t>
            </a:r>
            <a:r>
              <a:rPr lang="en-US" b="1" smtClean="0">
                <a:latin typeface="Courier New" pitchFamily="49" charset="0"/>
              </a:rPr>
              <a:t> lm)</a:t>
            </a:r>
            <a:endParaRPr lang="en-US" b="1" smtClean="0"/>
          </a:p>
          <a:p>
            <a:endParaRPr lang="en-US"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6271FD-EAC2-4DF4-86BA-6BE60361DE16}" type="slidenum">
              <a:rPr lang="en-US" sz="1400" smtClean="0">
                <a:latin typeface="Arial Narrow" pitchFamily="34" charset="0"/>
              </a:rPr>
              <a:pPr/>
              <a:t>12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2" dur="500"/>
                                        <p:tgtEl>
                                          <p:spTgt spid="2273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5" dur="500"/>
                                        <p:tgtEl>
                                          <p:spTgt spid="227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20" dur="500"/>
                                        <p:tgtEl>
                                          <p:spTgt spid="2273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3" dur="500"/>
                                        <p:tgtEl>
                                          <p:spTgt spid="22733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6" dur="500"/>
                                        <p:tgtEl>
                                          <p:spTgt spid="227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31" dur="500"/>
                                        <p:tgtEl>
                                          <p:spTgt spid="2273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4" dur="500"/>
                                        <p:tgtEl>
                                          <p:spTgt spid="22733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37"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0" lang="en-US" b="0" smtClean="0">
                <a:solidFill>
                  <a:schemeClr val="tx1"/>
                </a:solidFill>
              </a:rPr>
              <a:t>Example: JPanelDemo.java</a:t>
            </a:r>
          </a:p>
        </p:txBody>
      </p:sp>
      <p:sp>
        <p:nvSpPr>
          <p:cNvPr id="228356" name="Rectangle 4"/>
          <p:cNvSpPr>
            <a:spLocks noChangeArrowheads="1"/>
          </p:cNvSpPr>
          <p:nvPr/>
        </p:nvSpPr>
        <p:spPr bwMode="auto">
          <a:xfrm>
            <a:off x="685800" y="1784350"/>
            <a:ext cx="8153400" cy="4616450"/>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import</a:t>
            </a:r>
            <a:r>
              <a:rPr lang="en-US" sz="1800">
                <a:solidFill>
                  <a:schemeClr val="bg2"/>
                </a:solidFill>
                <a:latin typeface="Tahoma" pitchFamily="34" charset="0"/>
              </a:rPr>
              <a:t> javax.swing.*;</a:t>
            </a:r>
          </a:p>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public class</a:t>
            </a:r>
            <a:r>
              <a:rPr lang="en-US" sz="1800">
                <a:solidFill>
                  <a:schemeClr val="bg2"/>
                </a:solidFill>
                <a:latin typeface="Tahoma" pitchFamily="34" charset="0"/>
              </a:rPr>
              <a:t> JPanelDemo </a:t>
            </a:r>
            <a:r>
              <a:rPr lang="en-US" sz="1800">
                <a:solidFill>
                  <a:srgbClr val="0000FF"/>
                </a:solidFill>
                <a:latin typeface="Tahoma" pitchFamily="34" charset="0"/>
              </a:rPr>
              <a:t>extends</a:t>
            </a:r>
            <a:r>
              <a:rPr lang="en-US" sz="1800">
                <a:solidFill>
                  <a:schemeClr val="bg2"/>
                </a:solidFill>
                <a:latin typeface="Tahoma" pitchFamily="34" charset="0"/>
              </a:rPr>
              <a:t> JFrame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a:t>
            </a:r>
            <a:r>
              <a:rPr lang="en-US" sz="1800">
                <a:solidFill>
                  <a:schemeClr val="bg2"/>
                </a:solidFill>
                <a:latin typeface="Tahoma" pitchFamily="34" charset="0"/>
              </a:rPr>
              <a:t> JPanelDemo()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super(</a:t>
            </a:r>
            <a:r>
              <a:rPr lang="en-US" sz="1800">
                <a:solidFill>
                  <a:schemeClr val="bg2"/>
                </a:solidFill>
              </a:rPr>
              <a:t>"</a:t>
            </a:r>
            <a:r>
              <a:rPr lang="en-US" sz="1800">
                <a:solidFill>
                  <a:srgbClr val="FF0000"/>
                </a:solidFill>
              </a:rPr>
              <a:t>Panel on a Frame</a:t>
            </a:r>
            <a:r>
              <a:rPr lang="en-US" sz="1800">
                <a:solidFill>
                  <a:schemeClr val="bg2"/>
                </a:solidFill>
              </a:rPr>
              <a:t>"</a:t>
            </a:r>
            <a:r>
              <a:rPr lang="en-US" sz="1800">
                <a:solidFill>
                  <a:schemeClr val="bg2"/>
                </a:solidFill>
                <a:latin typeface="Tahoma" pitchFamily="34" charset="0"/>
              </a:rPr>
              <a:t>);</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b="1">
                <a:solidFill>
                  <a:srgbClr val="0000FF"/>
                </a:solidFill>
                <a:latin typeface="Tahoma" pitchFamily="34" charset="0"/>
              </a:rPr>
              <a:t>	</a:t>
            </a:r>
            <a:r>
              <a:rPr lang="en-US" sz="1800" b="1">
                <a:solidFill>
                  <a:srgbClr val="0000FF"/>
                </a:solidFill>
                <a:latin typeface="+mn-lt"/>
              </a:rPr>
              <a:t>	</a:t>
            </a:r>
            <a:r>
              <a:rPr lang="en-US" sz="1800" b="1">
                <a:solidFill>
                  <a:srgbClr val="0000FF"/>
                </a:solidFill>
                <a:latin typeface="+mj-lt"/>
              </a:rPr>
              <a:t>JPanel</a:t>
            </a:r>
            <a:r>
              <a:rPr lang="en-US" sz="1800" b="1">
                <a:solidFill>
                  <a:schemeClr val="bg2"/>
                </a:solidFill>
                <a:latin typeface="+mj-lt"/>
              </a:rPr>
              <a:t> p = </a:t>
            </a:r>
            <a:r>
              <a:rPr lang="en-US" sz="1800" b="1">
                <a:solidFill>
                  <a:srgbClr val="0000FF"/>
                </a:solidFill>
                <a:latin typeface="+mj-lt"/>
              </a:rPr>
              <a:t>new JPanel</a:t>
            </a:r>
            <a:r>
              <a:rPr lang="en-US" sz="1800" b="1">
                <a:solidFill>
                  <a:schemeClr val="bg2"/>
                </a:solidFill>
                <a:latin typeface="+mj-lt"/>
              </a:rPr>
              <a:t>();</a:t>
            </a:r>
          </a:p>
          <a:p>
            <a:pPr eaLnBrk="1" hangingPunct="1">
              <a:spcBef>
                <a:spcPts val="600"/>
              </a:spcBef>
              <a:tabLst>
                <a:tab pos="228600" algn="l"/>
                <a:tab pos="457200" algn="l"/>
                <a:tab pos="685800" algn="l"/>
                <a:tab pos="914400" algn="l"/>
              </a:tabLst>
              <a:defRPr/>
            </a:pPr>
            <a:r>
              <a:rPr lang="en-US" sz="1800" b="1">
                <a:solidFill>
                  <a:schemeClr val="bg2"/>
                </a:solidFill>
                <a:latin typeface="+mj-lt"/>
              </a:rPr>
              <a:t>		add(p);</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setSize(200,200);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setVisible(true);		</a:t>
            </a:r>
            <a:r>
              <a:rPr lang="en-US" sz="1800" b="1">
                <a:solidFill>
                  <a:schemeClr val="bg2"/>
                </a:solidFill>
                <a:latin typeface="Tahoma" pitchFamily="34" charset="0"/>
              </a:rPr>
              <a:t>	</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 static void</a:t>
            </a:r>
            <a:r>
              <a:rPr lang="en-US" sz="1800">
                <a:solidFill>
                  <a:schemeClr val="bg2"/>
                </a:solidFill>
                <a:latin typeface="Tahoma" pitchFamily="34" charset="0"/>
              </a:rPr>
              <a:t> main(</a:t>
            </a:r>
            <a:r>
              <a:rPr lang="en-US" sz="1800">
                <a:solidFill>
                  <a:srgbClr val="0000FF"/>
                </a:solidFill>
                <a:latin typeface="Tahoma" pitchFamily="34" charset="0"/>
              </a:rPr>
              <a:t>String</a:t>
            </a:r>
            <a:r>
              <a:rPr lang="en-US" sz="1800">
                <a:solidFill>
                  <a:schemeClr val="bg2"/>
                </a:solidFill>
                <a:latin typeface="Tahoma" pitchFamily="34" charset="0"/>
              </a:rPr>
              <a:t> args[]) { </a:t>
            </a:r>
            <a:r>
              <a:rPr lang="en-US" sz="1800">
                <a:solidFill>
                  <a:srgbClr val="0000FF"/>
                </a:solidFill>
                <a:latin typeface="Tahoma" pitchFamily="34" charset="0"/>
              </a:rPr>
              <a:t>new</a:t>
            </a:r>
            <a:r>
              <a:rPr lang="en-US" sz="1800">
                <a:solidFill>
                  <a:srgbClr val="3333FF"/>
                </a:solidFill>
                <a:latin typeface="Tahoma" pitchFamily="34" charset="0"/>
              </a:rPr>
              <a:t> JPanelDemo</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a:t>
            </a:r>
          </a:p>
        </p:txBody>
      </p:sp>
      <p:sp>
        <p:nvSpPr>
          <p:cNvPr id="228357" name="Text Box 5"/>
          <p:cNvSpPr txBox="1">
            <a:spLocks noChangeArrowheads="1"/>
          </p:cNvSpPr>
          <p:nvPr/>
        </p:nvSpPr>
        <p:spPr bwMode="auto">
          <a:xfrm>
            <a:off x="5562600" y="12954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28363" name="Object 11"/>
          <p:cNvGraphicFramePr>
            <a:graphicFrameLocks noGrp="1" noChangeAspect="1"/>
          </p:cNvGraphicFramePr>
          <p:nvPr>
            <p:ph sz="quarter" idx="2"/>
          </p:nvPr>
        </p:nvGraphicFramePr>
        <p:xfrm>
          <a:off x="5562600" y="1828800"/>
          <a:ext cx="3276600" cy="1812925"/>
        </p:xfrm>
        <a:graphic>
          <a:graphicData uri="http://schemas.openxmlformats.org/presentationml/2006/ole">
            <mc:AlternateContent xmlns:mc="http://schemas.openxmlformats.org/markup-compatibility/2006">
              <mc:Choice xmlns:v="urn:schemas-microsoft-com:vml" Requires="v">
                <p:oleObj spid="_x0000_s3086" name="Bitmap Image" r:id="rId3" imgW="3514286" imgH="1943371" progId="Paint.Picture">
                  <p:embed/>
                </p:oleObj>
              </mc:Choice>
              <mc:Fallback>
                <p:oleObj name="Bitmap Image" r:id="rId3" imgW="3514286" imgH="1943371" progId="Paint.Picture">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3276600" cy="18129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E74AF86-053E-4FAC-AC3F-4E09F7EFCFBF}" type="slidenum">
              <a:rPr lang="en-US" sz="1400" smtClean="0">
                <a:latin typeface="Arial Narrow" pitchFamily="34" charset="0"/>
              </a:rPr>
              <a:pPr/>
              <a:t>13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7" dur="500"/>
                                        <p:tgtEl>
                                          <p:spTgt spid="2283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10" dur="500"/>
                                        <p:tgtEl>
                                          <p:spTgt spid="2283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8356">
                                            <p:txEl>
                                              <p:pRg st="12" end="12"/>
                                            </p:txEl>
                                          </p:spTgt>
                                        </p:tgtEl>
                                        <p:attrNameLst>
                                          <p:attrName>style.visibility</p:attrName>
                                        </p:attrNameLst>
                                      </p:cBhvr>
                                      <p:to>
                                        <p:strVal val="visible"/>
                                      </p:to>
                                    </p:set>
                                    <p:animEffect transition="in" filter="blinds(horizontal)">
                                      <p:cBhvr>
                                        <p:cTn id="13" dur="500"/>
                                        <p:tgtEl>
                                          <p:spTgt spid="228356">
                                            <p:txEl>
                                              <p:pRg st="12" end="1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18" dur="500"/>
                                        <p:tgtEl>
                                          <p:spTgt spid="22835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8356">
                                            <p:txEl>
                                              <p:pRg st="10" end="10"/>
                                            </p:txEl>
                                          </p:spTgt>
                                        </p:tgtEl>
                                        <p:attrNameLst>
                                          <p:attrName>style.visibility</p:attrName>
                                        </p:attrNameLst>
                                      </p:cBhvr>
                                      <p:to>
                                        <p:strVal val="visible"/>
                                      </p:to>
                                    </p:set>
                                    <p:animEffect transition="in" filter="blinds(horizontal)">
                                      <p:cBhvr>
                                        <p:cTn id="21" dur="500"/>
                                        <p:tgtEl>
                                          <p:spTgt spid="228356">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24" dur="500"/>
                                        <p:tgtEl>
                                          <p:spTgt spid="228356">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8356">
                                            <p:txEl>
                                              <p:pRg st="8" end="8"/>
                                            </p:txEl>
                                          </p:spTgt>
                                        </p:tgtEl>
                                        <p:attrNameLst>
                                          <p:attrName>style.visibility</p:attrName>
                                        </p:attrNameLst>
                                      </p:cBhvr>
                                      <p:to>
                                        <p:strVal val="visible"/>
                                      </p:to>
                                    </p:set>
                                    <p:animEffect transition="in" filter="blinds(horizontal)">
                                      <p:cBhvr>
                                        <p:cTn id="27" dur="500"/>
                                        <p:tgtEl>
                                          <p:spTgt spid="228356">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8356">
                                            <p:txEl>
                                              <p:pRg st="9" end="9"/>
                                            </p:txEl>
                                          </p:spTgt>
                                        </p:tgtEl>
                                        <p:attrNameLst>
                                          <p:attrName>style.visibility</p:attrName>
                                        </p:attrNameLst>
                                      </p:cBhvr>
                                      <p:to>
                                        <p:strVal val="visible"/>
                                      </p:to>
                                    </p:set>
                                    <p:animEffect transition="in" filter="blinds(horizontal)">
                                      <p:cBhvr>
                                        <p:cTn id="30" dur="500"/>
                                        <p:tgtEl>
                                          <p:spTgt spid="228356">
                                            <p:txEl>
                                              <p:pRg st="9" end="9"/>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28356">
                                            <p:txEl>
                                              <p:pRg st="11" end="11"/>
                                            </p:txEl>
                                          </p:spTgt>
                                        </p:tgtEl>
                                        <p:attrNameLst>
                                          <p:attrName>style.visibility</p:attrName>
                                        </p:attrNameLst>
                                      </p:cBhvr>
                                      <p:to>
                                        <p:strVal val="visible"/>
                                      </p:to>
                                    </p:set>
                                    <p:animEffect transition="in" filter="blinds(horizontal)">
                                      <p:cBhvr>
                                        <p:cTn id="34" dur="500"/>
                                        <p:tgtEl>
                                          <p:spTgt spid="228356">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39" dur="500"/>
                                        <p:tgtEl>
                                          <p:spTgt spid="228356">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42" dur="500"/>
                                        <p:tgtEl>
                                          <p:spTgt spid="22835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blinds(horizontal)">
                                      <p:cBhvr>
                                        <p:cTn id="47" dur="500"/>
                                        <p:tgtEl>
                                          <p:spTgt spid="22836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8357"/>
                                        </p:tgtEl>
                                        <p:attrNameLst>
                                          <p:attrName>style.visibility</p:attrName>
                                        </p:attrNameLst>
                                      </p:cBhvr>
                                      <p:to>
                                        <p:strVal val="visible"/>
                                      </p:to>
                                    </p:set>
                                    <p:animEffect transition="in" filter="blinds(horizontal)">
                                      <p:cBhvr>
                                        <p:cTn id="50"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a:t>
            </a:r>
            <a:endParaRPr lang="en-US"/>
          </a:p>
        </p:txBody>
      </p:sp>
      <p:sp>
        <p:nvSpPr>
          <p:cNvPr id="43011" name="Content Placeholder 7"/>
          <p:cNvSpPr>
            <a:spLocks noGrp="1"/>
          </p:cNvSpPr>
          <p:nvPr>
            <p:ph idx="1"/>
          </p:nvPr>
        </p:nvSpPr>
        <p:spPr/>
        <p:txBody>
          <a:bodyPr/>
          <a:lstStyle/>
          <a:p>
            <a:pPr>
              <a:spcBef>
                <a:spcPts val="300"/>
              </a:spcBef>
            </a:pPr>
            <a:r>
              <a:rPr lang="en-US" b="1" smtClean="0">
                <a:latin typeface="Courier New" pitchFamily="49" charset="0"/>
                <a:cs typeface="Courier New" pitchFamily="49" charset="0"/>
              </a:rPr>
              <a:t>add</a:t>
            </a:r>
          </a:p>
          <a:p>
            <a:pPr lvl="1">
              <a:spcBef>
                <a:spcPts val="300"/>
              </a:spcBef>
            </a:pPr>
            <a:r>
              <a:rPr lang="en-US" smtClean="0"/>
              <a:t>Add a component to the container</a:t>
            </a:r>
          </a:p>
          <a:p>
            <a:pPr>
              <a:spcBef>
                <a:spcPts val="300"/>
              </a:spcBef>
            </a:pPr>
            <a:r>
              <a:rPr lang="en-US" b="1" smtClean="0">
                <a:latin typeface="Courier New" pitchFamily="49" charset="0"/>
                <a:cs typeface="Courier New" pitchFamily="49" charset="0"/>
              </a:rPr>
              <a:t>remove</a:t>
            </a:r>
          </a:p>
          <a:p>
            <a:pPr lvl="1">
              <a:spcBef>
                <a:spcPts val="300"/>
              </a:spcBef>
            </a:pPr>
            <a:r>
              <a:rPr lang="en-US" smtClean="0"/>
              <a:t>Remove the component from the container</a:t>
            </a:r>
          </a:p>
          <a:p>
            <a:pPr>
              <a:spcBef>
                <a:spcPts val="300"/>
              </a:spcBef>
            </a:pPr>
            <a:r>
              <a:rPr lang="en-US" b="1" smtClean="0">
                <a:latin typeface="Courier New" pitchFamily="49" charset="0"/>
                <a:cs typeface="Courier New" pitchFamily="49" charset="0"/>
              </a:rPr>
              <a:t>getComponents</a:t>
            </a:r>
          </a:p>
          <a:p>
            <a:pPr lvl="1">
              <a:spcBef>
                <a:spcPts val="300"/>
              </a:spcBef>
            </a:pPr>
            <a:r>
              <a:rPr lang="en-US" smtClean="0"/>
              <a:t>Returns an array of components in the window</a:t>
            </a:r>
          </a:p>
          <a:p>
            <a:pPr lvl="1">
              <a:spcBef>
                <a:spcPts val="300"/>
              </a:spcBef>
            </a:pPr>
            <a:r>
              <a:rPr lang="en-US" smtClean="0"/>
              <a:t>Used by layout managers</a:t>
            </a:r>
          </a:p>
          <a:p>
            <a:pPr>
              <a:spcBef>
                <a:spcPts val="300"/>
              </a:spcBef>
            </a:pPr>
            <a:r>
              <a:rPr lang="en-US" b="1" smtClean="0">
                <a:latin typeface="Courier New" pitchFamily="49" charset="0"/>
                <a:cs typeface="Courier New" pitchFamily="49" charset="0"/>
              </a:rPr>
              <a:t>setLayout</a:t>
            </a:r>
          </a:p>
          <a:p>
            <a:pPr lvl="1">
              <a:spcBef>
                <a:spcPts val="300"/>
              </a:spcBef>
            </a:pPr>
            <a:r>
              <a:rPr lang="en-US" smtClean="0"/>
              <a:t>Changes the layout manager associated with the window</a:t>
            </a:r>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2EB026A-E4DF-4B60-834D-7A6D5490E00E}" type="slidenum">
              <a:rPr lang="en-US" sz="1400" smtClean="0">
                <a:latin typeface="Arial Narrow" pitchFamily="34" charset="0"/>
              </a:rPr>
              <a:pPr/>
              <a:t>14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 </a:t>
            </a:r>
            <a:r>
              <a:rPr lang="en-US" b="0" smtClean="0"/>
              <a:t>(cont.)</a:t>
            </a:r>
            <a:endParaRPr lang="en-US"/>
          </a:p>
        </p:txBody>
      </p:sp>
      <p:sp>
        <p:nvSpPr>
          <p:cNvPr id="50179" name="Content Placeholder 7"/>
          <p:cNvSpPr>
            <a:spLocks noGrp="1"/>
          </p:cNvSpPr>
          <p:nvPr>
            <p:ph idx="1"/>
          </p:nvPr>
        </p:nvSpPr>
        <p:spPr/>
        <p:txBody>
          <a:bodyPr/>
          <a:lstStyle/>
          <a:p>
            <a:r>
              <a:rPr lang="en-US" smtClean="0"/>
              <a:t>setVisible</a:t>
            </a:r>
          </a:p>
          <a:p>
            <a:pPr lvl="1"/>
            <a:r>
              <a:rPr lang="en-US" smtClean="0"/>
              <a:t>Exposes (true) or hides (false) the component</a:t>
            </a:r>
          </a:p>
          <a:p>
            <a:r>
              <a:rPr lang="en-US" smtClean="0"/>
              <a:t>setSize/setBounds/setLocation</a:t>
            </a:r>
          </a:p>
          <a:p>
            <a:r>
              <a:rPr lang="en-US" smtClean="0"/>
              <a:t>getSize/getBounds/getLocation</a:t>
            </a:r>
          </a:p>
          <a:p>
            <a:pPr lvl="1"/>
            <a:r>
              <a:rPr lang="en-US" smtClean="0"/>
              <a:t>Physical aspects (size and position) of the component</a:t>
            </a:r>
          </a:p>
          <a:p>
            <a:r>
              <a:rPr lang="en-US" smtClean="0"/>
              <a:t>getBackground/setBackground</a:t>
            </a:r>
          </a:p>
          <a:p>
            <a:pPr lvl="1"/>
            <a:r>
              <a:rPr lang="en-US" smtClean="0"/>
              <a:t>Change/lookup the default background color</a:t>
            </a:r>
          </a:p>
          <a:p>
            <a:pPr lvl="1"/>
            <a:r>
              <a:rPr lang="en-US" smtClean="0"/>
              <a:t>To set color, using </a:t>
            </a:r>
            <a:r>
              <a:rPr lang="en-US" smtClean="0">
                <a:solidFill>
                  <a:schemeClr val="tx1"/>
                </a:solidFill>
              </a:rPr>
              <a:t>Color</a:t>
            </a:r>
            <a:r>
              <a:rPr lang="en-US" smtClean="0"/>
              <a:t> class in </a:t>
            </a:r>
            <a:r>
              <a:rPr lang="en-US" i="1" smtClean="0">
                <a:solidFill>
                  <a:schemeClr val="tx1"/>
                </a:solidFill>
              </a:rPr>
              <a:t>java.awt</a:t>
            </a:r>
            <a:r>
              <a:rPr lang="en-US" smtClean="0"/>
              <a:t> package</a:t>
            </a:r>
          </a:p>
          <a:p>
            <a:r>
              <a:rPr lang="en-US" smtClean="0"/>
              <a:t>paint</a:t>
            </a:r>
          </a:p>
          <a:p>
            <a:pPr lvl="1"/>
            <a:r>
              <a:rPr lang="en-US" smtClean="0"/>
              <a:t>Called whenever the user call repaint or when the component is obscured and reexposed</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C5E7BB5-D4A4-43DA-8A54-EC0E2F56A0D0}" type="slidenum">
              <a:rPr lang="en-US" sz="1400" smtClean="0">
                <a:latin typeface="Arial Narrow" pitchFamily="34" charset="0"/>
              </a:rPr>
              <a:pPr/>
              <a:t>15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5" dur="500"/>
                                        <p:tgtEl>
                                          <p:spTgt spid="501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8" dur="500"/>
                                        <p:tgtEl>
                                          <p:spTgt spid="50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26" dur="500"/>
                                        <p:tgtEl>
                                          <p:spTgt spid="5017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29" dur="500"/>
                                        <p:tgtEl>
                                          <p:spTgt spid="5017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blinds(horizontal)">
                                      <p:cBhvr>
                                        <p:cTn id="32" dur="500"/>
                                        <p:tgtEl>
                                          <p:spTgt spid="501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179">
                                            <p:txEl>
                                              <p:pRg st="8" end="8"/>
                                            </p:txEl>
                                          </p:spTgt>
                                        </p:tgtEl>
                                        <p:attrNameLst>
                                          <p:attrName>style.visibility</p:attrName>
                                        </p:attrNameLst>
                                      </p:cBhvr>
                                      <p:to>
                                        <p:strVal val="visible"/>
                                      </p:to>
                                    </p:set>
                                    <p:animEffect transition="in" filter="blinds(horizontal)">
                                      <p:cBhvr>
                                        <p:cTn id="37" dur="500"/>
                                        <p:tgtEl>
                                          <p:spTgt spid="5017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0179">
                                            <p:txEl>
                                              <p:pRg st="9" end="9"/>
                                            </p:txEl>
                                          </p:spTgt>
                                        </p:tgtEl>
                                        <p:attrNameLst>
                                          <p:attrName>style.visibility</p:attrName>
                                        </p:attrNameLst>
                                      </p:cBhvr>
                                      <p:to>
                                        <p:strVal val="visible"/>
                                      </p:to>
                                    </p:set>
                                    <p:animEffect transition="in" filter="blinds(horizontal)">
                                      <p:cBhvr>
                                        <p:cTn id="40"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1800" name="Object 8"/>
          <p:cNvGraphicFramePr>
            <a:graphicFrameLocks noChangeAspect="1"/>
          </p:cNvGraphicFramePr>
          <p:nvPr/>
        </p:nvGraphicFramePr>
        <p:xfrm>
          <a:off x="1447800" y="1524000"/>
          <a:ext cx="6172200" cy="4419600"/>
        </p:xfrm>
        <a:graphic>
          <a:graphicData uri="http://schemas.openxmlformats.org/presentationml/2006/ole">
            <mc:AlternateContent xmlns:mc="http://schemas.openxmlformats.org/markup-compatibility/2006">
              <mc:Choice xmlns:v="urn:schemas-microsoft-com:vml" Requires="v">
                <p:oleObj spid="_x0000_s4123" name="Bitmap Image" r:id="rId3" imgW="3285714" imgH="2180952" progId="Paint.Picture">
                  <p:embed/>
                </p:oleObj>
              </mc:Choice>
              <mc:Fallback>
                <p:oleObj name="Bitmap Image" r:id="rId3" imgW="3285714" imgH="2180952"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172200" cy="441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6834" name="Picture 2" descr="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425" y="2209800"/>
            <a:ext cx="564197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pPr>
              <a:defRPr/>
            </a:pPr>
            <a:r>
              <a:rPr lang="en-US" smtClean="0"/>
              <a:t>Some components</a:t>
            </a:r>
          </a:p>
        </p:txBody>
      </p:sp>
      <p:sp>
        <p:nvSpPr>
          <p:cNvPr id="376836" name="Text Box 4"/>
          <p:cNvSpPr txBox="1">
            <a:spLocks noChangeArrowheads="1"/>
          </p:cNvSpPr>
          <p:nvPr/>
        </p:nvSpPr>
        <p:spPr bwMode="auto">
          <a:xfrm>
            <a:off x="466725" y="2276475"/>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Label</a:t>
            </a:r>
          </a:p>
        </p:txBody>
      </p:sp>
      <p:sp>
        <p:nvSpPr>
          <p:cNvPr id="376837" name="Text Box 5"/>
          <p:cNvSpPr txBox="1">
            <a:spLocks noChangeArrowheads="1"/>
          </p:cNvSpPr>
          <p:nvPr/>
        </p:nvSpPr>
        <p:spPr bwMode="auto">
          <a:xfrm>
            <a:off x="7575550" y="226695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field</a:t>
            </a:r>
          </a:p>
        </p:txBody>
      </p:sp>
      <p:sp>
        <p:nvSpPr>
          <p:cNvPr id="376838" name="Text Box 6"/>
          <p:cNvSpPr txBox="1">
            <a:spLocks noChangeArrowheads="1"/>
          </p:cNvSpPr>
          <p:nvPr/>
        </p:nvSpPr>
        <p:spPr bwMode="auto">
          <a:xfrm>
            <a:off x="7594600" y="303688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Checkbox</a:t>
            </a:r>
          </a:p>
        </p:txBody>
      </p:sp>
      <p:sp>
        <p:nvSpPr>
          <p:cNvPr id="376839" name="Text Box 7"/>
          <p:cNvSpPr txBox="1">
            <a:spLocks noChangeArrowheads="1"/>
          </p:cNvSpPr>
          <p:nvPr/>
        </p:nvSpPr>
        <p:spPr bwMode="auto">
          <a:xfrm>
            <a:off x="7588250" y="3952875"/>
            <a:ext cx="1477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Radio button</a:t>
            </a:r>
          </a:p>
        </p:txBody>
      </p:sp>
      <p:sp>
        <p:nvSpPr>
          <p:cNvPr id="376840" name="Text Box 8"/>
          <p:cNvSpPr txBox="1">
            <a:spLocks noChangeArrowheads="1"/>
          </p:cNvSpPr>
          <p:nvPr/>
        </p:nvSpPr>
        <p:spPr bwMode="auto">
          <a:xfrm>
            <a:off x="7629525" y="5292725"/>
            <a:ext cx="84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Button</a:t>
            </a:r>
          </a:p>
        </p:txBody>
      </p:sp>
      <p:sp>
        <p:nvSpPr>
          <p:cNvPr id="376841" name="AutoShape 9"/>
          <p:cNvSpPr>
            <a:spLocks/>
          </p:cNvSpPr>
          <p:nvPr/>
        </p:nvSpPr>
        <p:spPr bwMode="auto">
          <a:xfrm>
            <a:off x="5584825" y="2692400"/>
            <a:ext cx="152400" cy="1066800"/>
          </a:xfrm>
          <a:prstGeom prst="rightBrace">
            <a:avLst>
              <a:gd name="adj1" fmla="val 58333"/>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2" name="AutoShape 10"/>
          <p:cNvSpPr>
            <a:spLocks/>
          </p:cNvSpPr>
          <p:nvPr/>
        </p:nvSpPr>
        <p:spPr bwMode="auto">
          <a:xfrm>
            <a:off x="5584825" y="3867150"/>
            <a:ext cx="74613" cy="676275"/>
          </a:xfrm>
          <a:prstGeom prst="rightBrace">
            <a:avLst>
              <a:gd name="adj1" fmla="val 75531"/>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3" name="Line 11"/>
          <p:cNvSpPr>
            <a:spLocks noChangeShapeType="1"/>
          </p:cNvSpPr>
          <p:nvPr/>
        </p:nvSpPr>
        <p:spPr bwMode="auto">
          <a:xfrm>
            <a:off x="1209675" y="2451100"/>
            <a:ext cx="533400" cy="0"/>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a:defRPr/>
            </a:pPr>
            <a:endParaRPr lang="en-US"/>
          </a:p>
        </p:txBody>
      </p:sp>
      <p:sp>
        <p:nvSpPr>
          <p:cNvPr id="376844" name="Line 12"/>
          <p:cNvSpPr>
            <a:spLocks noChangeShapeType="1"/>
          </p:cNvSpPr>
          <p:nvPr/>
        </p:nvSpPr>
        <p:spPr bwMode="auto">
          <a:xfrm flipH="1">
            <a:off x="5975350" y="2463800"/>
            <a:ext cx="1676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5" name="Line 13"/>
          <p:cNvSpPr>
            <a:spLocks noChangeShapeType="1"/>
          </p:cNvSpPr>
          <p:nvPr/>
        </p:nvSpPr>
        <p:spPr bwMode="auto">
          <a:xfrm flipH="1">
            <a:off x="5883275" y="3225800"/>
            <a:ext cx="17367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6" name="Line 14"/>
          <p:cNvSpPr>
            <a:spLocks noChangeShapeType="1"/>
          </p:cNvSpPr>
          <p:nvPr/>
        </p:nvSpPr>
        <p:spPr bwMode="auto">
          <a:xfrm flipH="1">
            <a:off x="5791200" y="4184650"/>
            <a:ext cx="17843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7" name="Line 15"/>
          <p:cNvSpPr>
            <a:spLocks noChangeShapeType="1"/>
          </p:cNvSpPr>
          <p:nvPr/>
        </p:nvSpPr>
        <p:spPr bwMode="auto">
          <a:xfrm flipH="1">
            <a:off x="4800600" y="5511800"/>
            <a:ext cx="28511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8" name="Text Box 16"/>
          <p:cNvSpPr txBox="1">
            <a:spLocks noChangeArrowheads="1"/>
          </p:cNvSpPr>
          <p:nvPr/>
        </p:nvSpPr>
        <p:spPr bwMode="auto">
          <a:xfrm>
            <a:off x="7588250" y="4683125"/>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Area</a:t>
            </a:r>
          </a:p>
        </p:txBody>
      </p:sp>
      <p:sp>
        <p:nvSpPr>
          <p:cNvPr id="376849" name="Line 17"/>
          <p:cNvSpPr>
            <a:spLocks noChangeShapeType="1"/>
          </p:cNvSpPr>
          <p:nvPr/>
        </p:nvSpPr>
        <p:spPr bwMode="auto">
          <a:xfrm flipH="1">
            <a:off x="5222875" y="4892675"/>
            <a:ext cx="23971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15"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586F996-6E3F-4C72-A00C-0560301D206D}" type="slidenum">
              <a:rPr lang="en-US" sz="1400" smtClean="0">
                <a:latin typeface="Arial Narrow" pitchFamily="34" charset="0"/>
              </a:rPr>
              <a:pPr/>
              <a:t>16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blinds(horizontal)">
                                      <p:cBhvr>
                                        <p:cTn id="7" dur="500"/>
                                        <p:tgtEl>
                                          <p:spTgt spid="161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76834"/>
                                        </p:tgtEl>
                                        <p:attrNameLst>
                                          <p:attrName>style.visibility</p:attrName>
                                        </p:attrNameLst>
                                      </p:cBhvr>
                                      <p:to>
                                        <p:strVal val="visible"/>
                                      </p:to>
                                    </p:set>
                                    <p:anim calcmode="lin" valueType="num">
                                      <p:cBhvr>
                                        <p:cTn id="12" dur="500" fill="hold"/>
                                        <p:tgtEl>
                                          <p:spTgt spid="376834"/>
                                        </p:tgtEl>
                                        <p:attrNameLst>
                                          <p:attrName>ppt_w</p:attrName>
                                        </p:attrNameLst>
                                      </p:cBhvr>
                                      <p:tavLst>
                                        <p:tav tm="0">
                                          <p:val>
                                            <p:fltVal val="0"/>
                                          </p:val>
                                        </p:tav>
                                        <p:tav tm="100000">
                                          <p:val>
                                            <p:strVal val="#ppt_w"/>
                                          </p:val>
                                        </p:tav>
                                      </p:tavLst>
                                    </p:anim>
                                    <p:anim calcmode="lin" valueType="num">
                                      <p:cBhvr>
                                        <p:cTn id="13" dur="500" fill="hold"/>
                                        <p:tgtEl>
                                          <p:spTgt spid="376834"/>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dissolve">
                                      <p:cBhvr>
                                        <p:cTn id="17" dur="500"/>
                                        <p:tgtEl>
                                          <p:spTgt spid="376836"/>
                                        </p:tgtEl>
                                      </p:cBhvr>
                                    </p:animEffect>
                                  </p:childTnLst>
                                </p:cTn>
                              </p:par>
                            </p:childTnLst>
                          </p:cTn>
                        </p:par>
                        <p:par>
                          <p:cTn id="18" fill="hold" nodeType="afterGroup">
                            <p:stCondLst>
                              <p:cond delay="1000"/>
                            </p:stCondLst>
                            <p:childTnLst>
                              <p:par>
                                <p:cTn id="19" presetID="18" presetClass="entr" presetSubtype="6" fill="hold" nodeType="afterEffect">
                                  <p:stCondLst>
                                    <p:cond delay="0"/>
                                  </p:stCondLst>
                                  <p:childTnLst>
                                    <p:set>
                                      <p:cBhvr>
                                        <p:cTn id="20" dur="1" fill="hold">
                                          <p:stCondLst>
                                            <p:cond delay="0"/>
                                          </p:stCondLst>
                                        </p:cTn>
                                        <p:tgtEl>
                                          <p:spTgt spid="376843"/>
                                        </p:tgtEl>
                                        <p:attrNameLst>
                                          <p:attrName>style.visibility</p:attrName>
                                        </p:attrNameLst>
                                      </p:cBhvr>
                                      <p:to>
                                        <p:strVal val="visible"/>
                                      </p:to>
                                    </p:set>
                                    <p:animEffect transition="in" filter="strips(downRight)">
                                      <p:cBhvr>
                                        <p:cTn id="21" dur="500"/>
                                        <p:tgtEl>
                                          <p:spTgt spid="376843"/>
                                        </p:tgtEl>
                                      </p:cBhvr>
                                    </p:animEffect>
                                  </p:childTnLst>
                                </p:cTn>
                              </p:par>
                            </p:childTnLst>
                          </p:cTn>
                        </p:par>
                        <p:par>
                          <p:cTn id="22" fill="hold" nodeType="afterGroup">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76837"/>
                                        </p:tgtEl>
                                        <p:attrNameLst>
                                          <p:attrName>style.visibility</p:attrName>
                                        </p:attrNameLst>
                                      </p:cBhvr>
                                      <p:to>
                                        <p:strVal val="visible"/>
                                      </p:to>
                                    </p:set>
                                    <p:animEffect transition="in" filter="dissolve">
                                      <p:cBhvr>
                                        <p:cTn id="25" dur="500"/>
                                        <p:tgtEl>
                                          <p:spTgt spid="376837"/>
                                        </p:tgtEl>
                                      </p:cBhvr>
                                    </p:animEffect>
                                  </p:childTnLst>
                                </p:cTn>
                              </p:par>
                            </p:childTnLst>
                          </p:cTn>
                        </p:par>
                        <p:par>
                          <p:cTn id="26" fill="hold" nodeType="afterGroup">
                            <p:stCondLst>
                              <p:cond delay="2000"/>
                            </p:stCondLst>
                            <p:childTnLst>
                              <p:par>
                                <p:cTn id="27" presetID="18" presetClass="entr" presetSubtype="12" fill="hold" grpId="0" nodeType="afterEffect">
                                  <p:stCondLst>
                                    <p:cond delay="0"/>
                                  </p:stCondLst>
                                  <p:childTnLst>
                                    <p:set>
                                      <p:cBhvr>
                                        <p:cTn id="28" dur="1" fill="hold">
                                          <p:stCondLst>
                                            <p:cond delay="0"/>
                                          </p:stCondLst>
                                        </p:cTn>
                                        <p:tgtEl>
                                          <p:spTgt spid="376844"/>
                                        </p:tgtEl>
                                        <p:attrNameLst>
                                          <p:attrName>style.visibility</p:attrName>
                                        </p:attrNameLst>
                                      </p:cBhvr>
                                      <p:to>
                                        <p:strVal val="visible"/>
                                      </p:to>
                                    </p:set>
                                    <p:animEffect transition="in" filter="strips(downLeft)">
                                      <p:cBhvr>
                                        <p:cTn id="29" dur="500"/>
                                        <p:tgtEl>
                                          <p:spTgt spid="376844"/>
                                        </p:tgtEl>
                                      </p:cBhvr>
                                    </p:animEffec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376841"/>
                                        </p:tgtEl>
                                        <p:attrNameLst>
                                          <p:attrName>style.visibility</p:attrName>
                                        </p:attrNameLst>
                                      </p:cBhvr>
                                      <p:to>
                                        <p:strVal val="visible"/>
                                      </p:to>
                                    </p:set>
                                  </p:childTnLst>
                                </p:cTn>
                              </p:par>
                            </p:childTnLst>
                          </p:cTn>
                        </p:par>
                        <p:par>
                          <p:cTn id="33" fill="hold" nodeType="afterGroup">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76838"/>
                                        </p:tgtEl>
                                        <p:attrNameLst>
                                          <p:attrName>style.visibility</p:attrName>
                                        </p:attrNameLst>
                                      </p:cBhvr>
                                      <p:to>
                                        <p:strVal val="visible"/>
                                      </p:to>
                                    </p:set>
                                    <p:animEffect transition="in" filter="dissolve">
                                      <p:cBhvr>
                                        <p:cTn id="36" dur="500"/>
                                        <p:tgtEl>
                                          <p:spTgt spid="376838"/>
                                        </p:tgtEl>
                                      </p:cBhvr>
                                    </p:animEffect>
                                  </p:childTnLst>
                                </p:cTn>
                              </p:par>
                            </p:childTnLst>
                          </p:cTn>
                        </p:par>
                        <p:par>
                          <p:cTn id="37" fill="hold" nodeType="afterGroup">
                            <p:stCondLst>
                              <p:cond delay="3500"/>
                            </p:stCondLst>
                            <p:childTnLst>
                              <p:par>
                                <p:cTn id="38" presetID="18" presetClass="entr" presetSubtype="12" fill="hold" grpId="0" nodeType="afterEffect">
                                  <p:stCondLst>
                                    <p:cond delay="0"/>
                                  </p:stCondLst>
                                  <p:childTnLst>
                                    <p:set>
                                      <p:cBhvr>
                                        <p:cTn id="39" dur="1" fill="hold">
                                          <p:stCondLst>
                                            <p:cond delay="0"/>
                                          </p:stCondLst>
                                        </p:cTn>
                                        <p:tgtEl>
                                          <p:spTgt spid="376845"/>
                                        </p:tgtEl>
                                        <p:attrNameLst>
                                          <p:attrName>style.visibility</p:attrName>
                                        </p:attrNameLst>
                                      </p:cBhvr>
                                      <p:to>
                                        <p:strVal val="visible"/>
                                      </p:to>
                                    </p:set>
                                    <p:animEffect transition="in" filter="strips(downLeft)">
                                      <p:cBhvr>
                                        <p:cTn id="40" dur="500"/>
                                        <p:tgtEl>
                                          <p:spTgt spid="376845"/>
                                        </p:tgtEl>
                                      </p:cBhvr>
                                    </p:animEffect>
                                  </p:childTnLst>
                                </p:cTn>
                              </p:par>
                            </p:childTnLst>
                          </p:cTn>
                        </p:par>
                        <p:par>
                          <p:cTn id="41" fill="hold" nodeType="afterGroup">
                            <p:stCondLst>
                              <p:cond delay="4000"/>
                            </p:stCondLst>
                            <p:childTnLst>
                              <p:par>
                                <p:cTn id="42" presetID="1" presetClass="entr" presetSubtype="0" fill="hold" grpId="0" nodeType="afterEffect">
                                  <p:stCondLst>
                                    <p:cond delay="0"/>
                                  </p:stCondLst>
                                  <p:childTnLst>
                                    <p:set>
                                      <p:cBhvr>
                                        <p:cTn id="43" dur="1" fill="hold">
                                          <p:stCondLst>
                                            <p:cond delay="499"/>
                                          </p:stCondLst>
                                        </p:cTn>
                                        <p:tgtEl>
                                          <p:spTgt spid="376842"/>
                                        </p:tgtEl>
                                        <p:attrNameLst>
                                          <p:attrName>style.visibility</p:attrName>
                                        </p:attrNameLst>
                                      </p:cBhvr>
                                      <p:to>
                                        <p:strVal val="visible"/>
                                      </p:to>
                                    </p:set>
                                  </p:childTnLst>
                                </p:cTn>
                              </p:par>
                            </p:childTnLst>
                          </p:cTn>
                        </p:par>
                        <p:par>
                          <p:cTn id="44" fill="hold" nodeType="afterGroup">
                            <p:stCondLst>
                              <p:cond delay="4500"/>
                            </p:stCondLst>
                            <p:childTnLst>
                              <p:par>
                                <p:cTn id="45" presetID="9" presetClass="entr" presetSubtype="0" fill="hold" grpId="0" nodeType="afterEffect">
                                  <p:stCondLst>
                                    <p:cond delay="0"/>
                                  </p:stCondLst>
                                  <p:childTnLst>
                                    <p:set>
                                      <p:cBhvr>
                                        <p:cTn id="46" dur="1" fill="hold">
                                          <p:stCondLst>
                                            <p:cond delay="0"/>
                                          </p:stCondLst>
                                        </p:cTn>
                                        <p:tgtEl>
                                          <p:spTgt spid="376839"/>
                                        </p:tgtEl>
                                        <p:attrNameLst>
                                          <p:attrName>style.visibility</p:attrName>
                                        </p:attrNameLst>
                                      </p:cBhvr>
                                      <p:to>
                                        <p:strVal val="visible"/>
                                      </p:to>
                                    </p:set>
                                    <p:animEffect transition="in" filter="dissolve">
                                      <p:cBhvr>
                                        <p:cTn id="47" dur="500"/>
                                        <p:tgtEl>
                                          <p:spTgt spid="376839"/>
                                        </p:tgtEl>
                                      </p:cBhvr>
                                    </p:animEffect>
                                  </p:childTnLst>
                                </p:cTn>
                              </p:par>
                            </p:childTnLst>
                          </p:cTn>
                        </p:par>
                        <p:par>
                          <p:cTn id="48" fill="hold" nodeType="afterGroup">
                            <p:stCondLst>
                              <p:cond delay="5000"/>
                            </p:stCondLst>
                            <p:childTnLst>
                              <p:par>
                                <p:cTn id="49" presetID="18" presetClass="entr" presetSubtype="12" fill="hold" grpId="0" nodeType="afterEffect">
                                  <p:stCondLst>
                                    <p:cond delay="0"/>
                                  </p:stCondLst>
                                  <p:childTnLst>
                                    <p:set>
                                      <p:cBhvr>
                                        <p:cTn id="50" dur="1" fill="hold">
                                          <p:stCondLst>
                                            <p:cond delay="0"/>
                                          </p:stCondLst>
                                        </p:cTn>
                                        <p:tgtEl>
                                          <p:spTgt spid="376846"/>
                                        </p:tgtEl>
                                        <p:attrNameLst>
                                          <p:attrName>style.visibility</p:attrName>
                                        </p:attrNameLst>
                                      </p:cBhvr>
                                      <p:to>
                                        <p:strVal val="visible"/>
                                      </p:to>
                                    </p:set>
                                    <p:animEffect transition="in" filter="strips(downLeft)">
                                      <p:cBhvr>
                                        <p:cTn id="51" dur="500"/>
                                        <p:tgtEl>
                                          <p:spTgt spid="376846"/>
                                        </p:tgtEl>
                                      </p:cBhvr>
                                    </p:animEffect>
                                  </p:childTnLst>
                                </p:cTn>
                              </p:par>
                            </p:childTnLst>
                          </p:cTn>
                        </p:par>
                        <p:par>
                          <p:cTn id="52" fill="hold" nodeType="afterGroup">
                            <p:stCondLst>
                              <p:cond delay="5500"/>
                            </p:stCondLst>
                            <p:childTnLst>
                              <p:par>
                                <p:cTn id="53" presetID="9" presetClass="entr" presetSubtype="0" fill="hold" grpId="0" nodeType="afterEffect">
                                  <p:stCondLst>
                                    <p:cond delay="0"/>
                                  </p:stCondLst>
                                  <p:childTnLst>
                                    <p:set>
                                      <p:cBhvr>
                                        <p:cTn id="54" dur="1" fill="hold">
                                          <p:stCondLst>
                                            <p:cond delay="0"/>
                                          </p:stCondLst>
                                        </p:cTn>
                                        <p:tgtEl>
                                          <p:spTgt spid="376848"/>
                                        </p:tgtEl>
                                        <p:attrNameLst>
                                          <p:attrName>style.visibility</p:attrName>
                                        </p:attrNameLst>
                                      </p:cBhvr>
                                      <p:to>
                                        <p:strVal val="visible"/>
                                      </p:to>
                                    </p:set>
                                    <p:animEffect transition="in" filter="dissolve">
                                      <p:cBhvr>
                                        <p:cTn id="55" dur="500"/>
                                        <p:tgtEl>
                                          <p:spTgt spid="376848"/>
                                        </p:tgtEl>
                                      </p:cBhvr>
                                    </p:animEffect>
                                  </p:childTnLst>
                                </p:cTn>
                              </p:par>
                            </p:childTnLst>
                          </p:cTn>
                        </p:par>
                        <p:par>
                          <p:cTn id="56" fill="hold" nodeType="afterGroup">
                            <p:stCondLst>
                              <p:cond delay="6000"/>
                            </p:stCondLst>
                            <p:childTnLst>
                              <p:par>
                                <p:cTn id="57" presetID="18" presetClass="entr" presetSubtype="12" fill="hold" grpId="0" nodeType="afterEffect">
                                  <p:stCondLst>
                                    <p:cond delay="0"/>
                                  </p:stCondLst>
                                  <p:childTnLst>
                                    <p:set>
                                      <p:cBhvr>
                                        <p:cTn id="58" dur="1" fill="hold">
                                          <p:stCondLst>
                                            <p:cond delay="0"/>
                                          </p:stCondLst>
                                        </p:cTn>
                                        <p:tgtEl>
                                          <p:spTgt spid="376849"/>
                                        </p:tgtEl>
                                        <p:attrNameLst>
                                          <p:attrName>style.visibility</p:attrName>
                                        </p:attrNameLst>
                                      </p:cBhvr>
                                      <p:to>
                                        <p:strVal val="visible"/>
                                      </p:to>
                                    </p:set>
                                    <p:animEffect transition="in" filter="strips(downLeft)">
                                      <p:cBhvr>
                                        <p:cTn id="59" dur="500"/>
                                        <p:tgtEl>
                                          <p:spTgt spid="376849"/>
                                        </p:tgtEl>
                                      </p:cBhvr>
                                    </p:animEffect>
                                  </p:childTnLst>
                                </p:cTn>
                              </p:par>
                            </p:childTnLst>
                          </p:cTn>
                        </p:par>
                        <p:par>
                          <p:cTn id="60" fill="hold" nodeType="afterGroup">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376840"/>
                                        </p:tgtEl>
                                        <p:attrNameLst>
                                          <p:attrName>style.visibility</p:attrName>
                                        </p:attrNameLst>
                                      </p:cBhvr>
                                      <p:to>
                                        <p:strVal val="visible"/>
                                      </p:to>
                                    </p:set>
                                    <p:animEffect transition="in" filter="dissolve">
                                      <p:cBhvr>
                                        <p:cTn id="63" dur="500"/>
                                        <p:tgtEl>
                                          <p:spTgt spid="376840"/>
                                        </p:tgtEl>
                                      </p:cBhvr>
                                    </p:animEffect>
                                  </p:childTnLst>
                                </p:cTn>
                              </p:par>
                            </p:childTnLst>
                          </p:cTn>
                        </p:par>
                        <p:par>
                          <p:cTn id="64" fill="hold" nodeType="afterGroup">
                            <p:stCondLst>
                              <p:cond delay="7000"/>
                            </p:stCondLst>
                            <p:childTnLst>
                              <p:par>
                                <p:cTn id="65" presetID="18" presetClass="entr" presetSubtype="12" fill="hold" grpId="0" nodeType="afterEffect">
                                  <p:stCondLst>
                                    <p:cond delay="0"/>
                                  </p:stCondLst>
                                  <p:childTnLst>
                                    <p:set>
                                      <p:cBhvr>
                                        <p:cTn id="66" dur="1" fill="hold">
                                          <p:stCondLst>
                                            <p:cond delay="0"/>
                                          </p:stCondLst>
                                        </p:cTn>
                                        <p:tgtEl>
                                          <p:spTgt spid="376847"/>
                                        </p:tgtEl>
                                        <p:attrNameLst>
                                          <p:attrName>style.visibility</p:attrName>
                                        </p:attrNameLst>
                                      </p:cBhvr>
                                      <p:to>
                                        <p:strVal val="visible"/>
                                      </p:to>
                                    </p:set>
                                    <p:animEffect transition="in" filter="strips(downLeft)">
                                      <p:cBhvr>
                                        <p:cTn id="67" dur="500"/>
                                        <p:tgtEl>
                                          <p:spTgt spid="376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utoUpdateAnimBg="0"/>
      <p:bldP spid="376837" grpId="0" autoUpdateAnimBg="0"/>
      <p:bldP spid="376838" grpId="0" autoUpdateAnimBg="0"/>
      <p:bldP spid="376839" grpId="0" autoUpdateAnimBg="0"/>
      <p:bldP spid="376840" grpId="0" autoUpdateAnimBg="0"/>
      <p:bldP spid="376841" grpId="0" animBg="1"/>
      <p:bldP spid="376842" grpId="0" animBg="1"/>
      <p:bldP spid="376844" grpId="0" animBg="1"/>
      <p:bldP spid="376845" grpId="0" animBg="1"/>
      <p:bldP spid="376846" grpId="0" animBg="1"/>
      <p:bldP spid="376847" grpId="0" animBg="1"/>
      <p:bldP spid="376848" grpId="0" autoUpdateAnimBg="0"/>
      <p:bldP spid="37684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88963" y="228600"/>
            <a:ext cx="7793037" cy="693738"/>
          </a:xfrm>
        </p:spPr>
        <p:txBody>
          <a:bodyPr/>
          <a:lstStyle/>
          <a:p>
            <a:pPr>
              <a:defRPr/>
            </a:pPr>
            <a:r>
              <a:rPr lang="en-US" dirty="0" smtClean="0"/>
              <a:t>A Java screen layout</a:t>
            </a:r>
          </a:p>
        </p:txBody>
      </p:sp>
      <p:graphicFrame>
        <p:nvGraphicFramePr>
          <p:cNvPr id="5122" name="Object 3"/>
          <p:cNvGraphicFramePr>
            <a:graphicFrameLocks noChangeAspect="1"/>
          </p:cNvGraphicFramePr>
          <p:nvPr/>
        </p:nvGraphicFramePr>
        <p:xfrm>
          <a:off x="833438" y="1905000"/>
          <a:ext cx="7858125" cy="3810000"/>
        </p:xfrm>
        <a:graphic>
          <a:graphicData uri="http://schemas.openxmlformats.org/presentationml/2006/ole">
            <mc:AlternateContent xmlns:mc="http://schemas.openxmlformats.org/markup-compatibility/2006">
              <mc:Choice xmlns:v="urn:schemas-microsoft-com:vml" Requires="v">
                <p:oleObj spid="_x0000_s5132" name="Bitmap Image" r:id="rId4" imgW="5638095" imgH="2734057" progId="Paint.Picture">
                  <p:embed/>
                </p:oleObj>
              </mc:Choice>
              <mc:Fallback>
                <p:oleObj name="Bitmap Image" r:id="rId4" imgW="5638095" imgH="273405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8" y="1905000"/>
                        <a:ext cx="7858125"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80310FC-A0B2-433B-8B3C-018C92BF965F}" type="slidenum">
              <a:rPr lang="en-US" sz="1400" smtClean="0">
                <a:latin typeface="Arial Narrow" pitchFamily="34" charset="0"/>
              </a:rPr>
              <a:pPr/>
              <a:t>17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smtClean="0"/>
              <a:t>Content Pane</a:t>
            </a:r>
            <a:endParaRPr lang="en-US" dirty="0"/>
          </a:p>
        </p:txBody>
      </p:sp>
      <p:sp>
        <p:nvSpPr>
          <p:cNvPr id="45059" name="Content Placeholder 4"/>
          <p:cNvSpPr>
            <a:spLocks noGrp="1"/>
          </p:cNvSpPr>
          <p:nvPr>
            <p:ph idx="1"/>
          </p:nvPr>
        </p:nvSpPr>
        <p:spPr/>
        <p:txBody>
          <a:bodyPr/>
          <a:lstStyle/>
          <a:p>
            <a:pPr>
              <a:spcBef>
                <a:spcPts val="1800"/>
              </a:spcBef>
            </a:pPr>
            <a:r>
              <a:rPr lang="en-US" smtClean="0">
                <a:latin typeface="Courier New" pitchFamily="49" charset="0"/>
              </a:rPr>
              <a:t>Components</a:t>
            </a:r>
            <a:r>
              <a:rPr lang="en-US" smtClean="0"/>
              <a:t> have to be added to the </a:t>
            </a:r>
            <a:r>
              <a:rPr lang="en-US" i="1" smtClean="0"/>
              <a:t>content pane</a:t>
            </a:r>
            <a:r>
              <a:rPr lang="en-US" smtClean="0"/>
              <a:t>, not directly to the JFrame object</a:t>
            </a:r>
          </a:p>
          <a:p>
            <a:pPr>
              <a:spcBef>
                <a:spcPts val="1800"/>
              </a:spcBef>
            </a:pPr>
            <a:r>
              <a:rPr lang="en-US" smtClean="0"/>
              <a:t>Up to JDK 1.4, we get </a:t>
            </a:r>
            <a:r>
              <a:rPr lang="en-US" i="1" smtClean="0"/>
              <a:t>content pane</a:t>
            </a:r>
            <a:r>
              <a:rPr lang="en-US" smtClean="0"/>
              <a:t> and use </a:t>
            </a:r>
            <a:r>
              <a:rPr lang="en-US" smtClean="0">
                <a:latin typeface="Courier New" pitchFamily="49" charset="0"/>
                <a:cs typeface="Courier New" pitchFamily="49" charset="0"/>
              </a:rPr>
              <a:t>add</a:t>
            </a:r>
            <a:r>
              <a:rPr lang="en-US" smtClean="0"/>
              <a:t> method of that containner to add components</a:t>
            </a:r>
          </a:p>
          <a:p>
            <a:pPr>
              <a:spcBef>
                <a:spcPts val="1800"/>
              </a:spcBef>
            </a:pPr>
            <a:endParaRPr lang="en-US" smtClean="0"/>
          </a:p>
          <a:p>
            <a:pPr>
              <a:spcBef>
                <a:spcPts val="1800"/>
              </a:spcBef>
            </a:pPr>
            <a:endParaRPr lang="en-US" smtClean="0"/>
          </a:p>
          <a:p>
            <a:pPr>
              <a:spcBef>
                <a:spcPts val="1800"/>
              </a:spcBef>
            </a:pPr>
            <a:r>
              <a:rPr lang="en-US" smtClean="0"/>
              <a:t>As of JDK 5.0, we simply use the </a:t>
            </a:r>
            <a:r>
              <a:rPr lang="en-US" smtClean="0">
                <a:latin typeface="Courier New" pitchFamily="49" charset="0"/>
                <a:cs typeface="Courier New" pitchFamily="49" charset="0"/>
              </a:rPr>
              <a:t>add</a:t>
            </a:r>
            <a:r>
              <a:rPr lang="en-US" smtClean="0"/>
              <a:t> method of JFrame</a:t>
            </a:r>
          </a:p>
        </p:txBody>
      </p:sp>
      <p:sp>
        <p:nvSpPr>
          <p:cNvPr id="6" name="Rectangle 5"/>
          <p:cNvSpPr/>
          <p:nvPr/>
        </p:nvSpPr>
        <p:spPr bwMode="auto">
          <a:xfrm>
            <a:off x="1066800" y="54102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dirty="0">
                <a:solidFill>
                  <a:srgbClr val="FFFF00"/>
                </a:solidFill>
              </a:rPr>
              <a:t>c</a:t>
            </a:r>
            <a:r>
              <a:rPr lang="en-US" sz="2000" dirty="0">
                <a:solidFill>
                  <a:schemeClr val="bg2">
                    <a:lumMod val="90000"/>
                    <a:lumOff val="10000"/>
                  </a:schemeClr>
                </a:solidFill>
              </a:rPr>
              <a:t> = . </a:t>
            </a:r>
            <a:r>
              <a:rPr lang="en-US" sz="2000">
                <a:solidFill>
                  <a:schemeClr val="bg2">
                    <a:lumMod val="90000"/>
                    <a:lumOff val="10000"/>
                  </a:schemeClr>
                </a:solidFill>
              </a:rPr>
              <a:t>. . ; </a:t>
            </a:r>
            <a:endParaRPr lang="en-US" sz="2000" dirty="0">
              <a:solidFill>
                <a:schemeClr val="bg2">
                  <a:lumMod val="90000"/>
                  <a:lumOff val="10000"/>
                </a:schemeClr>
              </a:solidFill>
            </a:endParaRPr>
          </a:p>
          <a:p>
            <a:pPr>
              <a:spcBef>
                <a:spcPts val="600"/>
              </a:spcBef>
              <a:defRPr/>
            </a:pPr>
            <a:r>
              <a:rPr lang="en-US" sz="2000" b="1">
                <a:solidFill>
                  <a:schemeClr val="bg2">
                    <a:lumMod val="90000"/>
                    <a:lumOff val="10000"/>
                  </a:schemeClr>
                </a:solidFill>
              </a:rPr>
              <a:t>f.add</a:t>
            </a:r>
            <a:r>
              <a:rPr lang="en-US" sz="2000">
                <a:solidFill>
                  <a:schemeClr val="bg2">
                    <a:lumMod val="90000"/>
                    <a:lumOff val="10000"/>
                  </a:schemeClr>
                </a:solidFill>
              </a:rPr>
              <a:t>(</a:t>
            </a:r>
            <a:r>
              <a:rPr lang="en-US" sz="2000">
                <a:solidFill>
                  <a:srgbClr val="FFFF00"/>
                </a:solidFill>
              </a:rPr>
              <a:t>c</a:t>
            </a:r>
            <a:r>
              <a:rPr lang="en-US" sz="2000" dirty="0">
                <a:solidFill>
                  <a:schemeClr val="bg2">
                    <a:lumMod val="90000"/>
                    <a:lumOff val="10000"/>
                  </a:schemeClr>
                </a:solidFill>
              </a:rPr>
              <a:t>); </a:t>
            </a:r>
          </a:p>
        </p:txBody>
      </p:sp>
      <p:sp>
        <p:nvSpPr>
          <p:cNvPr id="7" name="Rectangle 6"/>
          <p:cNvSpPr/>
          <p:nvPr/>
        </p:nvSpPr>
        <p:spPr bwMode="auto">
          <a:xfrm>
            <a:off x="990600" y="32766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a:solidFill>
                  <a:srgbClr val="FFFF00"/>
                </a:solidFill>
              </a:rPr>
              <a:t>c</a:t>
            </a:r>
            <a:r>
              <a:rPr lang="en-US" sz="2000">
                <a:solidFill>
                  <a:schemeClr val="bg2">
                    <a:lumMod val="90000"/>
                    <a:lumOff val="10000"/>
                  </a:schemeClr>
                </a:solidFill>
              </a:rPr>
              <a:t> = . . . ; </a:t>
            </a:r>
          </a:p>
          <a:p>
            <a:pPr>
              <a:spcBef>
                <a:spcPts val="600"/>
              </a:spcBef>
              <a:defRPr/>
            </a:pPr>
            <a:r>
              <a:rPr lang="en-US" sz="2000" b="1">
                <a:solidFill>
                  <a:schemeClr val="bg2">
                    <a:lumMod val="90000"/>
                    <a:lumOff val="10000"/>
                  </a:schemeClr>
                </a:solidFill>
              </a:rPr>
              <a:t>f.getContentPane</a:t>
            </a:r>
            <a:r>
              <a:rPr lang="en-US" sz="2000">
                <a:solidFill>
                  <a:schemeClr val="bg2">
                    <a:lumMod val="90000"/>
                    <a:lumOff val="10000"/>
                  </a:schemeClr>
                </a:solidFill>
              </a:rPr>
              <a:t>().</a:t>
            </a:r>
            <a:r>
              <a:rPr lang="en-US" sz="2000" b="1">
                <a:solidFill>
                  <a:schemeClr val="bg2">
                    <a:lumMod val="90000"/>
                    <a:lumOff val="10000"/>
                  </a:schemeClr>
                </a:solidFill>
              </a:rPr>
              <a:t>add</a:t>
            </a:r>
            <a:r>
              <a:rPr lang="en-US" sz="2000">
                <a:solidFill>
                  <a:schemeClr val="bg2">
                    <a:lumMod val="90000"/>
                    <a:lumOff val="10000"/>
                  </a:schemeClr>
                </a:solidFill>
              </a:rPr>
              <a:t>(</a:t>
            </a:r>
            <a:r>
              <a:rPr lang="en-US" sz="2000">
                <a:solidFill>
                  <a:srgbClr val="FFFF00"/>
                </a:solidFill>
              </a:rPr>
              <a:t>c</a:t>
            </a:r>
            <a:r>
              <a:rPr lang="en-US" sz="2000">
                <a:solidFill>
                  <a:schemeClr val="bg2">
                    <a:lumMod val="90000"/>
                    <a:lumOff val="10000"/>
                  </a:schemeClr>
                </a:solidFill>
              </a:rPr>
              <a:t>); </a:t>
            </a:r>
          </a:p>
        </p:txBody>
      </p:sp>
      <p:sp>
        <p:nvSpPr>
          <p:cNvPr id="45062"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0A04E93-7DE9-4453-829E-6FA1AB7D9D2A}" type="slidenum">
              <a:rPr lang="en-US" sz="1400" smtClean="0">
                <a:latin typeface="Arial Narrow" pitchFamily="34" charset="0"/>
              </a:rPr>
              <a:pPr/>
              <a:t>18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88963" y="220663"/>
            <a:ext cx="8326437" cy="693737"/>
          </a:xfrm>
        </p:spPr>
        <p:txBody>
          <a:bodyPr/>
          <a:lstStyle/>
          <a:p>
            <a:pPr>
              <a:defRPr/>
            </a:pPr>
            <a:r>
              <a:rPr lang="en-US" sz="3000" smtClean="0"/>
              <a:t> How to add a component to a container?</a:t>
            </a:r>
            <a:endParaRPr lang="en-US" sz="3000" dirty="0" smtClean="0"/>
          </a:p>
        </p:txBody>
      </p:sp>
      <p:sp>
        <p:nvSpPr>
          <p:cNvPr id="375811" name="Rectangle 3"/>
          <p:cNvSpPr>
            <a:spLocks noGrp="1" noChangeArrowheads="1"/>
          </p:cNvSpPr>
          <p:nvPr>
            <p:ph type="body" idx="1"/>
          </p:nvPr>
        </p:nvSpPr>
        <p:spPr>
          <a:xfrm>
            <a:off x="609600" y="1371600"/>
            <a:ext cx="8229600" cy="4800600"/>
          </a:xfrm>
        </p:spPr>
        <p:txBody>
          <a:bodyPr/>
          <a:lstStyle/>
          <a:p>
            <a:r>
              <a:rPr lang="en-US" smtClean="0"/>
              <a:t>To create component on a GUI, the steps to be followed are:</a:t>
            </a:r>
          </a:p>
          <a:p>
            <a:pPr lvl="1"/>
            <a:r>
              <a:rPr lang="en-US" smtClean="0"/>
              <a:t>Create the component </a:t>
            </a:r>
          </a:p>
          <a:p>
            <a:pPr lvl="1"/>
            <a:r>
              <a:rPr lang="en-US" smtClean="0"/>
              <a:t>Set its attributes (</a:t>
            </a:r>
            <a:r>
              <a:rPr lang="en-US" i="1" smtClean="0"/>
              <a:t>size, color, font</a:t>
            </a:r>
            <a:r>
              <a:rPr lang="en-US" smtClean="0"/>
              <a:t>) - option</a:t>
            </a:r>
          </a:p>
          <a:p>
            <a:pPr lvl="1"/>
            <a:r>
              <a:rPr lang="en-US" smtClean="0"/>
              <a:t>Add it to the container</a:t>
            </a:r>
          </a:p>
          <a:p>
            <a:r>
              <a:rPr lang="en-US" smtClean="0"/>
              <a:t>Example: add a button to a frame</a:t>
            </a:r>
          </a:p>
          <a:p>
            <a:pPr>
              <a:buFont typeface="Wingdings" pitchFamily="2" charset="2"/>
              <a:buNone/>
            </a:pPr>
            <a:r>
              <a:rPr lang="en-US" sz="2200" smtClean="0">
                <a:solidFill>
                  <a:srgbClr val="FFFF66"/>
                </a:solidFill>
              </a:rPr>
              <a:t>	</a:t>
            </a:r>
            <a:r>
              <a:rPr lang="en-US" sz="2200" smtClean="0">
                <a:solidFill>
                  <a:schemeClr val="tx1"/>
                </a:solidFill>
              </a:rPr>
              <a:t>// Create the button</a:t>
            </a:r>
          </a:p>
          <a:p>
            <a:pPr>
              <a:buFont typeface="Wingdings" pitchFamily="2" charset="2"/>
              <a:buNone/>
            </a:pPr>
            <a:r>
              <a:rPr lang="en-US" sz="2200" smtClean="0">
                <a:solidFill>
                  <a:srgbClr val="FFFF66"/>
                </a:solidFill>
              </a:rPr>
              <a:t>	JButton btn;</a:t>
            </a:r>
          </a:p>
          <a:p>
            <a:pPr>
              <a:buFont typeface="Wingdings" pitchFamily="2" charset="2"/>
              <a:buNone/>
            </a:pPr>
            <a:r>
              <a:rPr lang="en-US" sz="2200" smtClean="0">
                <a:solidFill>
                  <a:srgbClr val="FFFF66"/>
                </a:solidFill>
              </a:rPr>
              <a:t>    	btn = new JButton ("OK");		</a:t>
            </a:r>
          </a:p>
          <a:p>
            <a:pPr>
              <a:buFont typeface="Wingdings" pitchFamily="2" charset="2"/>
              <a:buNone/>
            </a:pPr>
            <a:r>
              <a:rPr lang="en-US" sz="2200" smtClean="0">
                <a:solidFill>
                  <a:srgbClr val="FFFF66"/>
                </a:solidFill>
              </a:rPr>
              <a:t>	</a:t>
            </a:r>
            <a:r>
              <a:rPr lang="en-US" sz="2200" smtClean="0">
                <a:solidFill>
                  <a:schemeClr val="tx1"/>
                </a:solidFill>
              </a:rPr>
              <a:t>// Add the button to the frame</a:t>
            </a:r>
          </a:p>
          <a:p>
            <a:pPr>
              <a:buFont typeface="Wingdings" pitchFamily="2" charset="2"/>
              <a:buNone/>
            </a:pPr>
            <a:r>
              <a:rPr lang="en-US" sz="2200" smtClean="0">
                <a:solidFill>
                  <a:srgbClr val="FFFF66"/>
                </a:solidFill>
              </a:rPr>
              <a:t>	add(btn);</a:t>
            </a:r>
          </a:p>
          <a:p>
            <a:pPr>
              <a:buFont typeface="Wingdings" pitchFamily="2" charset="2"/>
              <a:buNone/>
            </a:pPr>
            <a:r>
              <a:rPr lang="en-US" sz="2200" smtClean="0">
                <a:solidFill>
                  <a:srgbClr val="FFFF66"/>
                </a:solidFill>
              </a:rPr>
              <a:t>	</a:t>
            </a:r>
          </a:p>
          <a:p>
            <a:pPr>
              <a:buFont typeface="Wingdings" pitchFamily="2" charset="2"/>
              <a:buNone/>
            </a:pPr>
            <a:endParaRPr lang="en-US" smtClean="0">
              <a:latin typeface="Courier New" pitchFamily="49" charset="0"/>
              <a:cs typeface="Courier New" pitchFamily="49" charset="0"/>
            </a:endParaRPr>
          </a:p>
        </p:txBody>
      </p:sp>
      <p:sp>
        <p:nvSpPr>
          <p:cNvPr id="46084" name="Right Brace 3"/>
          <p:cNvSpPr>
            <a:spLocks/>
          </p:cNvSpPr>
          <p:nvPr/>
        </p:nvSpPr>
        <p:spPr bwMode="auto">
          <a:xfrm>
            <a:off x="4572000" y="4114800"/>
            <a:ext cx="457200" cy="2057400"/>
          </a:xfrm>
          <a:prstGeom prst="rightBrace">
            <a:avLst>
              <a:gd name="adj1" fmla="val 8333"/>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4"/>
          <p:cNvSpPr/>
          <p:nvPr/>
        </p:nvSpPr>
        <p:spPr>
          <a:xfrm>
            <a:off x="5029200" y="4700588"/>
            <a:ext cx="4038600" cy="938212"/>
          </a:xfrm>
          <a:prstGeom prst="rect">
            <a:avLst/>
          </a:prstGeom>
        </p:spPr>
        <p:txBody>
          <a:bodyPr>
            <a:spAutoFit/>
          </a:bodyPr>
          <a:lstStyle/>
          <a:p>
            <a:pPr>
              <a:defRPr/>
            </a:pPr>
            <a:r>
              <a:rPr kumimoji="1" lang="en-US" sz="2200">
                <a:solidFill>
                  <a:srgbClr val="FFFF66"/>
                </a:solidFill>
                <a:latin typeface="+mn-lt"/>
                <a:cs typeface="+mn-cs"/>
              </a:rPr>
              <a:t>JButton btn;</a:t>
            </a:r>
          </a:p>
          <a:p>
            <a:pPr>
              <a:defRPr/>
            </a:pPr>
            <a:r>
              <a:rPr kumimoji="1" lang="en-US" sz="2200">
                <a:solidFill>
                  <a:srgbClr val="FFFF66"/>
                </a:solidFill>
                <a:latin typeface="+mn-lt"/>
                <a:cs typeface="+mn-cs"/>
              </a:rPr>
              <a:t>add(btn=new JButton("OK");</a:t>
            </a:r>
          </a:p>
        </p:txBody>
      </p:sp>
      <p:sp>
        <p:nvSpPr>
          <p:cNvPr id="4608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206735D-C796-432A-B5C6-8364FDB161CB}" type="slidenum">
              <a:rPr lang="en-US" sz="1400" smtClean="0">
                <a:latin typeface="Arial Narrow" pitchFamily="34" charset="0"/>
              </a:rPr>
              <a:pPr/>
              <a:t>19</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slide(fromBottom)">
                                      <p:cBhvr>
                                        <p:cTn id="7" dur="500"/>
                                        <p:tgtEl>
                                          <p:spTgt spid="37581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slide(fromBottom)">
                                      <p:cBhvr>
                                        <p:cTn id="10" dur="500"/>
                                        <p:tgtEl>
                                          <p:spTgt spid="37581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slide(fromBottom)">
                                      <p:cBhvr>
                                        <p:cTn id="13" dur="500"/>
                                        <p:tgtEl>
                                          <p:spTgt spid="37581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slide(fromBottom)">
                                      <p:cBhvr>
                                        <p:cTn id="16" dur="500"/>
                                        <p:tgtEl>
                                          <p:spTgt spid="3758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slide(fromBottom)">
                                      <p:cBhvr>
                                        <p:cTn id="21" dur="500"/>
                                        <p:tgtEl>
                                          <p:spTgt spid="3758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75811">
                                            <p:txEl>
                                              <p:pRg st="5" end="5"/>
                                            </p:txEl>
                                          </p:spTgt>
                                        </p:tgtEl>
                                        <p:attrNameLst>
                                          <p:attrName>style.visibility</p:attrName>
                                        </p:attrNameLst>
                                      </p:cBhvr>
                                      <p:to>
                                        <p:strVal val="visible"/>
                                      </p:to>
                                    </p:set>
                                    <p:animEffect transition="in" filter="slide(fromBottom)">
                                      <p:cBhvr>
                                        <p:cTn id="26" dur="500"/>
                                        <p:tgtEl>
                                          <p:spTgt spid="37581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75811">
                                            <p:txEl>
                                              <p:pRg st="6" end="6"/>
                                            </p:txEl>
                                          </p:spTgt>
                                        </p:tgtEl>
                                        <p:attrNameLst>
                                          <p:attrName>style.visibility</p:attrName>
                                        </p:attrNameLst>
                                      </p:cBhvr>
                                      <p:to>
                                        <p:strVal val="visible"/>
                                      </p:to>
                                    </p:set>
                                    <p:animEffect transition="in" filter="slide(fromBottom)">
                                      <p:cBhvr>
                                        <p:cTn id="31" dur="500"/>
                                        <p:tgtEl>
                                          <p:spTgt spid="37581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5811">
                                            <p:txEl>
                                              <p:pRg st="7" end="7"/>
                                            </p:txEl>
                                          </p:spTgt>
                                        </p:tgtEl>
                                        <p:attrNameLst>
                                          <p:attrName>style.visibility</p:attrName>
                                        </p:attrNameLst>
                                      </p:cBhvr>
                                      <p:to>
                                        <p:strVal val="visible"/>
                                      </p:to>
                                    </p:set>
                                    <p:animEffect transition="in" filter="slide(fromBottom)">
                                      <p:cBhvr>
                                        <p:cTn id="36" dur="500"/>
                                        <p:tgtEl>
                                          <p:spTgt spid="37581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75811">
                                            <p:txEl>
                                              <p:pRg st="8" end="8"/>
                                            </p:txEl>
                                          </p:spTgt>
                                        </p:tgtEl>
                                        <p:attrNameLst>
                                          <p:attrName>style.visibility</p:attrName>
                                        </p:attrNameLst>
                                      </p:cBhvr>
                                      <p:to>
                                        <p:strVal val="visible"/>
                                      </p:to>
                                    </p:set>
                                    <p:animEffect transition="in" filter="slide(fromBottom)">
                                      <p:cBhvr>
                                        <p:cTn id="41" dur="500"/>
                                        <p:tgtEl>
                                          <p:spTgt spid="37581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75811">
                                            <p:txEl>
                                              <p:pRg st="9" end="9"/>
                                            </p:txEl>
                                          </p:spTgt>
                                        </p:tgtEl>
                                        <p:attrNameLst>
                                          <p:attrName>style.visibility</p:attrName>
                                        </p:attrNameLst>
                                      </p:cBhvr>
                                      <p:to>
                                        <p:strVal val="visible"/>
                                      </p:to>
                                    </p:set>
                                    <p:animEffect transition="in" filter="slide(fromBottom)">
                                      <p:cBhvr>
                                        <p:cTn id="46" dur="500"/>
                                        <p:tgtEl>
                                          <p:spTgt spid="37581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75811">
                                            <p:txEl>
                                              <p:pRg st="10" end="10"/>
                                            </p:txEl>
                                          </p:spTgt>
                                        </p:tgtEl>
                                        <p:attrNameLst>
                                          <p:attrName>style.visibility</p:attrName>
                                        </p:attrNameLst>
                                      </p:cBhvr>
                                      <p:to>
                                        <p:strVal val="visible"/>
                                      </p:to>
                                    </p:set>
                                    <p:animEffect transition="in" filter="slide(fromBottom)">
                                      <p:cBhvr>
                                        <p:cTn id="51" dur="500"/>
                                        <p:tgtEl>
                                          <p:spTgt spid="375811">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084"/>
                                        </p:tgtEl>
                                        <p:attrNameLst>
                                          <p:attrName>style.visibility</p:attrName>
                                        </p:attrNameLst>
                                      </p:cBhvr>
                                      <p:to>
                                        <p:strVal val="visible"/>
                                      </p:to>
                                    </p:set>
                                    <p:animEffect transition="in" filter="blinds(horizontal)">
                                      <p:cBhvr>
                                        <p:cTn id="59"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4608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2860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6FE92960-4475-4FE0-A96A-90FC40D30521}" type="slidenum">
              <a:rPr lang="en-US" smtClean="0"/>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par>
                                <p:cTn id="8" presetID="9" presetClass="emph" presetSubtype="0" nodeType="withEffect">
                                  <p:stCondLst>
                                    <p:cond delay="0"/>
                                  </p:stCondLst>
                                  <p:childTnLst>
                                    <p:set>
                                      <p:cBhvr rctx="PPT">
                                        <p:cTn id="9" dur="indefinite"/>
                                        <p:tgtEl>
                                          <p:spTgt spid="74755">
                                            <p:txEl>
                                              <p:pRg st="1" end="1"/>
                                            </p:txEl>
                                          </p:spTgt>
                                        </p:tgtEl>
                                        <p:attrNameLst>
                                          <p:attrName>style.opacity</p:attrName>
                                        </p:attrNameLst>
                                      </p:cBhvr>
                                      <p:to>
                                        <p:strVal val="0.5"/>
                                      </p:to>
                                    </p:set>
                                    <p:animEffect filter="image" prLst="opacity: 0.5">
                                      <p:cBhvr rctx="IE">
                                        <p:cTn id="10" dur="indefinite"/>
                                        <p:tgtEl>
                                          <p:spTgt spid="74755">
                                            <p:txEl>
                                              <p:pRg st="1" end="1"/>
                                            </p:txEl>
                                          </p:spTgt>
                                        </p:tgtEl>
                                      </p:cBhvr>
                                    </p:animEffect>
                                  </p:childTnLst>
                                </p:cTn>
                              </p:par>
                              <p:par>
                                <p:cTn id="11" presetID="9" presetClass="emph" presetSubtype="0" nodeType="withEffect">
                                  <p:stCondLst>
                                    <p:cond delay="0"/>
                                  </p:stCondLst>
                                  <p:childTnLst>
                                    <p:set>
                                      <p:cBhvr rctx="PPT">
                                        <p:cTn id="12" dur="indefinite"/>
                                        <p:tgtEl>
                                          <p:spTgt spid="74755">
                                            <p:txEl>
                                              <p:pRg st="2" end="2"/>
                                            </p:txEl>
                                          </p:spTgt>
                                        </p:tgtEl>
                                        <p:attrNameLst>
                                          <p:attrName>style.opacity</p:attrName>
                                        </p:attrNameLst>
                                      </p:cBhvr>
                                      <p:to>
                                        <p:strVal val="0.5"/>
                                      </p:to>
                                    </p:set>
                                    <p:animEffect filter="image" prLst="opacity: 0.5">
                                      <p:cBhvr rctx="IE">
                                        <p:cTn id="13" dur="indefinite"/>
                                        <p:tgtEl>
                                          <p:spTgt spid="74755">
                                            <p:txEl>
                                              <p:pRg st="2" end="2"/>
                                            </p:txEl>
                                          </p:spTgt>
                                        </p:tgtEl>
                                      </p:cBhvr>
                                    </p:animEffect>
                                  </p:childTnLst>
                                </p:cTn>
                              </p:par>
                              <p:par>
                                <p:cTn id="14" presetID="9" presetClass="emph" presetSubtype="0" nodeType="withEffect">
                                  <p:stCondLst>
                                    <p:cond delay="0"/>
                                  </p:stCondLst>
                                  <p:childTnLst>
                                    <p:set>
                                      <p:cBhvr rctx="PPT">
                                        <p:cTn id="15" dur="indefinite"/>
                                        <p:tgtEl>
                                          <p:spTgt spid="74755">
                                            <p:txEl>
                                              <p:pRg st="3" end="3"/>
                                            </p:txEl>
                                          </p:spTgt>
                                        </p:tgtEl>
                                        <p:attrNameLst>
                                          <p:attrName>style.opacity</p:attrName>
                                        </p:attrNameLst>
                                      </p:cBhvr>
                                      <p:to>
                                        <p:strVal val="0.5"/>
                                      </p:to>
                                    </p:set>
                                    <p:animEffect filter="image" prLst="opacity: 0.5">
                                      <p:cBhvr rctx="IE">
                                        <p:cTn id="16" dur="indefinite"/>
                                        <p:tgtEl>
                                          <p:spTgt spid="74755">
                                            <p:txEl>
                                              <p:pRg st="3" end="3"/>
                                            </p:txEl>
                                          </p:spTgt>
                                        </p:tgtEl>
                                      </p:cBhvr>
                                    </p:animEffect>
                                  </p:childTnLst>
                                </p:cTn>
                              </p:par>
                              <p:par>
                                <p:cTn id="17" presetID="9" presetClass="emph" presetSubtype="0" nodeType="withEffect">
                                  <p:stCondLst>
                                    <p:cond delay="0"/>
                                  </p:stCondLst>
                                  <p:childTnLst>
                                    <p:set>
                                      <p:cBhvr rctx="PPT">
                                        <p:cTn id="18" dur="indefinite"/>
                                        <p:tgtEl>
                                          <p:spTgt spid="74755">
                                            <p:txEl>
                                              <p:pRg st="4" end="4"/>
                                            </p:txEl>
                                          </p:spTgt>
                                        </p:tgtEl>
                                        <p:attrNameLst>
                                          <p:attrName>style.opacity</p:attrName>
                                        </p:attrNameLst>
                                      </p:cBhvr>
                                      <p:to>
                                        <p:strVal val="0.5"/>
                                      </p:to>
                                    </p:set>
                                    <p:animEffect filter="image" prLst="opacity: 0.5">
                                      <p:cBhvr rctx="IE">
                                        <p:cTn id="1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t>JLabel</a:t>
            </a:r>
            <a:endParaRPr lang="en-US" dirty="0" err="1" smtClean="0"/>
          </a:p>
        </p:txBody>
      </p:sp>
      <p:sp>
        <p:nvSpPr>
          <p:cNvPr id="337923" name="Rectangle 3"/>
          <p:cNvSpPr>
            <a:spLocks noGrp="1" noChangeArrowheads="1"/>
          </p:cNvSpPr>
          <p:nvPr>
            <p:ph type="body" idx="1"/>
          </p:nvPr>
        </p:nvSpPr>
        <p:spPr>
          <a:xfrm>
            <a:off x="609600" y="1371600"/>
            <a:ext cx="8382000" cy="5181600"/>
          </a:xfrm>
        </p:spPr>
        <p:txBody>
          <a:bodyPr/>
          <a:lstStyle/>
          <a:p>
            <a:pPr>
              <a:spcBef>
                <a:spcPct val="40000"/>
              </a:spcBef>
            </a:pPr>
            <a:r>
              <a:rPr lang="en-US" smtClean="0"/>
              <a:t>Purpose: used to display information</a:t>
            </a:r>
          </a:p>
          <a:p>
            <a:pPr>
              <a:spcBef>
                <a:spcPct val="40000"/>
              </a:spcBef>
            </a:pPr>
            <a:r>
              <a:rPr lang="en-US" smtClean="0"/>
              <a:t>Constructors:</a:t>
            </a:r>
          </a:p>
          <a:p>
            <a:pPr lvl="1">
              <a:spcBef>
                <a:spcPts val="1200"/>
              </a:spcBef>
            </a:pPr>
            <a:r>
              <a:rPr lang="en-US" b="1" smtClean="0">
                <a:latin typeface="Courier New" pitchFamily="49" charset="0"/>
              </a:rPr>
              <a:t>JLabel()</a:t>
            </a:r>
          </a:p>
          <a:p>
            <a:pPr lvl="2"/>
            <a:r>
              <a:rPr lang="en-US" smtClean="0"/>
              <a:t>Creates an empty label</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a:t>
            </a:r>
          </a:p>
          <a:p>
            <a:pPr lvl="2"/>
            <a:r>
              <a:rPr lang="en-US" smtClean="0"/>
              <a:t>Creates a label with a given text</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 </a:t>
            </a:r>
            <a:r>
              <a:rPr lang="en-US" b="1" smtClean="0">
                <a:solidFill>
                  <a:schemeClr val="tx2"/>
                </a:solidFill>
                <a:latin typeface="Courier New" pitchFamily="49" charset="0"/>
              </a:rPr>
              <a:t>int</a:t>
            </a:r>
            <a:r>
              <a:rPr lang="en-US" b="1" smtClean="0">
                <a:latin typeface="Courier New" pitchFamily="49" charset="0"/>
              </a:rPr>
              <a:t> alignment)</a:t>
            </a:r>
          </a:p>
          <a:p>
            <a:pPr lvl="2"/>
            <a:r>
              <a:rPr lang="en-US" smtClean="0"/>
              <a:t>Creates a label with given alignment where alignment can be LEFT, RIGHT, CENTER, LEADING or TRAILING. These are constants and are defined in </a:t>
            </a:r>
            <a:r>
              <a:rPr lang="en-US" smtClean="0">
                <a:latin typeface="Courier New" pitchFamily="49" charset="0"/>
                <a:cs typeface="Courier New" pitchFamily="49" charset="0"/>
              </a:rPr>
              <a:t>SwingConstant</a:t>
            </a:r>
            <a:r>
              <a:rPr lang="en-US" smtClean="0"/>
              <a:t> interface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4EA95C-30A9-4E5F-8C44-A0AAE45D25FF}" type="slidenum">
              <a:rPr lang="en-US" sz="1400" smtClean="0">
                <a:latin typeface="Arial Narrow" pitchFamily="34" charset="0"/>
              </a:rPr>
              <a:pPr/>
              <a:t>20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23">
                                            <p:txEl>
                                              <p:pRg st="3" end="3"/>
                                            </p:txEl>
                                          </p:spTgt>
                                        </p:tgtEl>
                                        <p:attrNameLst>
                                          <p:attrName>style.visibility</p:attrName>
                                        </p:attrNameLst>
                                      </p:cBhvr>
                                      <p:to>
                                        <p:strVal val="visible"/>
                                      </p:to>
                                    </p:set>
                                    <p:anim calcmode="lin" valueType="num">
                                      <p:cBhvr additive="base">
                                        <p:cTn id="21"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 calcmode="lin" valueType="num">
                                      <p:cBhvr additive="base">
                                        <p:cTn id="27"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37923">
                                            <p:txEl>
                                              <p:pRg st="5" end="5"/>
                                            </p:txEl>
                                          </p:spTgt>
                                        </p:tgtEl>
                                        <p:attrNameLst>
                                          <p:attrName>style.visibility</p:attrName>
                                        </p:attrNameLst>
                                      </p:cBhvr>
                                      <p:to>
                                        <p:strVal val="visible"/>
                                      </p:to>
                                    </p:set>
                                    <p:anim calcmode="lin" valueType="num">
                                      <p:cBhvr additive="base">
                                        <p:cTn id="31"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 calcmode="lin" valueType="num">
                                      <p:cBhvr additive="base">
                                        <p:cTn id="37" dur="500" fill="hold"/>
                                        <p:tgtEl>
                                          <p:spTgt spid="3379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2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7923">
                                            <p:txEl>
                                              <p:pRg st="7" end="7"/>
                                            </p:txEl>
                                          </p:spTgt>
                                        </p:tgtEl>
                                        <p:attrNameLst>
                                          <p:attrName>style.visibility</p:attrName>
                                        </p:attrNameLst>
                                      </p:cBhvr>
                                      <p:to>
                                        <p:strVal val="visible"/>
                                      </p:to>
                                    </p:set>
                                    <p:anim calcmode="lin" valueType="num">
                                      <p:cBhvr additive="base">
                                        <p:cTn id="41" dur="500" fill="hold"/>
                                        <p:tgtEl>
                                          <p:spTgt spid="33792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37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smtClean="0"/>
              <a:t>JLabel </a:t>
            </a:r>
            <a:r>
              <a:rPr lang="en-US" b="0" smtClean="0"/>
              <a:t>(cont.)</a:t>
            </a:r>
            <a:endParaRPr lang="en-US" b="0" dirty="0" err="1" smtClean="0"/>
          </a:p>
        </p:txBody>
      </p:sp>
      <p:sp>
        <p:nvSpPr>
          <p:cNvPr id="338947" name="Rectangle 3"/>
          <p:cNvSpPr>
            <a:spLocks noGrp="1" noChangeArrowheads="1"/>
          </p:cNvSpPr>
          <p:nvPr>
            <p:ph type="body" idx="1"/>
          </p:nvPr>
        </p:nvSpPr>
        <p:spPr>
          <a:xfrm>
            <a:off x="609600" y="1371600"/>
            <a:ext cx="8305800" cy="5105400"/>
          </a:xfrm>
        </p:spPr>
        <p:txBody>
          <a:bodyPr/>
          <a:lstStyle/>
          <a:p>
            <a:r>
              <a:rPr lang="en-US" smtClean="0"/>
              <a:t>Constructors (cont.):</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Icon</a:t>
            </a:r>
            <a:r>
              <a:rPr lang="en-US" b="1" smtClean="0">
                <a:latin typeface="Courier New" pitchFamily="49" charset="0"/>
              </a:rPr>
              <a:t> img)</a:t>
            </a:r>
          </a:p>
          <a:p>
            <a:pPr lvl="2">
              <a:spcBef>
                <a:spcPct val="35000"/>
              </a:spcBef>
            </a:pPr>
            <a:r>
              <a:rPr lang="en-US" smtClean="0"/>
              <a:t>Only Icon will be used for label</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String</a:t>
            </a:r>
            <a:r>
              <a:rPr lang="en-US" b="1" smtClean="0">
                <a:latin typeface="Courier New" pitchFamily="49" charset="0"/>
              </a:rPr>
              <a:t> str, </a:t>
            </a:r>
            <a:r>
              <a:rPr lang="en-US" b="1" smtClean="0">
                <a:solidFill>
                  <a:schemeClr val="tx2"/>
                </a:solidFill>
                <a:latin typeface="Courier New" pitchFamily="49" charset="0"/>
              </a:rPr>
              <a:t>Icon</a:t>
            </a:r>
            <a:r>
              <a:rPr lang="en-US" b="1" smtClean="0">
                <a:latin typeface="Courier New" pitchFamily="49" charset="0"/>
              </a:rPr>
              <a:t> img, </a:t>
            </a:r>
            <a:r>
              <a:rPr lang="en-US" b="1" smtClean="0">
                <a:solidFill>
                  <a:schemeClr val="tx2"/>
                </a:solidFill>
                <a:latin typeface="Courier New" pitchFamily="49" charset="0"/>
              </a:rPr>
              <a:t>int</a:t>
            </a:r>
            <a:r>
              <a:rPr lang="en-US" b="1" smtClean="0">
                <a:latin typeface="Courier New" pitchFamily="49" charset="0"/>
              </a:rPr>
              <a:t> align)</a:t>
            </a:r>
          </a:p>
          <a:p>
            <a:pPr>
              <a:lnSpc>
                <a:spcPct val="80000"/>
              </a:lnSpc>
              <a:spcBef>
                <a:spcPct val="40000"/>
              </a:spcBef>
            </a:pPr>
            <a:r>
              <a:rPr lang="en-US" smtClean="0"/>
              <a:t>Some methods:</a:t>
            </a:r>
          </a:p>
          <a:p>
            <a:pPr lvl="1">
              <a:lnSpc>
                <a:spcPct val="80000"/>
              </a:lnSpc>
              <a:spcBef>
                <a:spcPts val="1200"/>
              </a:spcBef>
            </a:pPr>
            <a:r>
              <a:rPr lang="en-US" b="1" smtClean="0">
                <a:latin typeface="Courier New" pitchFamily="49" charset="0"/>
              </a:rPr>
              <a:t>String getText()</a:t>
            </a:r>
          </a:p>
          <a:p>
            <a:pPr lvl="1">
              <a:lnSpc>
                <a:spcPct val="80000"/>
              </a:lnSpc>
              <a:spcBef>
                <a:spcPts val="1200"/>
              </a:spcBef>
            </a:pPr>
            <a:r>
              <a:rPr lang="en-US" b="1" smtClean="0">
                <a:latin typeface="Courier New" pitchFamily="49" charset="0"/>
              </a:rPr>
              <a:t>void setText(String text)</a:t>
            </a:r>
          </a:p>
          <a:p>
            <a:pPr lvl="2">
              <a:lnSpc>
                <a:spcPct val="80000"/>
              </a:lnSpc>
              <a:spcBef>
                <a:spcPct val="35000"/>
              </a:spcBef>
            </a:pPr>
            <a:r>
              <a:rPr lang="en-US" smtClean="0"/>
              <a:t>Gets or sets the text displayed on the label</a:t>
            </a:r>
          </a:p>
          <a:p>
            <a:pPr lvl="1">
              <a:lnSpc>
                <a:spcPct val="80000"/>
              </a:lnSpc>
              <a:spcBef>
                <a:spcPts val="1200"/>
              </a:spcBef>
            </a:pPr>
            <a:r>
              <a:rPr lang="en-US" b="1" smtClean="0">
                <a:latin typeface="Courier New" pitchFamily="49" charset="0"/>
              </a:rPr>
              <a:t>Font getFont()</a:t>
            </a:r>
          </a:p>
          <a:p>
            <a:pPr lvl="1">
              <a:lnSpc>
                <a:spcPct val="80000"/>
              </a:lnSpc>
              <a:spcBef>
                <a:spcPts val="1200"/>
              </a:spcBef>
            </a:pPr>
            <a:r>
              <a:rPr lang="en-US" b="1" smtClean="0">
                <a:latin typeface="Courier New" pitchFamily="49" charset="0"/>
              </a:rPr>
              <a:t>void setFont(Font font)</a:t>
            </a:r>
          </a:p>
          <a:p>
            <a:pPr lvl="2">
              <a:lnSpc>
                <a:spcPct val="80000"/>
              </a:lnSpc>
              <a:spcBef>
                <a:spcPts val="1200"/>
              </a:spcBef>
            </a:pPr>
            <a:r>
              <a:rPr lang="en-US" smtClean="0"/>
              <a:t>Gets or sets the current font of the label</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B005DE-7B1E-4439-B6CE-F048DC865787}" type="slidenum">
              <a:rPr lang="en-US" sz="1400" smtClean="0">
                <a:latin typeface="Arial Narrow" pitchFamily="34" charset="0"/>
              </a:rPr>
              <a:pPr/>
              <a:t>21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 calcmode="lin" valueType="num">
                                      <p:cBhvr additive="base">
                                        <p:cTn id="7"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anim calcmode="lin" valueType="num">
                                      <p:cBhvr additive="base">
                                        <p:cTn id="11"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anim calcmode="lin" valueType="num">
                                      <p:cBhvr additive="base">
                                        <p:cTn id="17"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8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8947">
                                            <p:txEl>
                                              <p:pRg st="5" end="5"/>
                                            </p:txEl>
                                          </p:spTgt>
                                        </p:tgtEl>
                                        <p:attrNameLst>
                                          <p:attrName>style.visibility</p:attrName>
                                        </p:attrNameLst>
                                      </p:cBhvr>
                                      <p:to>
                                        <p:strVal val="visible"/>
                                      </p:to>
                                    </p:set>
                                    <p:anim calcmode="lin" valueType="num">
                                      <p:cBhvr additive="base">
                                        <p:cTn id="29"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89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8947">
                                            <p:txEl>
                                              <p:pRg st="6" end="6"/>
                                            </p:txEl>
                                          </p:spTgt>
                                        </p:tgtEl>
                                        <p:attrNameLst>
                                          <p:attrName>style.visibility</p:attrName>
                                        </p:attrNameLst>
                                      </p:cBhvr>
                                      <p:to>
                                        <p:strVal val="visible"/>
                                      </p:to>
                                    </p:set>
                                    <p:anim calcmode="lin" valueType="num">
                                      <p:cBhvr additive="base">
                                        <p:cTn id="33" dur="500" fill="hold"/>
                                        <p:tgtEl>
                                          <p:spTgt spid="3389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894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8947">
                                            <p:txEl>
                                              <p:pRg st="7" end="7"/>
                                            </p:txEl>
                                          </p:spTgt>
                                        </p:tgtEl>
                                        <p:attrNameLst>
                                          <p:attrName>style.visibility</p:attrName>
                                        </p:attrNameLst>
                                      </p:cBhvr>
                                      <p:to>
                                        <p:strVal val="visible"/>
                                      </p:to>
                                    </p:set>
                                    <p:anim calcmode="lin" valueType="num">
                                      <p:cBhvr additive="base">
                                        <p:cTn id="37" dur="500" fill="hold"/>
                                        <p:tgtEl>
                                          <p:spTgt spid="338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8947">
                                            <p:txEl>
                                              <p:pRg st="8" end="8"/>
                                            </p:txEl>
                                          </p:spTgt>
                                        </p:tgtEl>
                                        <p:attrNameLst>
                                          <p:attrName>style.visibility</p:attrName>
                                        </p:attrNameLst>
                                      </p:cBhvr>
                                      <p:to>
                                        <p:strVal val="visible"/>
                                      </p:to>
                                    </p:set>
                                    <p:anim calcmode="lin" valueType="num">
                                      <p:cBhvr additive="base">
                                        <p:cTn id="43" dur="500" fill="hold"/>
                                        <p:tgtEl>
                                          <p:spTgt spid="33894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94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947">
                                            <p:txEl>
                                              <p:pRg st="9" end="9"/>
                                            </p:txEl>
                                          </p:spTgt>
                                        </p:tgtEl>
                                        <p:attrNameLst>
                                          <p:attrName>style.visibility</p:attrName>
                                        </p:attrNameLst>
                                      </p:cBhvr>
                                      <p:to>
                                        <p:strVal val="visible"/>
                                      </p:to>
                                    </p:set>
                                    <p:anim calcmode="lin" valueType="num">
                                      <p:cBhvr additive="base">
                                        <p:cTn id="47" dur="500" fill="hold"/>
                                        <p:tgtEl>
                                          <p:spTgt spid="33894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894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8947">
                                            <p:txEl>
                                              <p:pRg st="10" end="10"/>
                                            </p:txEl>
                                          </p:spTgt>
                                        </p:tgtEl>
                                        <p:attrNameLst>
                                          <p:attrName>style.visibility</p:attrName>
                                        </p:attrNameLst>
                                      </p:cBhvr>
                                      <p:to>
                                        <p:strVal val="visible"/>
                                      </p:to>
                                    </p:set>
                                    <p:anim calcmode="lin" valueType="num">
                                      <p:cBhvr additive="base">
                                        <p:cTn id="51" dur="500" fill="hold"/>
                                        <p:tgtEl>
                                          <p:spTgt spid="33894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89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defRPr/>
            </a:pPr>
            <a:r>
              <a:rPr lang="en-US" b="0" dirty="0" smtClean="0"/>
              <a:t>Using special fonts for text</a:t>
            </a:r>
          </a:p>
        </p:txBody>
      </p:sp>
      <p:sp>
        <p:nvSpPr>
          <p:cNvPr id="202755" name="Rectangle 3"/>
          <p:cNvSpPr>
            <a:spLocks noGrp="1" noChangeArrowheads="1"/>
          </p:cNvSpPr>
          <p:nvPr>
            <p:ph type="body" idx="1"/>
          </p:nvPr>
        </p:nvSpPr>
        <p:spPr/>
        <p:txBody>
          <a:bodyPr/>
          <a:lstStyle/>
          <a:p>
            <a:r>
              <a:rPr lang="en-US" smtClean="0"/>
              <a:t>To draw characters in a font, you must first create an object of the class </a:t>
            </a:r>
            <a:r>
              <a:rPr lang="en-US" smtClean="0">
                <a:solidFill>
                  <a:schemeClr val="tx1"/>
                </a:solidFill>
              </a:rPr>
              <a:t>Font</a:t>
            </a:r>
          </a:p>
          <a:p>
            <a:r>
              <a:rPr lang="en-US" smtClean="0"/>
              <a:t>Constructor:</a:t>
            </a:r>
          </a:p>
          <a:p>
            <a:pPr lvl="1">
              <a:lnSpc>
                <a:spcPts val="2900"/>
              </a:lnSpc>
            </a:pPr>
            <a:r>
              <a:rPr lang="en-US" b="1" smtClean="0">
                <a:latin typeface="Courier New" pitchFamily="49" charset="0"/>
              </a:rPr>
              <a:t>Font(</a:t>
            </a:r>
            <a:r>
              <a:rPr lang="en-US" b="1" smtClean="0">
                <a:solidFill>
                  <a:schemeClr val="tx2"/>
                </a:solidFill>
                <a:latin typeface="Courier New" pitchFamily="49" charset="0"/>
              </a:rPr>
              <a:t>String</a:t>
            </a:r>
            <a:r>
              <a:rPr lang="en-US" b="1" smtClean="0">
                <a:latin typeface="Courier New" pitchFamily="49" charset="0"/>
              </a:rPr>
              <a:t> font_name, </a:t>
            </a:r>
            <a:r>
              <a:rPr lang="en-US" b="1" smtClean="0">
                <a:solidFill>
                  <a:schemeClr val="tx2"/>
                </a:solidFill>
                <a:latin typeface="Courier New" pitchFamily="49" charset="0"/>
              </a:rPr>
              <a:t>int</a:t>
            </a:r>
            <a:r>
              <a:rPr lang="en-US" b="1" smtClean="0">
                <a:latin typeface="Courier New" pitchFamily="49" charset="0"/>
              </a:rPr>
              <a:t> font_style, </a:t>
            </a:r>
            <a:r>
              <a:rPr lang="en-US" b="1" smtClean="0">
                <a:solidFill>
                  <a:schemeClr val="tx2"/>
                </a:solidFill>
                <a:latin typeface="Courier New" pitchFamily="49" charset="0"/>
              </a:rPr>
              <a:t>int</a:t>
            </a:r>
            <a:r>
              <a:rPr lang="en-US" b="1" smtClean="0">
                <a:latin typeface="Courier New" pitchFamily="49" charset="0"/>
              </a:rPr>
              <a:t> font_size)</a:t>
            </a:r>
          </a:p>
          <a:p>
            <a:pPr lvl="1"/>
            <a:endParaRPr lang="en-US" smtClean="0">
              <a:latin typeface="Courier New" pitchFamily="49" charset="0"/>
            </a:endParaRPr>
          </a:p>
          <a:p>
            <a:endParaRPr lang="en-US" smtClean="0"/>
          </a:p>
          <a:p>
            <a:endParaRPr lang="en-US" smtClean="0"/>
          </a:p>
          <a:p>
            <a:endParaRPr lang="en-US" smtClean="0"/>
          </a:p>
          <a:p>
            <a:endParaRPr lang="en-US" smtClean="0"/>
          </a:p>
          <a:p>
            <a:r>
              <a:rPr lang="en-US" smtClean="0"/>
              <a:t>Example:</a:t>
            </a:r>
          </a:p>
          <a:p>
            <a:pPr>
              <a:buFont typeface="Wingdings" pitchFamily="2" charset="2"/>
              <a:buNone/>
            </a:pPr>
            <a:r>
              <a:rPr lang="en-US" smtClean="0"/>
              <a:t>	</a:t>
            </a:r>
            <a:r>
              <a:rPr lang="en-US" sz="2000" smtClean="0">
                <a:solidFill>
                  <a:schemeClr val="tx1"/>
                </a:solidFill>
              </a:rPr>
              <a:t>Font  fo = </a:t>
            </a:r>
            <a:r>
              <a:rPr lang="en-US" sz="2000" smtClean="0">
                <a:solidFill>
                  <a:srgbClr val="9EFFFF"/>
                </a:solidFill>
              </a:rPr>
              <a:t>new</a:t>
            </a:r>
            <a:r>
              <a:rPr lang="en-US" sz="2000" smtClean="0">
                <a:solidFill>
                  <a:schemeClr val="tx1"/>
                </a:solidFill>
              </a:rPr>
              <a:t> Font ("Times New Roman", Font.BOLD, 14);</a:t>
            </a:r>
            <a:r>
              <a:rPr lang="en-US" smtClean="0">
                <a:solidFill>
                  <a:schemeClr val="tx1"/>
                </a:solidFill>
              </a:rPr>
              <a:t> </a:t>
            </a:r>
          </a:p>
        </p:txBody>
      </p:sp>
      <p:sp>
        <p:nvSpPr>
          <p:cNvPr id="202756" name="Rectangle 4"/>
          <p:cNvSpPr>
            <a:spLocks noChangeArrowheads="1"/>
          </p:cNvSpPr>
          <p:nvPr/>
        </p:nvSpPr>
        <p:spPr bwMode="auto">
          <a:xfrm>
            <a:off x="3505200" y="3429000"/>
            <a:ext cx="2057400" cy="2546350"/>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Arial</a:t>
            </a:r>
          </a:p>
          <a:p>
            <a:r>
              <a:rPr lang="en-US" b="1">
                <a:latin typeface="Arial" charset="0"/>
              </a:rPr>
              <a:t>Tahoma</a:t>
            </a:r>
          </a:p>
          <a:p>
            <a:r>
              <a:rPr lang="en-US" b="1">
                <a:latin typeface="Arial" charset="0"/>
              </a:rPr>
              <a:t>Times New Roman</a:t>
            </a:r>
          </a:p>
          <a:p>
            <a:r>
              <a:rPr lang="en-US" b="1">
                <a:latin typeface="Arial" charset="0"/>
              </a:rPr>
              <a:t>Helvetica</a:t>
            </a:r>
          </a:p>
          <a:p>
            <a:r>
              <a:rPr lang="en-US" b="1">
                <a:latin typeface="Arial" charset="0"/>
              </a:rPr>
              <a:t>SansSerif</a:t>
            </a:r>
          </a:p>
          <a:p>
            <a:r>
              <a:rPr lang="en-US" b="1">
                <a:latin typeface="Arial" charset="0"/>
              </a:rPr>
              <a:t>Serif</a:t>
            </a:r>
          </a:p>
          <a:p>
            <a:r>
              <a:rPr lang="en-US" b="1">
                <a:latin typeface="Arial" charset="0"/>
              </a:rPr>
              <a:t>….</a:t>
            </a:r>
          </a:p>
        </p:txBody>
      </p:sp>
      <p:sp>
        <p:nvSpPr>
          <p:cNvPr id="202757" name="Rectangle 5"/>
          <p:cNvSpPr>
            <a:spLocks noChangeArrowheads="1"/>
          </p:cNvSpPr>
          <p:nvPr/>
        </p:nvSpPr>
        <p:spPr bwMode="auto">
          <a:xfrm>
            <a:off x="6019800" y="3430588"/>
            <a:ext cx="2651125" cy="1446212"/>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Font.PLAIN </a:t>
            </a:r>
          </a:p>
          <a:p>
            <a:r>
              <a:rPr lang="en-US" b="1">
                <a:latin typeface="Arial" charset="0"/>
              </a:rPr>
              <a:t>Font.BOLD </a:t>
            </a:r>
          </a:p>
          <a:p>
            <a:r>
              <a:rPr lang="en-US" b="1">
                <a:latin typeface="Arial" charset="0"/>
              </a:rPr>
              <a:t>Font.ITALIC </a:t>
            </a:r>
          </a:p>
          <a:p>
            <a:r>
              <a:rPr lang="en-US" b="1">
                <a:latin typeface="Arial" charset="0"/>
              </a:rPr>
              <a:t>Font.BOLD + Font.ITALIC </a:t>
            </a:r>
          </a:p>
        </p:txBody>
      </p:sp>
      <p:sp>
        <p:nvSpPr>
          <p:cNvPr id="47112" name="Line 8"/>
          <p:cNvSpPr>
            <a:spLocks noChangeShapeType="1"/>
          </p:cNvSpPr>
          <p:nvPr/>
        </p:nvSpPr>
        <p:spPr bwMode="auto">
          <a:xfrm flipV="1">
            <a:off x="44958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3" name="Line 9"/>
          <p:cNvSpPr>
            <a:spLocks noChangeShapeType="1"/>
          </p:cNvSpPr>
          <p:nvPr/>
        </p:nvSpPr>
        <p:spPr bwMode="auto">
          <a:xfrm flipV="1">
            <a:off x="73152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916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CDA57AD-B6A1-4B59-9C95-D09DE0DEF24F}" type="slidenum">
              <a:rPr lang="en-US" sz="1400" smtClean="0">
                <a:latin typeface="Arial Narrow" pitchFamily="34" charset="0"/>
              </a:rPr>
              <a:pPr/>
              <a:t>22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2"/>
                                        </p:tgtEl>
                                        <p:attrNameLst>
                                          <p:attrName>style.visibility</p:attrName>
                                        </p:attrNameLst>
                                      </p:cBhvr>
                                      <p:to>
                                        <p:strVal val="visible"/>
                                      </p:to>
                                    </p:set>
                                    <p:animEffect transition="in" filter="blinds(horizontal)">
                                      <p:cBhvr>
                                        <p:cTn id="10" dur="500"/>
                                        <p:tgtEl>
                                          <p:spTgt spid="47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113"/>
                                        </p:tgtEl>
                                        <p:attrNameLst>
                                          <p:attrName>style.visibility</p:attrName>
                                        </p:attrNameLst>
                                      </p:cBhvr>
                                      <p:to>
                                        <p:strVal val="visible"/>
                                      </p:to>
                                    </p:set>
                                    <p:animEffect transition="in" filter="blinds(horizontal)">
                                      <p:cBhvr>
                                        <p:cTn id="18" dur="500"/>
                                        <p:tgtEl>
                                          <p:spTgt spid="471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2755">
                                            <p:txEl>
                                              <p:pRg st="8" end="8"/>
                                            </p:txEl>
                                          </p:spTgt>
                                        </p:tgtEl>
                                        <p:attrNameLst>
                                          <p:attrName>style.visibility</p:attrName>
                                        </p:attrNameLst>
                                      </p:cBhvr>
                                      <p:to>
                                        <p:strVal val="visible"/>
                                      </p:to>
                                    </p:set>
                                    <p:animEffect transition="in" filter="blinds(horizontal)">
                                      <p:cBhvr>
                                        <p:cTn id="23" dur="500"/>
                                        <p:tgtEl>
                                          <p:spTgt spid="20275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2755">
                                            <p:txEl>
                                              <p:pRg st="9" end="9"/>
                                            </p:txEl>
                                          </p:spTgt>
                                        </p:tgtEl>
                                        <p:attrNameLst>
                                          <p:attrName>style.visibility</p:attrName>
                                        </p:attrNameLst>
                                      </p:cBhvr>
                                      <p:to>
                                        <p:strVal val="visible"/>
                                      </p:to>
                                    </p:set>
                                    <p:animEffect transition="in" filter="blinds(horizontal)">
                                      <p:cBhvr>
                                        <p:cTn id="26" dur="500"/>
                                        <p:tgtEl>
                                          <p:spTgt spid="202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47112" grpId="0" animBg="1"/>
      <p:bldP spid="471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JLabelDemo.java</a:t>
            </a:r>
            <a:endParaRPr lang="en-US" b="0" dirty="0"/>
          </a:p>
        </p:txBody>
      </p:sp>
      <p:sp>
        <p:nvSpPr>
          <p:cNvPr id="50179" name="Content Placeholder 2"/>
          <p:cNvSpPr>
            <a:spLocks noGrp="1"/>
          </p:cNvSpPr>
          <p:nvPr>
            <p:ph idx="1"/>
          </p:nvPr>
        </p:nvSpPr>
        <p:spPr>
          <a:xfrm>
            <a:off x="609600" y="1371600"/>
            <a:ext cx="8305800" cy="5257800"/>
          </a:xfrm>
          <a:solidFill>
            <a:schemeClr val="tx1"/>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a:t>
            </a:r>
            <a:r>
              <a:rPr lang="en-US" sz="1800" smtClean="0">
                <a:solidFill>
                  <a:schemeClr val="bg2"/>
                </a:solidFill>
              </a:rPr>
              <a:t>  </a:t>
            </a:r>
            <a:r>
              <a:rPr lang="en-US" sz="1800" smtClean="0">
                <a:solidFill>
                  <a:srgbClr val="3333FF"/>
                </a:solidFill>
              </a:rPr>
              <a:t>class</a:t>
            </a:r>
            <a:r>
              <a:rPr lang="en-US" sz="1800" smtClean="0">
                <a:solidFill>
                  <a:schemeClr val="bg2"/>
                </a:solidFill>
              </a:rPr>
              <a:t> JLabelDemo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JLabelDemo()  {</a:t>
            </a:r>
          </a:p>
          <a:p>
            <a:pPr>
              <a:spcBef>
                <a:spcPct val="0"/>
              </a:spcBef>
              <a:buFont typeface="Wingdings" pitchFamily="2" charset="2"/>
              <a:buNone/>
            </a:pPr>
            <a:r>
              <a:rPr lang="en-US" sz="1800" smtClean="0">
                <a:solidFill>
                  <a:schemeClr val="bg2"/>
                </a:solidFill>
              </a:rPr>
              <a:t>		super("</a:t>
            </a:r>
            <a:r>
              <a:rPr lang="en-US" sz="1800" smtClean="0">
                <a:solidFill>
                  <a:srgbClr val="FF0000"/>
                </a:solidFill>
              </a:rPr>
              <a:t>Panel on a Frame</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r>
              <a:rPr lang="en-US" sz="1800" smtClean="0">
                <a:solidFill>
                  <a:srgbClr val="3333FF"/>
                </a:solidFill>
              </a:rPr>
              <a:t>JLabel</a:t>
            </a:r>
            <a:r>
              <a:rPr lang="en-US" sz="1800" smtClean="0">
                <a:solidFill>
                  <a:schemeClr val="bg2"/>
                </a:solidFill>
              </a:rPr>
              <a:t> l1, l2;</a:t>
            </a:r>
          </a:p>
          <a:p>
            <a:pPr>
              <a:spcBef>
                <a:spcPct val="0"/>
              </a:spcBef>
              <a:buFont typeface="Wingdings" pitchFamily="2" charset="2"/>
              <a:buNone/>
            </a:pPr>
            <a:r>
              <a:rPr lang="en-US" sz="1800" b="1" smtClean="0">
                <a:solidFill>
                  <a:schemeClr val="bg2"/>
                </a:solidFill>
              </a:rPr>
              <a:t>		l1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3333FF"/>
                </a:solidFill>
              </a:rPr>
              <a:t>"</a:t>
            </a:r>
            <a:r>
              <a:rPr lang="en-US" sz="1800" b="1" smtClean="0">
                <a:solidFill>
                  <a:srgbClr val="FF0000"/>
                </a:solidFill>
              </a:rPr>
              <a:t>User Name: </a:t>
            </a:r>
            <a:r>
              <a:rPr lang="en-US" sz="1800" b="1" smtClean="0">
                <a:solidFill>
                  <a:schemeClr val="bg2"/>
                </a:solidFill>
              </a:rPr>
              <a:t>", </a:t>
            </a:r>
            <a:r>
              <a:rPr lang="en-US" sz="1800" b="1" smtClean="0">
                <a:solidFill>
                  <a:srgbClr val="3333FF"/>
                </a:solidFill>
              </a:rPr>
              <a:t>new</a:t>
            </a:r>
            <a:r>
              <a:rPr lang="en-US" sz="1800" b="1" smtClean="0">
                <a:solidFill>
                  <a:schemeClr val="bg2"/>
                </a:solidFill>
              </a:rPr>
              <a:t> </a:t>
            </a:r>
            <a:r>
              <a:rPr lang="en-US" sz="1800" b="1" smtClean="0">
                <a:solidFill>
                  <a:srgbClr val="3333FF"/>
                </a:solidFill>
              </a:rPr>
              <a:t>ImageIcon</a:t>
            </a:r>
            <a:r>
              <a:rPr lang="en-US" sz="1800" b="1" smtClean="0">
                <a:solidFill>
                  <a:schemeClr val="bg2"/>
                </a:solidFill>
              </a:rPr>
              <a:t>("</a:t>
            </a:r>
            <a:r>
              <a:rPr lang="en-US" sz="1800" b="1" smtClean="0">
                <a:solidFill>
                  <a:srgbClr val="FF0000"/>
                </a:solidFill>
              </a:rPr>
              <a:t>blue-ball.gif"</a:t>
            </a:r>
            <a:r>
              <a:rPr lang="en-US" sz="1800" b="1" smtClean="0">
                <a:solidFill>
                  <a:schemeClr val="bg2"/>
                </a:solidFill>
              </a:rPr>
              <a:t>), 					SwingConstants.CENTER);</a:t>
            </a:r>
          </a:p>
          <a:p>
            <a:pPr>
              <a:spcBef>
                <a:spcPct val="0"/>
              </a:spcBef>
              <a:buFont typeface="Wingdings" pitchFamily="2" charset="2"/>
              <a:buNone/>
            </a:pPr>
            <a:r>
              <a:rPr lang="en-US" sz="1800" b="1" smtClean="0">
                <a:solidFill>
                  <a:schemeClr val="bg2"/>
                </a:solidFill>
              </a:rPr>
              <a:t>		l2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FF0000"/>
                </a:solidFill>
              </a:rPr>
              <a:t>Password: </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t>
            </a:r>
            <a:r>
              <a:rPr lang="en-US" sz="1800" smtClean="0">
                <a:solidFill>
                  <a:srgbClr val="3333FF"/>
                </a:solidFill>
              </a:rPr>
              <a:t>JPanel</a:t>
            </a:r>
            <a:r>
              <a:rPr lang="en-US" sz="1800" smtClean="0">
                <a:solidFill>
                  <a:schemeClr val="bg2"/>
                </a:solidFill>
              </a:rPr>
              <a:t> jp = </a:t>
            </a:r>
            <a:r>
              <a:rPr lang="en-US" sz="1800" smtClean="0">
                <a:solidFill>
                  <a:srgbClr val="3333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a:t>
            </a:r>
          </a:p>
          <a:p>
            <a:pPr>
              <a:spcBef>
                <a:spcPct val="0"/>
              </a:spcBef>
              <a:buFont typeface="Wingdings" pitchFamily="2" charset="2"/>
              <a:buNone/>
            </a:pPr>
            <a:r>
              <a:rPr lang="en-US" sz="1800" b="1" smtClean="0">
                <a:solidFill>
                  <a:schemeClr val="bg2"/>
                </a:solidFill>
              </a:rPr>
              <a:t>		jp.add(l1);</a:t>
            </a:r>
          </a:p>
          <a:p>
            <a:pPr>
              <a:spcBef>
                <a:spcPct val="0"/>
              </a:spcBef>
              <a:buFont typeface="Wingdings" pitchFamily="2" charset="2"/>
              <a:buNone/>
            </a:pPr>
            <a:r>
              <a:rPr lang="en-US" sz="1800" b="1" smtClean="0">
                <a:solidFill>
                  <a:schemeClr val="bg2"/>
                </a:solidFill>
              </a:rPr>
              <a:t>		jp.add(l2);</a:t>
            </a:r>
            <a:endParaRPr lang="en-US" sz="1800" smtClean="0">
              <a:solidFill>
                <a:schemeClr val="bg2"/>
              </a:solidFill>
            </a:endParaRPr>
          </a:p>
          <a:p>
            <a:pPr>
              <a:spcBef>
                <a:spcPct val="0"/>
              </a:spcBef>
              <a:buFont typeface="Wingdings" pitchFamily="2" charset="2"/>
              <a:buNone/>
            </a:pPr>
            <a:r>
              <a:rPr lang="en-US" sz="1800" smtClean="0">
                <a:solidFill>
                  <a:schemeClr val="bg2"/>
                </a:solidFill>
              </a:rPr>
              <a:t>		add(jp);</a:t>
            </a:r>
          </a:p>
          <a:p>
            <a:pPr>
              <a:spcBef>
                <a:spcPct val="0"/>
              </a:spcBef>
              <a:buFont typeface="Wingdings" pitchFamily="2" charset="2"/>
              <a:buNone/>
            </a:pPr>
            <a:r>
              <a:rPr lang="en-US" sz="1800" smtClean="0">
                <a:solidFill>
                  <a:schemeClr val="bg2"/>
                </a:solidFill>
              </a:rPr>
              <a:t>		setSize(400, 400);</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a:t>
            </a:r>
            <a:r>
              <a:rPr lang="en-US" sz="1800" smtClean="0">
                <a:solidFill>
                  <a:srgbClr val="3333FF"/>
                </a:solidFill>
              </a:rPr>
              <a:t>static</a:t>
            </a:r>
            <a:r>
              <a:rPr lang="en-US" sz="1800" smtClean="0">
                <a:solidFill>
                  <a:schemeClr val="bg2"/>
                </a:solidFill>
              </a:rPr>
              <a:t> </a:t>
            </a:r>
            <a:r>
              <a:rPr lang="en-US" sz="1800" smtClean="0">
                <a:solidFill>
                  <a:srgbClr val="3333FF"/>
                </a:solidFill>
              </a:rPr>
              <a:t>void</a:t>
            </a:r>
            <a:r>
              <a:rPr lang="en-US" sz="1800" smtClean="0">
                <a:solidFill>
                  <a:schemeClr val="bg2"/>
                </a:solidFill>
              </a:rPr>
              <a:t> main(</a:t>
            </a:r>
            <a:r>
              <a:rPr lang="en-US" sz="1800" smtClean="0">
                <a:solidFill>
                  <a:srgbClr val="3333FF"/>
                </a:solidFill>
              </a:rPr>
              <a:t>String </a:t>
            </a:r>
            <a:r>
              <a:rPr lang="en-US" sz="1800" smtClean="0">
                <a:solidFill>
                  <a:schemeClr val="bg2"/>
                </a:solidFill>
              </a:rPr>
              <a:t>args[]){</a:t>
            </a:r>
          </a:p>
          <a:p>
            <a:pPr>
              <a:spcBef>
                <a:spcPct val="0"/>
              </a:spcBef>
              <a:buFont typeface="Wingdings" pitchFamily="2" charset="2"/>
              <a:buNone/>
            </a:pPr>
            <a:r>
              <a:rPr lang="en-US" sz="1800" smtClean="0">
                <a:solidFill>
                  <a:schemeClr val="bg2"/>
                </a:solidFill>
              </a:rPr>
              <a:t>		</a:t>
            </a:r>
            <a:r>
              <a:rPr lang="en-US" sz="1800" smtClean="0">
                <a:solidFill>
                  <a:srgbClr val="3333FF"/>
                </a:solidFill>
              </a:rPr>
              <a:t>new</a:t>
            </a:r>
            <a:r>
              <a:rPr lang="en-US" sz="1800" smtClean="0">
                <a:solidFill>
                  <a:schemeClr val="bg2"/>
                </a:solidFill>
              </a:rPr>
              <a:t> </a:t>
            </a:r>
            <a:r>
              <a:rPr lang="en-US" sz="1800" smtClean="0">
                <a:solidFill>
                  <a:srgbClr val="3333FF"/>
                </a:solidFill>
              </a:rPr>
              <a:t>JLabelDemo</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17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3581400"/>
            <a:ext cx="32607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1C495D-465D-4773-A608-2179EC954E42}" type="slidenum">
              <a:rPr lang="en-US" sz="1400" smtClean="0">
                <a:latin typeface="Arial Narrow" pitchFamily="34" charset="0"/>
              </a:rPr>
              <a:pPr/>
              <a:t>23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smtClean="0"/>
              <a:t>JTextField</a:t>
            </a:r>
          </a:p>
        </p:txBody>
      </p:sp>
      <p:sp>
        <p:nvSpPr>
          <p:cNvPr id="51203" name="Rectangle 3"/>
          <p:cNvSpPr>
            <a:spLocks noGrp="1" noChangeArrowheads="1"/>
          </p:cNvSpPr>
          <p:nvPr>
            <p:ph idx="1"/>
          </p:nvPr>
        </p:nvSpPr>
        <p:spPr/>
        <p:txBody>
          <a:bodyPr/>
          <a:lstStyle/>
          <a:p>
            <a:r>
              <a:rPr lang="en-US" smtClean="0"/>
              <a:t>Purpose</a:t>
            </a:r>
          </a:p>
          <a:p>
            <a:pPr lvl="1"/>
            <a:r>
              <a:rPr lang="en-US" smtClean="0"/>
              <a:t>to input text</a:t>
            </a:r>
          </a:p>
          <a:p>
            <a:pPr lvl="1"/>
            <a:r>
              <a:rPr lang="en-US" smtClean="0"/>
              <a:t>display information</a:t>
            </a:r>
          </a:p>
          <a:p>
            <a:r>
              <a:rPr lang="en-US" smtClean="0"/>
              <a:t>The width of </a:t>
            </a:r>
            <a:r>
              <a:rPr lang="en-US" smtClean="0">
                <a:latin typeface="Courier New" pitchFamily="49" charset="0"/>
                <a:cs typeface="Courier New" pitchFamily="49" charset="0"/>
              </a:rPr>
              <a:t>JTextField:</a:t>
            </a:r>
            <a:r>
              <a:rPr lang="en-US" smtClean="0"/>
              <a:t> is measured by column</a:t>
            </a:r>
          </a:p>
          <a:p>
            <a:pPr lvl="1"/>
            <a:r>
              <a:rPr lang="en-US" smtClean="0"/>
              <a:t>The column width that you set in the </a:t>
            </a:r>
            <a:r>
              <a:rPr lang="en-US" smtClean="0">
                <a:latin typeface="Courier New" pitchFamily="49" charset="0"/>
                <a:cs typeface="Courier New" pitchFamily="49" charset="0"/>
              </a:rPr>
              <a:t>JTextField </a:t>
            </a:r>
            <a:r>
              <a:rPr lang="en-US" smtClean="0"/>
              <a:t>constructor is not an upper limit on the number of characters the user can enter</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2409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44FBFD9-80ED-4F70-A306-3B3909762889}" type="slidenum">
              <a:rPr lang="en-US" sz="1400" smtClean="0">
                <a:latin typeface="Arial Narrow" pitchFamily="34" charset="0"/>
              </a:rPr>
              <a:pPr/>
              <a:t>24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smtClean="0"/>
              <a:t>JTextField - </a:t>
            </a:r>
            <a:r>
              <a:rPr lang="en-US" b="0" smtClean="0"/>
              <a:t>Constructors</a:t>
            </a:r>
          </a:p>
        </p:txBody>
      </p:sp>
      <p:sp>
        <p:nvSpPr>
          <p:cNvPr id="52227" name="Rectangle 3"/>
          <p:cNvSpPr>
            <a:spLocks noGrp="1" noChangeArrowheads="1"/>
          </p:cNvSpPr>
          <p:nvPr>
            <p:ph type="body" idx="1"/>
          </p:nvPr>
        </p:nvSpPr>
        <p:spPr>
          <a:solidFill>
            <a:schemeClr val="hlink"/>
          </a:solidFill>
        </p:spPr>
        <p:txBody>
          <a:bodyPr/>
          <a:lstStyle/>
          <a:p>
            <a:pPr>
              <a:lnSpc>
                <a:spcPct val="90000"/>
              </a:lnSpc>
            </a:pPr>
            <a:r>
              <a:rPr lang="en-US" b="1" smtClean="0">
                <a:solidFill>
                  <a:srgbClr val="0000FF"/>
                </a:solidFill>
                <a:latin typeface="Courier New" pitchFamily="49" charset="0"/>
              </a:rPr>
              <a:t>JTextField()</a:t>
            </a:r>
          </a:p>
          <a:p>
            <a:pPr lvl="1">
              <a:lnSpc>
                <a:spcPct val="90000"/>
              </a:lnSpc>
            </a:pPr>
            <a:r>
              <a:rPr lang="en-US" smtClean="0">
                <a:solidFill>
                  <a:srgbClr val="008000"/>
                </a:solidFill>
              </a:rPr>
              <a:t>creates an empty textfield with 1 columns</a:t>
            </a:r>
          </a:p>
          <a:p>
            <a:pPr>
              <a:lnSpc>
                <a:spcPct val="90000"/>
              </a:lnSpc>
            </a:pPr>
            <a:r>
              <a:rPr lang="en-US" b="1" smtClean="0">
                <a:solidFill>
                  <a:srgbClr val="0000FF"/>
                </a:solidFill>
                <a:latin typeface="Courier New" pitchFamily="49" charset="0"/>
              </a:rPr>
              <a:t>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s)</a:t>
            </a:r>
          </a:p>
          <a:p>
            <a:pPr lvl="1">
              <a:lnSpc>
                <a:spcPct val="90000"/>
              </a:lnSpc>
            </a:pPr>
            <a:r>
              <a:rPr lang="en-US" smtClean="0">
                <a:solidFill>
                  <a:srgbClr val="008000"/>
                </a:solidFill>
              </a:rPr>
              <a:t>creates a new textfield with the given string</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an empty textfield with given number of columns </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text, </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 new textfield with given string and given number of columns</a:t>
            </a:r>
            <a:endParaRPr lang="en-US" smtClean="0">
              <a:solidFill>
                <a:schemeClr val="bg1"/>
              </a:solidFill>
            </a:endParaRPr>
          </a:p>
          <a:p>
            <a:pPr>
              <a:lnSpc>
                <a:spcPct val="90000"/>
              </a:lnSpc>
              <a:buFont typeface="Wingdings" pitchFamily="2" charset="2"/>
              <a:buNone/>
            </a:pPr>
            <a:r>
              <a:rPr lang="en-US" sz="2000" smtClean="0">
                <a:solidFill>
                  <a:schemeClr val="bg1"/>
                </a:solidFill>
              </a:rPr>
              <a:t>	Example:</a:t>
            </a:r>
          </a:p>
          <a:p>
            <a:pPr>
              <a:lnSpc>
                <a:spcPct val="90000"/>
              </a:lnSpc>
              <a:buFont typeface="Wingdings" pitchFamily="2" charset="2"/>
              <a:buNone/>
            </a:pPr>
            <a:r>
              <a:rPr lang="en-US" sz="2000" smtClean="0">
                <a:solidFill>
                  <a:schemeClr val="bg2"/>
                </a:solidFill>
              </a:rPr>
              <a:t>	JTextField mmText = </a:t>
            </a:r>
            <a:r>
              <a:rPr lang="en-US" sz="2000" smtClean="0">
                <a:solidFill>
                  <a:srgbClr val="0000FF"/>
                </a:solidFill>
              </a:rPr>
              <a:t>new</a:t>
            </a:r>
            <a:r>
              <a:rPr lang="en-US" sz="2000" smtClean="0">
                <a:solidFill>
                  <a:schemeClr val="bg2"/>
                </a:solidFill>
              </a:rPr>
              <a:t> JTextField (10);</a:t>
            </a:r>
          </a:p>
          <a:p>
            <a:pPr>
              <a:lnSpc>
                <a:spcPct val="90000"/>
              </a:lnSpc>
              <a:buFont typeface="Wingdings" pitchFamily="2" charset="2"/>
              <a:buNone/>
            </a:pPr>
            <a:r>
              <a:rPr lang="en-US" sz="2000" smtClean="0">
                <a:solidFill>
                  <a:schemeClr val="bg2"/>
                </a:solidFill>
              </a:rPr>
              <a:t>	JTextField txtName = </a:t>
            </a:r>
            <a:r>
              <a:rPr lang="en-US" sz="2000" smtClean="0">
                <a:solidFill>
                  <a:srgbClr val="0000FF"/>
                </a:solidFill>
              </a:rPr>
              <a:t>new</a:t>
            </a:r>
            <a:r>
              <a:rPr lang="en-US" sz="2000" smtClean="0">
                <a:solidFill>
                  <a:schemeClr val="bg2"/>
                </a:solidFill>
              </a:rPr>
              <a:t> JTextField (“Hello”, 10);</a:t>
            </a:r>
            <a:endParaRPr lang="en-US" smtClean="0">
              <a:solidFill>
                <a:schemeClr val="bg2"/>
              </a:solidFill>
            </a:endParaRPr>
          </a:p>
        </p:txBody>
      </p:sp>
      <p:sp>
        <p:nvSpPr>
          <p:cNvPr id="522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05D743E-254A-4CFD-81C7-33F2944259BE}" type="slidenum">
              <a:rPr lang="en-US" sz="1400" smtClean="0">
                <a:latin typeface="Arial Narrow" pitchFamily="34" charset="0"/>
              </a:rPr>
              <a:pPr/>
              <a:t>25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smtClean="0"/>
              <a:t>JTextField - </a:t>
            </a:r>
            <a:r>
              <a:rPr lang="en-US" b="0" smtClean="0"/>
              <a:t>Methods</a:t>
            </a:r>
          </a:p>
        </p:txBody>
      </p:sp>
      <p:sp>
        <p:nvSpPr>
          <p:cNvPr id="53251" name="Rectangle 3"/>
          <p:cNvSpPr>
            <a:spLocks noGrp="1" noChangeArrowheads="1"/>
          </p:cNvSpPr>
          <p:nvPr>
            <p:ph type="body" idx="1"/>
          </p:nvPr>
        </p:nvSpPr>
        <p:spPr>
          <a:xfrm>
            <a:off x="609600" y="1295400"/>
            <a:ext cx="8229600" cy="5334000"/>
          </a:xfrm>
          <a:solidFill>
            <a:schemeClr val="hlink"/>
          </a:solidFill>
        </p:spPr>
        <p:txBody>
          <a:bodyPr/>
          <a:lstStyle/>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getColumns()</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setColumns(</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cols)</a:t>
            </a:r>
          </a:p>
          <a:p>
            <a:pPr lvl="1">
              <a:lnSpc>
                <a:spcPct val="90000"/>
              </a:lnSpc>
            </a:pPr>
            <a:r>
              <a:rPr lang="en-US" smtClean="0">
                <a:solidFill>
                  <a:srgbClr val="008000"/>
                </a:solidFill>
              </a:rPr>
              <a:t>gets or sets the number of columns for text field</a:t>
            </a:r>
          </a:p>
          <a:p>
            <a:pPr>
              <a:lnSpc>
                <a:spcPct val="90000"/>
              </a:lnSpc>
            </a:pPr>
            <a:r>
              <a:rPr lang="en-US" sz="2400" b="1" smtClean="0">
                <a:solidFill>
                  <a:srgbClr val="C00000"/>
                </a:solidFill>
                <a:latin typeface="Courier New" pitchFamily="49" charset="0"/>
              </a:rPr>
              <a:t>String</a:t>
            </a:r>
            <a:r>
              <a:rPr lang="en-US" sz="2400" b="1" smtClean="0">
                <a:solidFill>
                  <a:srgbClr val="0000FF"/>
                </a:solidFill>
                <a:latin typeface="Courier New" pitchFamily="49" charset="0"/>
              </a:rPr>
              <a:t> getText()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setText(</a:t>
            </a:r>
            <a:r>
              <a:rPr lang="en-US" sz="2400" b="1" smtClean="0">
                <a:solidFill>
                  <a:srgbClr val="DE2C28"/>
                </a:solidFill>
                <a:latin typeface="Courier New" pitchFamily="49" charset="0"/>
              </a:rPr>
              <a:t>String</a:t>
            </a:r>
            <a:r>
              <a:rPr lang="en-US" sz="2400" b="1" smtClean="0">
                <a:solidFill>
                  <a:srgbClr val="0000FF"/>
                </a:solidFill>
                <a:latin typeface="Courier New" pitchFamily="49" charset="0"/>
              </a:rPr>
              <a:t> t)</a:t>
            </a:r>
          </a:p>
          <a:p>
            <a:pPr lvl="1">
              <a:lnSpc>
                <a:spcPct val="90000"/>
              </a:lnSpc>
            </a:pPr>
            <a:r>
              <a:rPr lang="en-US" smtClean="0">
                <a:solidFill>
                  <a:srgbClr val="008000"/>
                </a:solidFill>
              </a:rPr>
              <a:t>gets or sets the text in text field</a:t>
            </a:r>
          </a:p>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getHorizontalAlignment()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setHorizontalAlignment(</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alignment)</a:t>
            </a:r>
          </a:p>
          <a:p>
            <a:pPr lvl="1">
              <a:lnSpc>
                <a:spcPct val="90000"/>
              </a:lnSpc>
            </a:pPr>
            <a:r>
              <a:rPr lang="en-US" smtClean="0">
                <a:solidFill>
                  <a:srgbClr val="008000"/>
                </a:solidFill>
              </a:rPr>
              <a:t>gets or sets the horizontal alignment for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setFont(</a:t>
            </a:r>
            <a:r>
              <a:rPr lang="en-US" sz="2400" b="1" smtClean="0">
                <a:solidFill>
                  <a:srgbClr val="DE2C28"/>
                </a:solidFill>
                <a:latin typeface="Courier New" pitchFamily="49" charset="0"/>
              </a:rPr>
              <a:t>Font</a:t>
            </a:r>
            <a:r>
              <a:rPr lang="en-US" sz="2400" b="1" smtClean="0">
                <a:solidFill>
                  <a:srgbClr val="0000FF"/>
                </a:solidFill>
                <a:latin typeface="Courier New" pitchFamily="49" charset="0"/>
              </a:rPr>
              <a:t> font)</a:t>
            </a:r>
          </a:p>
          <a:p>
            <a:pPr lvl="1">
              <a:lnSpc>
                <a:spcPct val="90000"/>
              </a:lnSpc>
            </a:pPr>
            <a:r>
              <a:rPr lang="en-US" smtClean="0">
                <a:solidFill>
                  <a:srgbClr val="008000"/>
                </a:solidFill>
              </a:rPr>
              <a:t>sets the font for this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DE2C28"/>
                </a:solidFill>
                <a:latin typeface="Courier New" pitchFamily="49" charset="0"/>
              </a:rPr>
              <a:t>boolean </a:t>
            </a:r>
            <a:r>
              <a:rPr lang="en-US" sz="2400" b="1" smtClean="0">
                <a:solidFill>
                  <a:srgbClr val="0000FF"/>
                </a:solidFill>
                <a:latin typeface="Courier New" pitchFamily="49" charset="0"/>
              </a:rPr>
              <a:t>b)</a:t>
            </a:r>
          </a:p>
          <a:p>
            <a:pPr lvl="1">
              <a:lnSpc>
                <a:spcPct val="90000"/>
              </a:lnSpc>
            </a:pPr>
            <a:r>
              <a:rPr lang="en-US" smtClean="0">
                <a:solidFill>
                  <a:srgbClr val="008000"/>
                </a:solidFill>
              </a:rPr>
              <a:t>determines whether the user can edit the content</a:t>
            </a:r>
          </a:p>
        </p:txBody>
      </p:sp>
      <p:sp>
        <p:nvSpPr>
          <p:cNvPr id="532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CD61D9-659A-4FEB-91DC-EA893A20706C}" type="slidenum">
              <a:rPr lang="en-US" sz="1400" smtClean="0">
                <a:latin typeface="Arial Narrow" pitchFamily="34" charset="0"/>
              </a:rPr>
              <a:pPr/>
              <a:t>26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b="0" smtClean="0"/>
              <a:t>Example: JTextFieldDemo.java</a:t>
            </a:r>
          </a:p>
        </p:txBody>
      </p:sp>
      <p:sp>
        <p:nvSpPr>
          <p:cNvPr id="54275" name="Rectangle 3"/>
          <p:cNvSpPr>
            <a:spLocks noGrp="1" noChangeArrowheads="1"/>
          </p:cNvSpPr>
          <p:nvPr>
            <p:ph idx="1"/>
          </p:nvPr>
        </p:nvSpPr>
        <p:spPr>
          <a:xfrm>
            <a:off x="609600" y="1295400"/>
            <a:ext cx="8305800" cy="5257800"/>
          </a:xfrm>
          <a:solidFill>
            <a:schemeClr val="hlink"/>
          </a:solidFill>
        </p:spPr>
        <p:txBody>
          <a:bodyPr lIns="182880" tIns="91440" rIns="0" b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0000FF"/>
                </a:solidFill>
              </a:rPr>
              <a:t>public</a:t>
            </a:r>
            <a:r>
              <a:rPr lang="en-US" sz="1600" smtClean="0">
                <a:solidFill>
                  <a:schemeClr val="bg2"/>
                </a:solidFill>
              </a:rPr>
              <a:t> </a:t>
            </a:r>
            <a:r>
              <a:rPr lang="en-US" sz="1600" smtClean="0">
                <a:solidFill>
                  <a:srgbClr val="0000FF"/>
                </a:solidFill>
              </a:rPr>
              <a:t>class</a:t>
            </a:r>
            <a:r>
              <a:rPr lang="en-US" sz="1600" smtClean="0">
                <a:solidFill>
                  <a:schemeClr val="bg2"/>
                </a:solidFill>
              </a:rPr>
              <a:t> JTextFieldDemo </a:t>
            </a:r>
            <a:r>
              <a:rPr lang="en-US" sz="1600" smtClean="0">
                <a:solidFill>
                  <a:srgbClr val="0000FF"/>
                </a:solidFill>
              </a:rPr>
              <a:t>extends</a:t>
            </a:r>
            <a:r>
              <a:rPr lang="en-US" sz="1600" smtClean="0">
                <a:solidFill>
                  <a:schemeClr val="bg2"/>
                </a:solidFill>
              </a:rPr>
              <a:t> JFrame {</a:t>
            </a:r>
          </a:p>
          <a:p>
            <a:pPr>
              <a:spcBef>
                <a:spcPct val="0"/>
              </a:spcBef>
              <a:buFont typeface="Wingdings" pitchFamily="2" charset="2"/>
              <a:buNone/>
            </a:pPr>
            <a:r>
              <a:rPr lang="en-US" sz="1600" b="1" smtClean="0">
                <a:solidFill>
                  <a:srgbClr val="0000FF"/>
                </a:solidFill>
              </a:rPr>
              <a:t>   	JTextField</a:t>
            </a:r>
            <a:r>
              <a:rPr lang="en-US" sz="1600" b="1" smtClean="0">
                <a:solidFill>
                  <a:schemeClr val="bg2"/>
                </a:solidFill>
              </a:rPr>
              <a:t> textFN, textLN;</a:t>
            </a:r>
          </a:p>
          <a:p>
            <a:pPr>
              <a:spcBef>
                <a:spcPct val="0"/>
              </a:spcBef>
              <a:buFont typeface="Wingdings" pitchFamily="2" charset="2"/>
              <a:buNone/>
            </a:pPr>
            <a:r>
              <a:rPr lang="en-US" sz="1600" smtClean="0">
                <a:solidFill>
                  <a:srgbClr val="0000FF"/>
                </a:solidFill>
              </a:rPr>
              <a:t>  </a:t>
            </a:r>
            <a:endParaRPr lang="en-US" sz="1600" smtClean="0">
              <a:solidFill>
                <a:schemeClr val="bg2"/>
              </a:solidFill>
            </a:endParaRPr>
          </a:p>
          <a:p>
            <a:pPr>
              <a:spcBef>
                <a:spcPct val="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JTextFieldDemo()   {</a:t>
            </a:r>
          </a:p>
          <a:p>
            <a:pPr>
              <a:spcBef>
                <a:spcPct val="0"/>
              </a:spcBef>
              <a:buFont typeface="Wingdings" pitchFamily="2" charset="2"/>
              <a:buNone/>
            </a:pPr>
            <a:r>
              <a:rPr lang="en-US" sz="1600" smtClean="0">
                <a:solidFill>
                  <a:schemeClr val="bg2"/>
                </a:solidFill>
              </a:rPr>
              <a:t>   	 	super("</a:t>
            </a:r>
            <a:r>
              <a:rPr lang="en-US" sz="1600" smtClean="0">
                <a:solidFill>
                  <a:srgbClr val="DE2C28"/>
                </a:solidFill>
              </a:rPr>
              <a:t>Input data</a:t>
            </a:r>
            <a:r>
              <a:rPr lang="en-US" sz="1600" smtClean="0">
                <a:solidFill>
                  <a:schemeClr val="bg2"/>
                </a:solidFill>
              </a:rPr>
              <a:t>");	 </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JLabel l1, l2;</a:t>
            </a:r>
          </a:p>
          <a:p>
            <a:pPr>
              <a:spcBef>
                <a:spcPct val="0"/>
              </a:spcBef>
              <a:buFont typeface="Wingdings" pitchFamily="2" charset="2"/>
              <a:buNone/>
            </a:pPr>
            <a:r>
              <a:rPr lang="en-US" sz="1600" smtClean="0">
                <a:solidFill>
                  <a:schemeClr val="bg2"/>
                </a:solidFill>
              </a:rPr>
              <a:t>		JPanel jp = new JPanel();</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jp.add(l1 = new JLabel("First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(textFN=new JTextField (10));</a:t>
            </a:r>
          </a:p>
          <a:p>
            <a:pPr>
              <a:spcBef>
                <a:spcPct val="0"/>
              </a:spcBef>
              <a:buFont typeface="Wingdings" pitchFamily="2" charset="2"/>
              <a:buNone/>
            </a:pPr>
            <a:r>
              <a:rPr lang="en-US" sz="1600" smtClean="0">
                <a:solidFill>
                  <a:schemeClr val="bg2"/>
                </a:solidFill>
              </a:rPr>
              <a:t>		jp.add(l2 = new JLabel("Last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(textLN=new JTextField (10));</a:t>
            </a:r>
          </a:p>
          <a:p>
            <a:pPr>
              <a:spcBef>
                <a:spcPct val="0"/>
              </a:spcBef>
              <a:buFont typeface="Wingdings" pitchFamily="2" charset="2"/>
              <a:buNone/>
            </a:pPr>
            <a:r>
              <a:rPr lang="en-US" sz="1600" smtClean="0">
                <a:solidFill>
                  <a:schemeClr val="bg2"/>
                </a:solidFill>
              </a:rPr>
              <a:t>		add(jp);		</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setDefaultCloseOperation(EXIT_ON_CLOSE);</a:t>
            </a:r>
          </a:p>
          <a:p>
            <a:pPr>
              <a:spcBef>
                <a:spcPct val="0"/>
              </a:spcBef>
              <a:buFont typeface="Wingdings" pitchFamily="2" charset="2"/>
              <a:buNone/>
            </a:pPr>
            <a:r>
              <a:rPr lang="en-US" sz="1600" smtClean="0">
                <a:solidFill>
                  <a:schemeClr val="bg2"/>
                </a:solidFill>
              </a:rPr>
              <a:t>		setSize(250, 100);     	</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a:t>
            </a:r>
            <a:r>
              <a:rPr lang="en-US" sz="1600" smtClean="0">
                <a:solidFill>
                  <a:srgbClr val="0000FF"/>
                </a:solidFill>
              </a:rPr>
              <a:t>static</a:t>
            </a:r>
            <a:r>
              <a:rPr lang="en-US" sz="1600" smtClean="0">
                <a:solidFill>
                  <a:schemeClr val="bg2"/>
                </a:solidFill>
              </a:rPr>
              <a:t> </a:t>
            </a:r>
            <a:r>
              <a:rPr lang="en-US" sz="1600" smtClean="0">
                <a:solidFill>
                  <a:srgbClr val="0000FF"/>
                </a:solidFill>
              </a:rPr>
              <a:t>void</a:t>
            </a:r>
            <a:r>
              <a:rPr lang="en-US" sz="1600" smtClean="0">
                <a:solidFill>
                  <a:schemeClr val="bg2"/>
                </a:solidFill>
              </a:rPr>
              <a:t> main</a:t>
            </a:r>
            <a:r>
              <a:rPr lang="en-US" sz="1600" smtClean="0">
                <a:solidFill>
                  <a:srgbClr val="0000FF"/>
                </a:solidFill>
              </a:rPr>
              <a:t>(String</a:t>
            </a:r>
            <a:r>
              <a:rPr lang="en-US" sz="1600" smtClean="0">
                <a:solidFill>
                  <a:schemeClr val="bg2"/>
                </a:solidFill>
              </a:rPr>
              <a:t>[] args) {  </a:t>
            </a:r>
            <a:r>
              <a:rPr lang="en-US" sz="1600" smtClean="0">
                <a:solidFill>
                  <a:srgbClr val="0000FF"/>
                </a:solidFill>
              </a:rPr>
              <a:t>new</a:t>
            </a:r>
            <a:r>
              <a:rPr lang="en-US" sz="1600" smtClean="0">
                <a:solidFill>
                  <a:schemeClr val="bg2"/>
                </a:solidFill>
              </a:rPr>
              <a:t> </a:t>
            </a:r>
            <a:r>
              <a:rPr lang="en-US" sz="1600" smtClean="0">
                <a:solidFill>
                  <a:srgbClr val="0000FF"/>
                </a:solidFill>
              </a:rPr>
              <a:t>JTextFieldDemo</a:t>
            </a:r>
            <a:r>
              <a:rPr lang="en-US" sz="1600" smtClean="0">
                <a:solidFill>
                  <a:schemeClr val="bg2"/>
                </a:solidFill>
              </a:rPr>
              <a:t>();  }</a:t>
            </a:r>
          </a:p>
          <a:p>
            <a:pPr>
              <a:spcBef>
                <a:spcPct val="0"/>
              </a:spcBef>
              <a:buFont typeface="Wingdings" pitchFamily="2" charset="2"/>
              <a:buNone/>
            </a:pPr>
            <a:r>
              <a:rPr lang="en-US" sz="1600" smtClean="0">
                <a:solidFill>
                  <a:schemeClr val="bg2"/>
                </a:solidFill>
              </a:rPr>
              <a:t>}</a:t>
            </a:r>
          </a:p>
          <a:p>
            <a:pPr>
              <a:spcBef>
                <a:spcPct val="0"/>
              </a:spcBef>
              <a:buFont typeface="Wingdings" pitchFamily="2" charset="2"/>
              <a:buNone/>
            </a:pPr>
            <a:endParaRPr lang="en-US" sz="1600" smtClean="0">
              <a:solidFill>
                <a:schemeClr val="bg2"/>
              </a:solidFill>
            </a:endParaRP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5D1C61-8A9A-45D2-AFE7-36B28E9835C0}" type="slidenum">
              <a:rPr lang="en-US" sz="1400" smtClean="0">
                <a:latin typeface="Arial Narrow" pitchFamily="34" charset="0"/>
              </a:rPr>
              <a:pPr/>
              <a:t>27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2" dur="500"/>
                                        <p:tgtEl>
                                          <p:spTgt spid="542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7" dur="500"/>
                                        <p:tgtEl>
                                          <p:spTgt spid="542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22" dur="500"/>
                                        <p:tgtEl>
                                          <p:spTgt spid="54275">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27" dur="500"/>
                                        <p:tgtEl>
                                          <p:spTgt spid="5427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32" dur="500"/>
                                        <p:tgtEl>
                                          <p:spTgt spid="54275">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37" dur="500"/>
                                        <p:tgtEl>
                                          <p:spTgt spid="54275">
                                            <p:txEl>
                                              <p:pRg st="12" end="1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42"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09600" y="152400"/>
            <a:ext cx="7640638" cy="769938"/>
          </a:xfrm>
        </p:spPr>
        <p:txBody>
          <a:bodyPr/>
          <a:lstStyle/>
          <a:p>
            <a:pPr>
              <a:defRPr/>
            </a:pPr>
            <a:r>
              <a:rPr lang="en-US" dirty="0" err="1" smtClean="0"/>
              <a:t>JButton</a:t>
            </a:r>
          </a:p>
        </p:txBody>
      </p:sp>
      <p:sp>
        <p:nvSpPr>
          <p:cNvPr id="333827" name="Rectangle 3"/>
          <p:cNvSpPr>
            <a:spLocks noGrp="1" noChangeArrowheads="1"/>
          </p:cNvSpPr>
          <p:nvPr>
            <p:ph type="body" idx="1"/>
          </p:nvPr>
        </p:nvSpPr>
        <p:spPr>
          <a:xfrm>
            <a:off x="609600" y="1371600"/>
            <a:ext cx="8229600" cy="5029200"/>
          </a:xfrm>
        </p:spPr>
        <p:txBody>
          <a:bodyPr/>
          <a:lstStyle/>
          <a:p>
            <a:r>
              <a:rPr lang="en-US" smtClean="0">
                <a:latin typeface="Courier New" pitchFamily="49" charset="0"/>
              </a:rPr>
              <a:t>JButton</a:t>
            </a:r>
            <a:r>
              <a:rPr lang="en-US" smtClean="0"/>
              <a:t> object consists of a text label and/or image icon</a:t>
            </a:r>
          </a:p>
          <a:p>
            <a:r>
              <a:rPr lang="en-US" smtClean="0"/>
              <a:t>Constructors:</a:t>
            </a:r>
          </a:p>
          <a:p>
            <a:pPr lvl="1"/>
            <a:r>
              <a:rPr lang="en-US" b="1" smtClean="0">
                <a:latin typeface="Courier New" pitchFamily="49" charset="0"/>
              </a:rPr>
              <a:t>JButton()</a:t>
            </a:r>
          </a:p>
          <a:p>
            <a:pPr lvl="1"/>
            <a:r>
              <a:rPr lang="en-US" b="1" smtClean="0">
                <a:latin typeface="Courier New" pitchFamily="49" charset="0"/>
              </a:rPr>
              <a:t>JButton(</a:t>
            </a:r>
            <a:r>
              <a:rPr lang="en-US" b="1" smtClean="0">
                <a:solidFill>
                  <a:schemeClr val="tx2"/>
                </a:solidFill>
                <a:latin typeface="Courier New" pitchFamily="49" charset="0"/>
              </a:rPr>
              <a:t>Icon</a:t>
            </a:r>
            <a:r>
              <a:rPr lang="en-US" b="1" smtClean="0">
                <a:latin typeface="Courier New" pitchFamily="49" charset="0"/>
              </a:rPr>
              <a:t> icon)</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 </a:t>
            </a:r>
            <a:r>
              <a:rPr lang="en-US" b="1" smtClean="0">
                <a:solidFill>
                  <a:schemeClr val="tx2"/>
                </a:solidFill>
                <a:latin typeface="Courier New" pitchFamily="49" charset="0"/>
              </a:rPr>
              <a:t>Icon</a:t>
            </a:r>
            <a:r>
              <a:rPr lang="en-US" b="1" smtClean="0">
                <a:latin typeface="Courier New" pitchFamily="49" charset="0"/>
              </a:rPr>
              <a:t> icon)</a:t>
            </a:r>
          </a:p>
          <a:p>
            <a:pPr lvl="2"/>
            <a:r>
              <a:rPr lang="en-US" smtClean="0"/>
              <a:t>Creates a button with the specified text or/and icon</a:t>
            </a:r>
            <a:endParaRPr lang="en-US" smtClean="0">
              <a:latin typeface="Courier New" pitchFamily="49" charset="0"/>
            </a:endParaRPr>
          </a:p>
          <a:p>
            <a:pPr>
              <a:spcBef>
                <a:spcPts val="1800"/>
              </a:spcBef>
            </a:pPr>
            <a:r>
              <a:rPr lang="en-US" smtClean="0"/>
              <a:t>When the user click the button, </a:t>
            </a:r>
            <a:r>
              <a:rPr lang="en-US" smtClean="0">
                <a:latin typeface="Courier New" pitchFamily="49" charset="0"/>
              </a:rPr>
              <a:t>JButton</a:t>
            </a:r>
            <a:r>
              <a:rPr lang="en-US" smtClean="0"/>
              <a:t> generates an </a:t>
            </a:r>
            <a:r>
              <a:rPr lang="en-US" i="1" smtClean="0"/>
              <a:t>Action </a:t>
            </a:r>
            <a:r>
              <a:rPr lang="en-US" smtClean="0"/>
              <a:t>event</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1F5F2C2-143B-4780-81E8-BA224A7F45A1}" type="slidenum">
              <a:rPr lang="en-US" sz="1400" smtClean="0">
                <a:latin typeface="Arial Narrow" pitchFamily="34" charset="0"/>
              </a:rPr>
              <a:pPr/>
              <a:t>28</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arn(inHorizont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arn(inHorizontal)">
                                      <p:cBhvr>
                                        <p:cTn id="12" dur="500"/>
                                        <p:tgtEl>
                                          <p:spTgt spid="333827">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arn(inHorizontal)">
                                      <p:cBhvr>
                                        <p:cTn id="15" dur="500"/>
                                        <p:tgtEl>
                                          <p:spTgt spid="333827">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arn(inHorizontal)">
                                      <p:cBhvr>
                                        <p:cTn id="18" dur="500"/>
                                        <p:tgtEl>
                                          <p:spTgt spid="333827">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arn(inHorizontal)">
                                      <p:cBhvr>
                                        <p:cTn id="21" dur="500"/>
                                        <p:tgtEl>
                                          <p:spTgt spid="333827">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arn(inHorizontal)">
                                      <p:cBhvr>
                                        <p:cTn id="24" dur="500"/>
                                        <p:tgtEl>
                                          <p:spTgt spid="333827">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333827">
                                            <p:txEl>
                                              <p:pRg st="6" end="6"/>
                                            </p:txEl>
                                          </p:spTgt>
                                        </p:tgtEl>
                                        <p:attrNameLst>
                                          <p:attrName>style.visibility</p:attrName>
                                        </p:attrNameLst>
                                      </p:cBhvr>
                                      <p:to>
                                        <p:strVal val="visible"/>
                                      </p:to>
                                    </p:set>
                                    <p:animEffect transition="in" filter="barn(inHorizontal)">
                                      <p:cBhvr>
                                        <p:cTn id="27" dur="500"/>
                                        <p:tgtEl>
                                          <p:spTgt spid="3338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33827">
                                            <p:txEl>
                                              <p:pRg st="7" end="7"/>
                                            </p:txEl>
                                          </p:spTgt>
                                        </p:tgtEl>
                                        <p:attrNameLst>
                                          <p:attrName>style.visibility</p:attrName>
                                        </p:attrNameLst>
                                      </p:cBhvr>
                                      <p:to>
                                        <p:strVal val="visible"/>
                                      </p:to>
                                    </p:set>
                                    <p:animEffect transition="in" filter="barn(inHorizontal)">
                                      <p:cBhvr>
                                        <p:cTn id="32" dur="500"/>
                                        <p:tgtEl>
                                          <p:spTgt spid="333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defRPr/>
            </a:pPr>
            <a:r>
              <a:rPr lang="en-US" b="0" smtClean="0"/>
              <a:t>Example 1: JButtonDemo1.java</a:t>
            </a:r>
          </a:p>
        </p:txBody>
      </p:sp>
      <p:sp>
        <p:nvSpPr>
          <p:cNvPr id="6148" name="Rectangle 3"/>
          <p:cNvSpPr>
            <a:spLocks noGrp="1" noChangeArrowheads="1"/>
          </p:cNvSpPr>
          <p:nvPr>
            <p:ph idx="1"/>
          </p:nvPr>
        </p:nvSpPr>
        <p:spPr>
          <a:solidFill>
            <a:schemeClr val="hlink"/>
          </a:solidFill>
        </p:spPr>
        <p:txBody>
          <a:bodyPr tIns="91440"/>
          <a:lstStyle/>
          <a:p>
            <a:pPr>
              <a:lnSpc>
                <a:spcPct val="65000"/>
              </a:lnSpc>
              <a:spcBef>
                <a:spcPct val="30000"/>
              </a:spcBef>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65000"/>
              </a:lnSpc>
              <a:spcBef>
                <a:spcPct val="30000"/>
              </a:spcBef>
              <a:buFont typeface="Wingdings" pitchFamily="2" charset="2"/>
              <a:buNone/>
            </a:pPr>
            <a:r>
              <a:rPr lang="en-US" sz="1800" smtClean="0">
                <a:solidFill>
                  <a:srgbClr val="0000FF"/>
                </a:solidFill>
              </a:rPr>
              <a:t>public class</a:t>
            </a:r>
            <a:r>
              <a:rPr lang="en-US" sz="1800" smtClean="0">
                <a:solidFill>
                  <a:schemeClr val="bg2"/>
                </a:solidFill>
              </a:rPr>
              <a:t> JButtonDemo1 </a:t>
            </a:r>
            <a:r>
              <a:rPr lang="en-US" sz="1800" smtClean="0">
                <a:solidFill>
                  <a:srgbClr val="0000FF"/>
                </a:solidFill>
              </a:rPr>
              <a:t>extends</a:t>
            </a:r>
            <a:r>
              <a:rPr lang="en-US" sz="1800" smtClean="0">
                <a:solidFill>
                  <a:schemeClr val="bg2"/>
                </a:solidFill>
              </a:rPr>
              <a:t> JFrame  {</a:t>
            </a:r>
          </a:p>
          <a:p>
            <a:pPr>
              <a:lnSpc>
                <a:spcPct val="65000"/>
              </a:lnSpc>
              <a:spcBef>
                <a:spcPct val="30000"/>
              </a:spcBef>
              <a:buFont typeface="Wingdings" pitchFamily="2" charset="2"/>
              <a:buNone/>
            </a:pPr>
            <a:r>
              <a:rPr lang="en-US" sz="1800" smtClean="0">
                <a:solidFill>
                  <a:schemeClr val="bg2"/>
                </a:solidFill>
              </a:rPr>
              <a:t>	</a:t>
            </a:r>
            <a:r>
              <a:rPr lang="en-US" sz="1800" b="1" smtClean="0">
                <a:solidFill>
                  <a:srgbClr val="3333FF"/>
                </a:solidFill>
              </a:rPr>
              <a:t>JButton</a:t>
            </a:r>
            <a:r>
              <a:rPr lang="en-US" sz="1800" b="1" smtClean="0">
                <a:solidFill>
                  <a:schemeClr val="bg2"/>
                </a:solidFill>
              </a:rPr>
              <a:t> btn1, btn2;</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JButtonDemo1()   {</a:t>
            </a:r>
          </a:p>
          <a:p>
            <a:pPr>
              <a:lnSpc>
                <a:spcPct val="65000"/>
              </a:lnSpc>
              <a:spcBef>
                <a:spcPct val="30000"/>
              </a:spcBef>
              <a:buFont typeface="Wingdings" pitchFamily="2" charset="2"/>
              <a:buNone/>
            </a:pPr>
            <a:r>
              <a:rPr lang="en-US" sz="1800" smtClean="0">
                <a:solidFill>
                  <a:schemeClr val="bg2"/>
                </a:solidFill>
              </a:rPr>
              <a:t>		super(</a:t>
            </a:r>
            <a:r>
              <a:rPr lang="en-US" sz="1800" smtClean="0">
                <a:solidFill>
                  <a:srgbClr val="FF0000"/>
                </a:solidFill>
              </a:rPr>
              <a:t>"Button Test!"</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JPanel</a:t>
            </a:r>
            <a:r>
              <a:rPr lang="en-US" sz="1800" smtClean="0">
                <a:solidFill>
                  <a:schemeClr val="bg2"/>
                </a:solidFill>
              </a:rPr>
              <a:t> p = </a:t>
            </a:r>
            <a:r>
              <a:rPr lang="en-US" sz="1800" smtClean="0">
                <a:solidFill>
                  <a:srgbClr val="0000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Create the two buttons</a:t>
            </a:r>
          </a:p>
          <a:p>
            <a:pPr>
              <a:lnSpc>
                <a:spcPct val="65000"/>
              </a:lnSpc>
              <a:spcBef>
                <a:spcPct val="30000"/>
              </a:spcBef>
              <a:buFont typeface="Wingdings" pitchFamily="2" charset="2"/>
              <a:buNone/>
            </a:pPr>
            <a:r>
              <a:rPr lang="en-US" sz="1800" b="1" smtClean="0">
                <a:solidFill>
                  <a:schemeClr val="bg2"/>
                </a:solidFill>
              </a:rPr>
              <a:t>    		btn1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First Button</a:t>
            </a:r>
            <a:r>
              <a:rPr lang="en-US" sz="1800" b="1" smtClean="0">
                <a:solidFill>
                  <a:schemeClr val="bg2"/>
                </a:solidFill>
              </a:rPr>
              <a:t>");</a:t>
            </a:r>
          </a:p>
          <a:p>
            <a:pPr>
              <a:lnSpc>
                <a:spcPct val="65000"/>
              </a:lnSpc>
              <a:spcBef>
                <a:spcPct val="30000"/>
              </a:spcBef>
              <a:buFont typeface="Wingdings" pitchFamily="2" charset="2"/>
              <a:buNone/>
            </a:pPr>
            <a:r>
              <a:rPr lang="en-US" sz="1800" b="1" smtClean="0">
                <a:solidFill>
                  <a:schemeClr val="bg2"/>
                </a:solidFill>
              </a:rPr>
              <a:t>  		btn2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Second button</a:t>
            </a:r>
            <a:r>
              <a:rPr lang="en-US" sz="1800" b="1" smtClean="0">
                <a:solidFill>
                  <a:schemeClr val="bg2"/>
                </a:solidFill>
              </a:rPr>
              <a:t>");  		</a:t>
            </a:r>
          </a:p>
          <a:p>
            <a:pPr>
              <a:lnSpc>
                <a:spcPct val="65000"/>
              </a:lnSpc>
              <a:spcBef>
                <a:spcPct val="30000"/>
              </a:spcBef>
              <a:buFont typeface="Wingdings" pitchFamily="2" charset="2"/>
              <a:buNone/>
            </a:pPr>
            <a:r>
              <a:rPr lang="en-US" sz="1800" b="1" smtClean="0">
                <a:solidFill>
                  <a:schemeClr val="bg2"/>
                </a:solidFill>
              </a:rPr>
              <a:t>		</a:t>
            </a:r>
            <a:r>
              <a:rPr lang="en-US" sz="1800" smtClean="0">
                <a:solidFill>
                  <a:srgbClr val="008000"/>
                </a:solidFill>
              </a:rPr>
              <a:t>// Add the two buttons to the panel</a:t>
            </a:r>
          </a:p>
          <a:p>
            <a:pPr>
              <a:lnSpc>
                <a:spcPct val="65000"/>
              </a:lnSpc>
              <a:spcBef>
                <a:spcPct val="30000"/>
              </a:spcBef>
              <a:buFont typeface="Wingdings" pitchFamily="2" charset="2"/>
              <a:buNone/>
            </a:pPr>
            <a:r>
              <a:rPr lang="en-US" sz="1800" b="1" smtClean="0">
                <a:solidFill>
                  <a:schemeClr val="bg2"/>
                </a:solidFill>
              </a:rPr>
              <a:t>		p.add(btn1);</a:t>
            </a:r>
          </a:p>
          <a:p>
            <a:pPr>
              <a:lnSpc>
                <a:spcPct val="65000"/>
              </a:lnSpc>
              <a:spcBef>
                <a:spcPct val="30000"/>
              </a:spcBef>
              <a:buFont typeface="Wingdings" pitchFamily="2" charset="2"/>
              <a:buNone/>
            </a:pPr>
            <a:r>
              <a:rPr lang="en-US" sz="1800" b="1" smtClean="0">
                <a:solidFill>
                  <a:schemeClr val="bg2"/>
                </a:solidFill>
              </a:rPr>
              <a:t>		p.add(btn2); </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Add panel to the frame</a:t>
            </a:r>
            <a:endParaRPr lang="en-US" sz="1800" smtClean="0">
              <a:solidFill>
                <a:schemeClr val="bg2"/>
              </a:solidFill>
            </a:endParaRPr>
          </a:p>
          <a:p>
            <a:pPr>
              <a:lnSpc>
                <a:spcPct val="65000"/>
              </a:lnSpc>
              <a:spcBef>
                <a:spcPct val="30000"/>
              </a:spcBef>
              <a:buFont typeface="Wingdings" pitchFamily="2" charset="2"/>
              <a:buNone/>
            </a:pPr>
            <a:r>
              <a:rPr lang="en-US" sz="1800" smtClean="0">
                <a:solidFill>
                  <a:schemeClr val="bg2"/>
                </a:solidFill>
              </a:rPr>
              <a:t>		add(p);		</a:t>
            </a:r>
          </a:p>
          <a:p>
            <a:pPr>
              <a:lnSpc>
                <a:spcPct val="65000"/>
              </a:lnSpc>
              <a:spcBef>
                <a:spcPct val="30000"/>
              </a:spcBef>
              <a:buFont typeface="Wingdings" pitchFamily="2" charset="2"/>
              <a:buNone/>
            </a:pPr>
            <a:r>
              <a:rPr lang="en-US" sz="1800" smtClean="0">
                <a:solidFill>
                  <a:schemeClr val="bg2"/>
                </a:solidFill>
              </a:rPr>
              <a:t>    		setSize(300,300);</a:t>
            </a:r>
          </a:p>
          <a:p>
            <a:pPr>
              <a:lnSpc>
                <a:spcPct val="65000"/>
              </a:lnSpc>
              <a:spcBef>
                <a:spcPct val="30000"/>
              </a:spcBef>
              <a:buFont typeface="Wingdings" pitchFamily="2" charset="2"/>
              <a:buNone/>
            </a:pPr>
            <a:r>
              <a:rPr lang="en-US" sz="1800" smtClean="0">
                <a:solidFill>
                  <a:schemeClr val="bg2"/>
                </a:solidFill>
              </a:rPr>
              <a:t>	   	setVisible(true);</a:t>
            </a:r>
          </a:p>
          <a:p>
            <a:pPr>
              <a:lnSpc>
                <a:spcPct val="65000"/>
              </a:lnSpc>
              <a:spcBef>
                <a:spcPct val="30000"/>
              </a:spcBef>
              <a:buFont typeface="Wingdings" pitchFamily="2" charset="2"/>
              <a:buNone/>
            </a:pPr>
            <a:r>
              <a:rPr lang="en-US" sz="1800" smtClean="0">
                <a:solidFill>
                  <a:schemeClr val="bg2"/>
                </a:solidFill>
              </a:rPr>
              <a:t>	}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args)  {  </a:t>
            </a:r>
            <a:r>
              <a:rPr lang="en-US" sz="1800" smtClean="0">
                <a:solidFill>
                  <a:srgbClr val="3333FF"/>
                </a:solidFill>
              </a:rPr>
              <a:t>new JButtonDemo1</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a:t>
            </a:r>
          </a:p>
        </p:txBody>
      </p:sp>
      <p:graphicFrame>
        <p:nvGraphicFramePr>
          <p:cNvPr id="2" name="Object 4"/>
          <p:cNvGraphicFramePr>
            <a:graphicFrameLocks noChangeAspect="1"/>
          </p:cNvGraphicFramePr>
          <p:nvPr/>
        </p:nvGraphicFramePr>
        <p:xfrm>
          <a:off x="5891213" y="1295400"/>
          <a:ext cx="3100387" cy="2895600"/>
        </p:xfrm>
        <a:graphic>
          <a:graphicData uri="http://schemas.openxmlformats.org/presentationml/2006/ole">
            <mc:AlternateContent xmlns:mc="http://schemas.openxmlformats.org/markup-compatibility/2006">
              <mc:Choice xmlns:v="urn:schemas-microsoft-com:vml" Requires="v">
                <p:oleObj spid="_x0000_s6157" name="Bitmap Image" r:id="rId4" imgW="2591162" imgH="2419048" progId="Paint.Picture">
                  <p:embed/>
                </p:oleObj>
              </mc:Choice>
              <mc:Fallback>
                <p:oleObj name="Bitmap Image" r:id="rId4" imgW="2591162" imgH="241904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1213" y="1295400"/>
                        <a:ext cx="3100387" cy="2895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E57E227-4765-4B86-93C9-0307F7FD7E07}" type="slidenum">
              <a:rPr lang="en-US" sz="1400" smtClean="0">
                <a:latin typeface="Arial Narrow" pitchFamily="34" charset="0"/>
              </a:rPr>
              <a:pPr/>
              <a:t>29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blinds(horizontal)">
                                      <p:cBhvr>
                                        <p:cTn id="7" dur="500"/>
                                        <p:tgtEl>
                                          <p:spTgt spid="61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xEl>
                                              <p:pRg st="5" end="5"/>
                                            </p:txEl>
                                          </p:spTgt>
                                        </p:tgtEl>
                                        <p:attrNameLst>
                                          <p:attrName>style.visibility</p:attrName>
                                        </p:attrNameLst>
                                      </p:cBhvr>
                                      <p:to>
                                        <p:strVal val="visible"/>
                                      </p:to>
                                    </p:set>
                                    <p:animEffect transition="in" filter="blinds(horizontal)">
                                      <p:cBhvr>
                                        <p:cTn id="12" dur="500"/>
                                        <p:tgtEl>
                                          <p:spTgt spid="6148">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8">
                                            <p:txEl>
                                              <p:pRg st="6" end="6"/>
                                            </p:txEl>
                                          </p:spTgt>
                                        </p:tgtEl>
                                        <p:attrNameLst>
                                          <p:attrName>style.visibility</p:attrName>
                                        </p:attrNameLst>
                                      </p:cBhvr>
                                      <p:to>
                                        <p:strVal val="visible"/>
                                      </p:to>
                                    </p:set>
                                    <p:animEffect transition="in" filter="blinds(horizontal)">
                                      <p:cBhvr>
                                        <p:cTn id="17" dur="500"/>
                                        <p:tgtEl>
                                          <p:spTgt spid="6148">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8">
                                            <p:txEl>
                                              <p:pRg st="7" end="7"/>
                                            </p:txEl>
                                          </p:spTgt>
                                        </p:tgtEl>
                                        <p:attrNameLst>
                                          <p:attrName>style.visibility</p:attrName>
                                        </p:attrNameLst>
                                      </p:cBhvr>
                                      <p:to>
                                        <p:strVal val="visible"/>
                                      </p:to>
                                    </p:set>
                                    <p:animEffect transition="in" filter="blinds(horizontal)">
                                      <p:cBhvr>
                                        <p:cTn id="20" dur="500"/>
                                        <p:tgtEl>
                                          <p:spTgt spid="6148">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animEffect transition="in" filter="blinds(horizontal)">
                                      <p:cBhvr>
                                        <p:cTn id="23" dur="500"/>
                                        <p:tgtEl>
                                          <p:spTgt spid="614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148">
                                            <p:txEl>
                                              <p:pRg st="9" end="9"/>
                                            </p:txEl>
                                          </p:spTgt>
                                        </p:tgtEl>
                                        <p:attrNameLst>
                                          <p:attrName>style.visibility</p:attrName>
                                        </p:attrNameLst>
                                      </p:cBhvr>
                                      <p:to>
                                        <p:strVal val="visible"/>
                                      </p:to>
                                    </p:set>
                                    <p:animEffect transition="in" filter="blinds(horizontal)">
                                      <p:cBhvr>
                                        <p:cTn id="28" dur="500"/>
                                        <p:tgtEl>
                                          <p:spTgt spid="6148">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animEffect transition="in" filter="blinds(horizontal)">
                                      <p:cBhvr>
                                        <p:cTn id="31" dur="500"/>
                                        <p:tgtEl>
                                          <p:spTgt spid="6148">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48">
                                            <p:txEl>
                                              <p:pRg st="11" end="11"/>
                                            </p:txEl>
                                          </p:spTgt>
                                        </p:tgtEl>
                                        <p:attrNameLst>
                                          <p:attrName>style.visibility</p:attrName>
                                        </p:attrNameLst>
                                      </p:cBhvr>
                                      <p:to>
                                        <p:strVal val="visible"/>
                                      </p:to>
                                    </p:set>
                                    <p:animEffect transition="in" filter="blinds(horizontal)">
                                      <p:cBhvr>
                                        <p:cTn id="34" dur="500"/>
                                        <p:tgtEl>
                                          <p:spTgt spid="6148">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148">
                                            <p:txEl>
                                              <p:pRg st="12" end="12"/>
                                            </p:txEl>
                                          </p:spTgt>
                                        </p:tgtEl>
                                        <p:attrNameLst>
                                          <p:attrName>style.visibility</p:attrName>
                                        </p:attrNameLst>
                                      </p:cBhvr>
                                      <p:to>
                                        <p:strVal val="visible"/>
                                      </p:to>
                                    </p:set>
                                    <p:animEffect transition="in" filter="blinds(horizontal)">
                                      <p:cBhvr>
                                        <p:cTn id="39" dur="500"/>
                                        <p:tgtEl>
                                          <p:spTgt spid="6148">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8">
                                            <p:txEl>
                                              <p:pRg st="13" end="13"/>
                                            </p:txEl>
                                          </p:spTgt>
                                        </p:tgtEl>
                                        <p:attrNameLst>
                                          <p:attrName>style.visibility</p:attrName>
                                        </p:attrNameLst>
                                      </p:cBhvr>
                                      <p:to>
                                        <p:strVal val="visible"/>
                                      </p:to>
                                    </p:set>
                                    <p:animEffect transition="in" filter="blinds(horizontal)">
                                      <p:cBhvr>
                                        <p:cTn id="42" dur="500"/>
                                        <p:tgtEl>
                                          <p:spTgt spid="614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smtClean="0"/>
              <a:t>Topics in this section</a:t>
            </a:r>
            <a:endParaRPr lang="en-US" smtClean="0"/>
          </a:p>
        </p:txBody>
      </p:sp>
      <p:sp>
        <p:nvSpPr>
          <p:cNvPr id="34819" name="Content Placeholder 6"/>
          <p:cNvSpPr>
            <a:spLocks noGrp="1"/>
          </p:cNvSpPr>
          <p:nvPr>
            <p:ph idx="1"/>
          </p:nvPr>
        </p:nvSpPr>
        <p:spPr/>
        <p:txBody>
          <a:bodyPr/>
          <a:lstStyle/>
          <a:p>
            <a:pPr>
              <a:spcBef>
                <a:spcPts val="600"/>
              </a:spcBef>
            </a:pPr>
            <a:endParaRPr lang="en-US" smtClean="0"/>
          </a:p>
          <a:p>
            <a:pPr>
              <a:spcBef>
                <a:spcPts val="600"/>
              </a:spcBef>
            </a:pPr>
            <a:r>
              <a:rPr lang="en-US" smtClean="0"/>
              <a:t>Introduction</a:t>
            </a:r>
          </a:p>
          <a:p>
            <a:pPr>
              <a:spcBef>
                <a:spcPts val="600"/>
              </a:spcBef>
            </a:pPr>
            <a:r>
              <a:rPr lang="en-US" smtClean="0"/>
              <a:t>Containers</a:t>
            </a:r>
          </a:p>
          <a:p>
            <a:pPr lvl="1">
              <a:spcBef>
                <a:spcPts val="600"/>
              </a:spcBef>
            </a:pPr>
            <a:r>
              <a:rPr lang="en-US" smtClean="0"/>
              <a:t>JFrame, JPanel</a:t>
            </a:r>
          </a:p>
          <a:p>
            <a:pPr>
              <a:spcBef>
                <a:spcPts val="600"/>
              </a:spcBef>
            </a:pPr>
            <a:r>
              <a:rPr lang="en-US" smtClean="0"/>
              <a:t>Some Swing components</a:t>
            </a:r>
          </a:p>
          <a:p>
            <a:pPr lvl="1">
              <a:spcBef>
                <a:spcPts val="600"/>
              </a:spcBef>
            </a:pPr>
            <a:r>
              <a:rPr lang="en-US" smtClean="0"/>
              <a:t>JLabel, JTextField, JButton</a:t>
            </a:r>
          </a:p>
          <a:p>
            <a:pPr>
              <a:spcBef>
                <a:spcPts val="600"/>
              </a:spcBef>
            </a:pPr>
            <a:endParaRPr lang="en-US" smtClean="0"/>
          </a:p>
        </p:txBody>
      </p:sp>
      <p:sp>
        <p:nvSpPr>
          <p:cNvPr id="6" name="Content Placeholder 2"/>
          <p:cNvSpPr txBox="1">
            <a:spLocks/>
          </p:cNvSpPr>
          <p:nvPr/>
        </p:nvSpPr>
        <p:spPr>
          <a:xfrm>
            <a:off x="457200" y="1646238"/>
            <a:ext cx="8229600" cy="4525962"/>
          </a:xfrm>
          <a:prstGeom prst="rect">
            <a:avLst/>
          </a:prstGeom>
        </p:spPr>
        <p:txBody>
          <a:bodyPr>
            <a:normAutofit/>
          </a:bodyPr>
          <a:lstStyle/>
          <a:p>
            <a:pPr marL="292100" indent="-292100" eaLnBrk="1" fontAlgn="auto" hangingPunct="1">
              <a:spcBef>
                <a:spcPts val="0"/>
              </a:spcBef>
              <a:spcAft>
                <a:spcPts val="0"/>
              </a:spcAft>
              <a:buClr>
                <a:schemeClr val="accent1"/>
              </a:buClr>
              <a:buSzPct val="70000"/>
              <a:buFont typeface="Wingdings 2"/>
              <a:buChar char=""/>
              <a:defRPr/>
            </a:pPr>
            <a:endParaRPr lang="en-US" sz="3200">
              <a:latin typeface="+mn-lt"/>
              <a:cs typeface="+mn-cs"/>
            </a:endParaRPr>
          </a:p>
        </p:txBody>
      </p:sp>
      <p:sp>
        <p:nvSpPr>
          <p:cNvPr id="5" name="Slide Number Placeholder 4"/>
          <p:cNvSpPr>
            <a:spLocks noGrp="1"/>
          </p:cNvSpPr>
          <p:nvPr>
            <p:ph type="sldNum" sz="quarter" idx="12"/>
          </p:nvPr>
        </p:nvSpPr>
        <p:spPr/>
        <p:txBody>
          <a:bodyPr/>
          <a:lstStyle/>
          <a:p>
            <a:pPr>
              <a:defRPr/>
            </a:pPr>
            <a:fld id="{3BA0CA1F-4657-454C-86F3-39929102276D}" type="slidenum">
              <a:rPr lang="en-US" smtClean="0"/>
              <a:pPr>
                <a:defRPr/>
              </a:pPr>
              <a:t>3</a:t>
            </a:fld>
            <a:endParaRPr lang="en-US"/>
          </a:p>
        </p:txBody>
      </p:sp>
    </p:spTree>
  </p:cSld>
  <p:clrMapOvr>
    <a:masterClrMapping/>
  </p:clrMapOvr>
  <p:transition>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b="0" smtClean="0"/>
              <a:t>Example 2: JButtonDemo2.java</a:t>
            </a:r>
          </a:p>
        </p:txBody>
      </p:sp>
      <p:sp>
        <p:nvSpPr>
          <p:cNvPr id="7172" name="Rectangle 3"/>
          <p:cNvSpPr>
            <a:spLocks noGrp="1" noChangeArrowheads="1"/>
          </p:cNvSpPr>
          <p:nvPr>
            <p:ph idx="1"/>
          </p:nvPr>
        </p:nvSpPr>
        <p:spPr>
          <a:xfrm>
            <a:off x="609600" y="1295400"/>
            <a:ext cx="8305800" cy="5410200"/>
          </a:xfrm>
          <a:solidFill>
            <a:schemeClr val="hlink"/>
          </a:solidFill>
        </p:spPr>
        <p:txBody>
          <a:bodyPr/>
          <a:lstStyle/>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ts val="200"/>
              </a:spcBef>
              <a:buFont typeface="Wingdings" pitchFamily="2" charset="2"/>
              <a:buNone/>
            </a:pPr>
            <a:r>
              <a:rPr lang="en-US" sz="1600" smtClean="0">
                <a:solidFill>
                  <a:srgbClr val="0000FF"/>
                </a:solidFill>
              </a:rPr>
              <a:t>public class</a:t>
            </a:r>
            <a:r>
              <a:rPr lang="en-US" sz="1600" smtClean="0">
                <a:solidFill>
                  <a:schemeClr val="bg2"/>
                </a:solidFill>
              </a:rPr>
              <a:t> JButtonDemo2 </a:t>
            </a:r>
            <a:r>
              <a:rPr lang="en-US" sz="1600" smtClean="0">
                <a:solidFill>
                  <a:srgbClr val="0000FF"/>
                </a:solidFill>
              </a:rPr>
              <a:t>extends</a:t>
            </a:r>
            <a:r>
              <a:rPr lang="en-US" sz="1600" smtClean="0">
                <a:solidFill>
                  <a:schemeClr val="bg2"/>
                </a:solidFill>
              </a:rPr>
              <a:t> JFrame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ts val="20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JButtonDemo2()   {</a:t>
            </a:r>
          </a:p>
          <a:p>
            <a:pPr>
              <a:spcBef>
                <a:spcPts val="200"/>
              </a:spcBef>
              <a:buFont typeface="Wingdings" pitchFamily="2" charset="2"/>
              <a:buNone/>
            </a:pPr>
            <a:r>
              <a:rPr lang="en-US" sz="1600" smtClean="0">
                <a:solidFill>
                  <a:schemeClr val="bg2"/>
                </a:solidFill>
              </a:rPr>
              <a:t>		super(</a:t>
            </a:r>
            <a:r>
              <a:rPr lang="en-US" sz="1600" smtClean="0">
                <a:solidFill>
                  <a:srgbClr val="FF0000"/>
                </a:solidFill>
              </a:rPr>
              <a:t>"Button Test!"</a:t>
            </a: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Create the two buttons</a:t>
            </a:r>
          </a:p>
          <a:p>
            <a:pPr>
              <a:spcBef>
                <a:spcPts val="200"/>
              </a:spcBef>
              <a:buFont typeface="Wingdings" pitchFamily="2" charset="2"/>
              <a:buNone/>
            </a:pPr>
            <a:r>
              <a:rPr lang="en-US" sz="1600" smtClean="0">
                <a:solidFill>
                  <a:schemeClr val="bg2"/>
                </a:solidFill>
              </a:rPr>
              <a:t>    		</a:t>
            </a:r>
            <a:r>
              <a:rPr lang="en-US" sz="1600" b="1" smtClean="0">
                <a:solidFill>
                  <a:schemeClr val="bg2"/>
                </a:solidFill>
              </a:rPr>
              <a:t>btn1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First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red-ball.gif</a:t>
            </a:r>
            <a:r>
              <a:rPr lang="en-US" sz="1600" b="1" smtClean="0">
                <a:solidFill>
                  <a:schemeClr val="bg2"/>
                </a:solidFill>
              </a:rPr>
              <a:t>"));</a:t>
            </a:r>
          </a:p>
          <a:p>
            <a:pPr>
              <a:spcBef>
                <a:spcPts val="200"/>
              </a:spcBef>
              <a:buFont typeface="Wingdings" pitchFamily="2" charset="2"/>
              <a:buNone/>
            </a:pPr>
            <a:r>
              <a:rPr lang="en-US" sz="1600" b="1" smtClean="0">
                <a:solidFill>
                  <a:schemeClr val="bg2"/>
                </a:solidFill>
              </a:rPr>
              <a:t>  		btn2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Second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blue-ball.gif</a:t>
            </a:r>
            <a:r>
              <a:rPr lang="en-US" sz="1600" b="1" smtClean="0">
                <a:solidFill>
                  <a:schemeClr val="bg2"/>
                </a:solidFill>
              </a:rPr>
              <a:t>"));</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t>
            </a:r>
            <a:r>
              <a:rPr lang="en-US" sz="1600" smtClean="0">
                <a:solidFill>
                  <a:srgbClr val="0000FF"/>
                </a:solidFill>
              </a:rPr>
              <a:t>JPanel</a:t>
            </a: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0000FF"/>
                </a:solidFill>
              </a:rPr>
              <a:t>JPanel</a:t>
            </a:r>
            <a:r>
              <a:rPr lang="en-US" sz="1600" smtClean="0">
                <a:solidFill>
                  <a:schemeClr val="bg2"/>
                </a:solidFill>
              </a:rPr>
              <a:t>();</a:t>
            </a:r>
          </a:p>
          <a:p>
            <a:pPr>
              <a:spcBef>
                <a:spcPts val="200"/>
              </a:spcBef>
              <a:buFont typeface="Wingdings" pitchFamily="2" charset="2"/>
              <a:buNone/>
            </a:pPr>
            <a:r>
              <a:rPr lang="en-US" sz="1600" smtClean="0">
                <a:solidFill>
                  <a:srgbClr val="008000"/>
                </a:solidFill>
              </a:rPr>
              <a:t>		// Add the two buttons to the panel</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(btn1);</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(btn2);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Add panel to the frame</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add(panel);		</a:t>
            </a:r>
          </a:p>
          <a:p>
            <a:pPr>
              <a:spcBef>
                <a:spcPts val="200"/>
              </a:spcBef>
              <a:buFont typeface="Wingdings" pitchFamily="2" charset="2"/>
              <a:buNone/>
            </a:pPr>
            <a:r>
              <a:rPr lang="en-US" sz="1600" smtClean="0">
                <a:solidFill>
                  <a:schemeClr val="bg2"/>
                </a:solidFill>
              </a:rPr>
              <a:t>    		setSize(300,300);</a:t>
            </a:r>
          </a:p>
          <a:p>
            <a:pPr>
              <a:spcBef>
                <a:spcPts val="200"/>
              </a:spcBef>
              <a:buFont typeface="Wingdings" pitchFamily="2" charset="2"/>
              <a:buNone/>
            </a:pPr>
            <a:r>
              <a:rPr lang="en-US" sz="1600" smtClean="0">
                <a:solidFill>
                  <a:schemeClr val="bg2"/>
                </a:solidFill>
              </a:rPr>
              <a:t>	   	setVisible(true);</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args) { </a:t>
            </a:r>
            <a:r>
              <a:rPr lang="en-US" sz="1600" smtClean="0">
                <a:solidFill>
                  <a:srgbClr val="3333FF"/>
                </a:solidFill>
              </a:rPr>
              <a:t>new JButtonDemo2</a:t>
            </a:r>
            <a:r>
              <a:rPr lang="en-US" sz="1600" smtClean="0">
                <a:solidFill>
                  <a:schemeClr val="bg2"/>
                </a:solidFill>
              </a:rPr>
              <a:t>(); }</a:t>
            </a:r>
          </a:p>
          <a:p>
            <a:pPr>
              <a:spcBef>
                <a:spcPts val="200"/>
              </a:spcBef>
              <a:buFont typeface="Wingdings" pitchFamily="2" charset="2"/>
              <a:buNone/>
            </a:pPr>
            <a:r>
              <a:rPr lang="en-US" sz="1600" smtClean="0">
                <a:solidFill>
                  <a:schemeClr val="bg2"/>
                </a:solidFill>
              </a:rPr>
              <a:t>}</a:t>
            </a:r>
          </a:p>
        </p:txBody>
      </p:sp>
      <p:graphicFrame>
        <p:nvGraphicFramePr>
          <p:cNvPr id="237574" name="Object 6"/>
          <p:cNvGraphicFramePr>
            <a:graphicFrameLocks noChangeAspect="1"/>
          </p:cNvGraphicFramePr>
          <p:nvPr/>
        </p:nvGraphicFramePr>
        <p:xfrm>
          <a:off x="5562600" y="3733800"/>
          <a:ext cx="3200400" cy="2919413"/>
        </p:xfrm>
        <a:graphic>
          <a:graphicData uri="http://schemas.openxmlformats.org/presentationml/2006/ole">
            <mc:AlternateContent xmlns:mc="http://schemas.openxmlformats.org/markup-compatibility/2006">
              <mc:Choice xmlns:v="urn:schemas-microsoft-com:vml" Requires="v">
                <p:oleObj spid="_x0000_s7181" name="Bitmap Image" r:id="rId3" imgW="2715004" imgH="2476190" progId="Paint.Picture">
                  <p:embed/>
                </p:oleObj>
              </mc:Choice>
              <mc:Fallback>
                <p:oleObj name="Bitmap Image" r:id="rId3" imgW="2715004" imgH="24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33800"/>
                        <a:ext cx="3200400" cy="291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FA17DD-E53D-4D0B-B8EF-BB4C3E45F7DD}" type="slidenum">
              <a:rPr lang="en-US" sz="1400" smtClean="0">
                <a:latin typeface="Arial Narrow" pitchFamily="34" charset="0"/>
              </a:rPr>
              <a:pPr/>
              <a:t>30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8194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0B1D15F8-EBAE-424F-AEA8-614C2A7D277C}" type="slidenum">
              <a:rPr lang="en-US" smtClean="0"/>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5" presetClass="emph" presetSubtype="1" nodeType="withEffect">
                                  <p:stCondLst>
                                    <p:cond delay="0"/>
                                  </p:stCondLst>
                                  <p:childTnLst>
                                    <p:set>
                                      <p:cBhvr override="childStyle">
                                        <p:cTn id="38" dur="indefinite"/>
                                        <p:tgtEl>
                                          <p:spTgt spid="74755">
                                            <p:txEl>
                                              <p:pRg st="1" end="1"/>
                                            </p:txEl>
                                          </p:spTgt>
                                        </p:tgtEl>
                                        <p:attrNameLst>
                                          <p:attrName>style.fontStyle</p:attrName>
                                        </p:attrNameLst>
                                      </p:cBhvr>
                                      <p:to>
                                        <p:strVal val="normal"/>
                                      </p:to>
                                    </p:set>
                                    <p:set>
                                      <p:cBhvr override="childStyle">
                                        <p:cTn id="39" dur="indefinite"/>
                                        <p:tgtEl>
                                          <p:spTgt spid="74755">
                                            <p:txEl>
                                              <p:pRg st="1" end="1"/>
                                            </p:txEl>
                                          </p:spTgt>
                                        </p:tgtEl>
                                        <p:attrNameLst>
                                          <p:attrName>style.fontWeight</p:attrName>
                                        </p:attrNameLst>
                                      </p:cBhvr>
                                      <p:to>
                                        <p:strVal val="bold"/>
                                      </p:to>
                                    </p:set>
                                    <p:set>
                                      <p:cBhvr override="childStyle">
                                        <p:cTn id="40" dur="indefinite"/>
                                        <p:tgtEl>
                                          <p:spTgt spid="74755">
                                            <p:txEl>
                                              <p:pRg st="1" end="1"/>
                                            </p:txEl>
                                          </p:spTgt>
                                        </p:tgtEl>
                                        <p:attrNameLst>
                                          <p:attrName>style.textDecorationUnderline</p:attrName>
                                        </p:attrNameLst>
                                      </p:cBhvr>
                                      <p:to>
                                        <p:strVal val="false"/>
                                      </p:to>
                                    </p:set>
                                  </p:childTnLst>
                                </p:cTn>
                              </p:par>
                              <p:par>
                                <p:cTn id="41" presetID="9" presetClass="emph" presetSubtype="0" nodeType="withEffect">
                                  <p:stCondLst>
                                    <p:cond delay="0"/>
                                  </p:stCondLst>
                                  <p:childTnLst>
                                    <p:set>
                                      <p:cBhvr rctx="PPT">
                                        <p:cTn id="42" dur="indefinite"/>
                                        <p:tgtEl>
                                          <p:spTgt spid="74755">
                                            <p:txEl>
                                              <p:pRg st="2" end="2"/>
                                            </p:txEl>
                                          </p:spTgt>
                                        </p:tgtEl>
                                        <p:attrNameLst>
                                          <p:attrName>style.opacity</p:attrName>
                                        </p:attrNameLst>
                                      </p:cBhvr>
                                      <p:to>
                                        <p:strVal val="0.5"/>
                                      </p:to>
                                    </p:set>
                                    <p:animEffect filter="image" prLst="opacity: 0.5">
                                      <p:cBhvr rctx="IE">
                                        <p:cTn id="43" dur="indefinite"/>
                                        <p:tgtEl>
                                          <p:spTgt spid="74755">
                                            <p:txEl>
                                              <p:pRg st="2" end="2"/>
                                            </p:txEl>
                                          </p:spTgt>
                                        </p:tgtEl>
                                      </p:cBhvr>
                                    </p:animEffect>
                                  </p:childTnLst>
                                </p:cTn>
                              </p:par>
                              <p:par>
                                <p:cTn id="44" presetID="9" presetClass="emph" presetSubtype="0" nodeType="withEffect">
                                  <p:stCondLst>
                                    <p:cond delay="0"/>
                                  </p:stCondLst>
                                  <p:childTnLst>
                                    <p:set>
                                      <p:cBhvr rctx="PPT">
                                        <p:cTn id="45" dur="indefinite"/>
                                        <p:tgtEl>
                                          <p:spTgt spid="74755">
                                            <p:txEl>
                                              <p:pRg st="3" end="3"/>
                                            </p:txEl>
                                          </p:spTgt>
                                        </p:tgtEl>
                                        <p:attrNameLst>
                                          <p:attrName>style.opacity</p:attrName>
                                        </p:attrNameLst>
                                      </p:cBhvr>
                                      <p:to>
                                        <p:strVal val="0.5"/>
                                      </p:to>
                                    </p:set>
                                    <p:animEffect filter="image" prLst="opacity: 0.5">
                                      <p:cBhvr rctx="IE">
                                        <p:cTn id="46" dur="indefinite"/>
                                        <p:tgtEl>
                                          <p:spTgt spid="74755">
                                            <p:txEl>
                                              <p:pRg st="3" end="3"/>
                                            </p:txEl>
                                          </p:spTgt>
                                        </p:tgtEl>
                                      </p:cBhvr>
                                    </p:animEffec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74755" grpId="0" build="allAtOnce" autoUpdateAnimBg="0"/>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dirty="0" smtClean="0"/>
              <a:t>Event</a:t>
            </a:r>
          </a:p>
        </p:txBody>
      </p:sp>
      <p:sp>
        <p:nvSpPr>
          <p:cNvPr id="57347" name="Rectangle 3"/>
          <p:cNvSpPr>
            <a:spLocks noGrp="1" noChangeArrowheads="1"/>
          </p:cNvSpPr>
          <p:nvPr>
            <p:ph idx="1"/>
          </p:nvPr>
        </p:nvSpPr>
        <p:spPr/>
        <p:txBody>
          <a:bodyPr/>
          <a:lstStyle/>
          <a:p>
            <a:r>
              <a:rPr lang="en-US" smtClean="0"/>
              <a:t>An </a:t>
            </a:r>
            <a:r>
              <a:rPr lang="en-US" i="1" smtClean="0">
                <a:latin typeface="Courier New" pitchFamily="49" charset="0"/>
              </a:rPr>
              <a:t>event</a:t>
            </a:r>
            <a:r>
              <a:rPr lang="en-US" smtClean="0"/>
              <a:t> is an object that represents some activity to which we may want to respond, example:</a:t>
            </a:r>
          </a:p>
          <a:p>
            <a:pPr lvl="1"/>
            <a:r>
              <a:rPr lang="en-US" smtClean="0"/>
              <a:t>the mouse is moved</a:t>
            </a:r>
          </a:p>
          <a:p>
            <a:pPr lvl="1"/>
            <a:r>
              <a:rPr lang="en-US" smtClean="0"/>
              <a:t>the mouse is dragged </a:t>
            </a:r>
          </a:p>
          <a:p>
            <a:pPr lvl="1"/>
            <a:r>
              <a:rPr lang="en-US" smtClean="0"/>
              <a:t>a mouse button is clicked</a:t>
            </a:r>
          </a:p>
          <a:p>
            <a:pPr lvl="1"/>
            <a:r>
              <a:rPr lang="en-US" smtClean="0"/>
              <a:t>a graphical button is clicked</a:t>
            </a:r>
          </a:p>
          <a:p>
            <a:pPr lvl="1"/>
            <a:r>
              <a:rPr lang="en-US" smtClean="0"/>
              <a:t>a keyboard key is pressed</a:t>
            </a:r>
          </a:p>
          <a:p>
            <a:pPr lvl="1"/>
            <a:r>
              <a:rPr lang="en-US" smtClean="0"/>
              <a:t>a timer expires</a:t>
            </a:r>
          </a:p>
          <a:p>
            <a:r>
              <a:rPr lang="en-US" smtClean="0">
                <a:latin typeface="Courier New" pitchFamily="49" charset="0"/>
                <a:cs typeface="Courier New" pitchFamily="49" charset="0"/>
              </a:rPr>
              <a:t>Events</a:t>
            </a:r>
            <a:r>
              <a:rPr lang="en-US" smtClean="0"/>
              <a:t> often correspond to user actions, but not always</a:t>
            </a:r>
          </a:p>
          <a:p>
            <a:r>
              <a:rPr lang="en-US" smtClean="0"/>
              <a:t>Each type of event belongs to an </a:t>
            </a:r>
            <a:r>
              <a:rPr lang="en-US" smtClean="0">
                <a:solidFill>
                  <a:schemeClr val="tx1"/>
                </a:solidFill>
              </a:rPr>
              <a:t>Event class</a:t>
            </a:r>
            <a:endParaRPr lang="en-US" smtClean="0">
              <a:latin typeface="Courier New" pitchFamily="49" charset="0"/>
              <a:cs typeface="Courier New" pitchFamily="49" charset="0"/>
            </a:endParaRP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732C7B2-2914-45D6-A30C-BB558872E30D}" type="slidenum">
              <a:rPr lang="en-US" sz="1400" smtClean="0">
                <a:latin typeface="Arial Narrow" pitchFamily="34" charset="0"/>
              </a:rPr>
              <a:pPr/>
              <a:t>32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Some Event classes </a:t>
            </a:r>
            <a:r>
              <a:rPr lang="en-US" b="0" smtClean="0"/>
              <a:t>(see more p560)</a:t>
            </a:r>
            <a:endParaRPr lang="en-US" b="0" dirty="0"/>
          </a:p>
        </p:txBody>
      </p:sp>
      <p:graphicFrame>
        <p:nvGraphicFramePr>
          <p:cNvPr id="5" name="Content Placeholder 4"/>
          <p:cNvGraphicFramePr>
            <a:graphicFrameLocks noGrp="1"/>
          </p:cNvGraphicFramePr>
          <p:nvPr>
            <p:ph idx="1"/>
          </p:nvPr>
        </p:nvGraphicFramePr>
        <p:xfrm>
          <a:off x="533400" y="1422400"/>
          <a:ext cx="8458200" cy="5130800"/>
        </p:xfrm>
        <a:graphic>
          <a:graphicData uri="http://schemas.openxmlformats.org/drawingml/2006/table">
            <a:tbl>
              <a:tblPr firstRow="1" bandRow="1">
                <a:tableStyleId>{93296810-A885-4BE3-A3E7-6D5BEEA58F35}</a:tableStyleId>
              </a:tblPr>
              <a:tblGrid>
                <a:gridCol w="1828800"/>
                <a:gridCol w="6629400"/>
              </a:tblGrid>
              <a:tr h="370840">
                <a:tc>
                  <a:txBody>
                    <a:bodyPr/>
                    <a:lstStyle/>
                    <a:p>
                      <a:pPr marL="0" marR="0" algn="l">
                        <a:spcBef>
                          <a:spcPts val="0"/>
                        </a:spcBef>
                        <a:spcAft>
                          <a:spcPts val="0"/>
                        </a:spcAft>
                        <a:tabLst>
                          <a:tab pos="228600" algn="l"/>
                        </a:tabLst>
                      </a:pPr>
                      <a:r>
                        <a:rPr lang="en-US" sz="2000" dirty="0" err="1"/>
                        <a:t>Lớp</a:t>
                      </a:r>
                      <a:r>
                        <a:rPr lang="en-US" sz="2000" dirty="0"/>
                        <a:t> </a:t>
                      </a:r>
                      <a:r>
                        <a:rPr lang="en-US" sz="2000" dirty="0" err="1"/>
                        <a:t>sự</a:t>
                      </a:r>
                      <a:r>
                        <a:rPr lang="en-US" sz="2000" dirty="0"/>
                        <a:t> </a:t>
                      </a:r>
                      <a:r>
                        <a:rPr lang="en-US" sz="2000" dirty="0" err="1"/>
                        <a:t>kiện</a:t>
                      </a:r>
                      <a:endParaRPr lang="en-US" sz="2000" dirty="0">
                        <a:latin typeface="Verdana"/>
                        <a:ea typeface="Times New Roman"/>
                        <a:cs typeface="Times New Roman"/>
                      </a:endParaRPr>
                    </a:p>
                  </a:txBody>
                  <a:tcPr marL="68580" marR="68580" marT="0" marB="0" anchor="ctr" anchorCtr="1"/>
                </a:tc>
                <a:tc>
                  <a:txBody>
                    <a:bodyPr/>
                    <a:lstStyle/>
                    <a:p>
                      <a:pPr marL="0" marR="0" algn="ctr">
                        <a:spcBef>
                          <a:spcPts val="0"/>
                        </a:spcBef>
                        <a:spcAft>
                          <a:spcPts val="0"/>
                        </a:spcAft>
                        <a:tabLst>
                          <a:tab pos="228600" algn="l"/>
                        </a:tabLst>
                      </a:pPr>
                      <a:r>
                        <a:rPr lang="en-US" sz="2000" dirty="0" err="1"/>
                        <a:t>Mô</a:t>
                      </a:r>
                      <a:r>
                        <a:rPr lang="en-US" sz="2000" dirty="0"/>
                        <a:t> </a:t>
                      </a:r>
                      <a:r>
                        <a:rPr lang="en-US" sz="2000" dirty="0" err="1"/>
                        <a:t>tả</a:t>
                      </a:r>
                      <a:r>
                        <a:rPr lang="en-US" sz="2000" dirty="0"/>
                        <a:t> </a:t>
                      </a:r>
                      <a:endParaRPr lang="en-US" sz="2000" dirty="0">
                        <a:latin typeface="Verdana"/>
                        <a:ea typeface="Times New Roman"/>
                        <a:cs typeface="Times New Roman"/>
                      </a:endParaRPr>
                    </a:p>
                  </a:txBody>
                  <a:tcPr marL="68580" marR="68580" marT="0" marB="0" anchor="ctr" anchorCtr="1"/>
                </a:tc>
              </a:tr>
              <a:tr h="721360">
                <a:tc>
                  <a:txBody>
                    <a:bodyPr/>
                    <a:lstStyle/>
                    <a:p>
                      <a:pPr marL="0" marR="0" algn="just">
                        <a:spcBef>
                          <a:spcPts val="0"/>
                        </a:spcBef>
                        <a:spcAft>
                          <a:spcPts val="0"/>
                        </a:spcAft>
                        <a:tabLst>
                          <a:tab pos="228600" algn="l"/>
                        </a:tabLst>
                      </a:pPr>
                      <a:r>
                        <a:rPr lang="en-US" sz="2000" b="1" dirty="0" err="1">
                          <a:solidFill>
                            <a:schemeClr val="bg1">
                              <a:lumMod val="75000"/>
                            </a:schemeClr>
                          </a:solidFill>
                        </a:rPr>
                        <a:t>ActionEvent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err="1"/>
                        <a:t>sinh</a:t>
                      </a:r>
                      <a:r>
                        <a:rPr lang="en-US" sz="2000"/>
                        <a:t> </a:t>
                      </a:r>
                      <a:r>
                        <a:rPr lang="en-US" sz="2000" smtClean="0"/>
                        <a:t>khi</a:t>
                      </a:r>
                      <a:r>
                        <a:rPr lang="en-US" sz="2000" baseline="0"/>
                        <a:t> </a:t>
                      </a:r>
                      <a:r>
                        <a:rPr lang="en-US" sz="2000" baseline="0" smtClean="0"/>
                        <a:t>click vào</a:t>
                      </a:r>
                      <a:r>
                        <a:rPr lang="en-US" sz="2000" smtClean="0"/>
                        <a:t> một</a:t>
                      </a:r>
                      <a:r>
                        <a:rPr lang="en-US" sz="2000" baseline="0" smtClean="0"/>
                        <a:t> </a:t>
                      </a:r>
                      <a:r>
                        <a:rPr lang="en-US" sz="2000" smtClean="0"/>
                        <a:t>nút hay click chọn</a:t>
                      </a:r>
                      <a:r>
                        <a:rPr lang="en-US" sz="2000" baseline="0" smtClean="0"/>
                        <a:t> menu</a:t>
                      </a:r>
                      <a:r>
                        <a:rPr lang="en-US" sz="2000" smtClean="0"/>
                        <a:t>, hoặc</a:t>
                      </a:r>
                      <a:r>
                        <a:rPr lang="en-US" sz="2000" baseline="0" smtClean="0"/>
                        <a:t> double-click vào </a:t>
                      </a:r>
                      <a:r>
                        <a:rPr lang="en-US" sz="2000" smtClean="0"/>
                        <a:t>một mục</a:t>
                      </a:r>
                      <a:r>
                        <a:rPr lang="en-US" sz="2000" baseline="0" smtClean="0"/>
                        <a:t> </a:t>
                      </a:r>
                      <a:r>
                        <a:rPr lang="en-US" sz="2000" smtClean="0"/>
                        <a:t>trong một</a:t>
                      </a:r>
                      <a:r>
                        <a:rPr lang="en-US" sz="2000" baseline="0" smtClean="0"/>
                        <a:t> </a:t>
                      </a:r>
                      <a:r>
                        <a:rPr lang="en-US" sz="2000" smtClean="0"/>
                        <a:t>danh 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FocusEvent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đối</a:t>
                      </a:r>
                      <a:r>
                        <a:rPr lang="en-US" sz="2000" baseline="0" smtClean="0"/>
                        <a:t> tượng bị</a:t>
                      </a:r>
                      <a:r>
                        <a:rPr lang="en-US" sz="2000" smtClean="0"/>
                        <a:t> </a:t>
                      </a:r>
                      <a:r>
                        <a:rPr lang="en-US" sz="2000" dirty="0" err="1"/>
                        <a:t>mất</a:t>
                      </a:r>
                      <a:r>
                        <a:rPr lang="en-US" sz="2000" dirty="0"/>
                        <a:t> hay </a:t>
                      </a:r>
                      <a:r>
                        <a:rPr lang="en-US" sz="2000" dirty="0" err="1"/>
                        <a:t>nhận</a:t>
                      </a:r>
                      <a:r>
                        <a:rPr lang="en-US" sz="2000" dirty="0"/>
                        <a:t> focus </a:t>
                      </a:r>
                      <a:r>
                        <a:rPr lang="en-US" sz="2000" dirty="0" err="1"/>
                        <a:t>từ</a:t>
                      </a:r>
                      <a:r>
                        <a:rPr lang="en-US" sz="2000" dirty="0"/>
                        <a:t> </a:t>
                      </a:r>
                      <a:r>
                        <a:rPr lang="en-US" sz="2000" dirty="0" err="1"/>
                        <a:t>bàn</a:t>
                      </a:r>
                      <a:r>
                        <a:rPr lang="en-US" sz="2000" dirty="0"/>
                        <a:t> </a:t>
                      </a:r>
                      <a:r>
                        <a:rPr lang="en-US" sz="2000" dirty="0" err="1" smtClean="0"/>
                        <a:t>phím</a:t>
                      </a:r>
                      <a:endParaRPr lang="en-US" sz="2000" dirty="0">
                        <a:latin typeface="Verdana"/>
                        <a:ea typeface="Times New Roman"/>
                        <a:cs typeface="Times New Roman"/>
                      </a:endParaRPr>
                    </a:p>
                  </a:txBody>
                  <a:tcPr marL="68580" marR="68580" marT="0" marB="0" anchor="ctr"/>
                </a:tc>
              </a:tr>
              <a:tr h="548640">
                <a:tc>
                  <a:txBody>
                    <a:bodyPr/>
                    <a:lstStyle/>
                    <a:p>
                      <a:pPr marL="0" marR="0" algn="just">
                        <a:spcBef>
                          <a:spcPts val="0"/>
                        </a:spcBef>
                        <a:spcAft>
                          <a:spcPts val="0"/>
                        </a:spcAft>
                        <a:tabLst>
                          <a:tab pos="228600" algn="l"/>
                        </a:tabLst>
                      </a:pPr>
                      <a:r>
                        <a:rPr lang="en-US" sz="2000" b="1" dirty="0" err="1">
                          <a:solidFill>
                            <a:schemeClr val="bg1">
                              <a:lumMod val="75000"/>
                            </a:schemeClr>
                          </a:solidFill>
                        </a:rPr>
                        <a:t>ItemEvent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mục</a:t>
                      </a:r>
                      <a:r>
                        <a:rPr lang="en-US" sz="2000" baseline="0" smtClean="0"/>
                        <a:t> </a:t>
                      </a:r>
                      <a:r>
                        <a:rPr lang="en-US" sz="2000" smtClean="0"/>
                        <a:t>menu được chọn</a:t>
                      </a:r>
                      <a:r>
                        <a:rPr lang="en-US" sz="2000" baseline="0"/>
                        <a:t> </a:t>
                      </a:r>
                      <a:r>
                        <a:rPr lang="en-US" sz="2000" baseline="0" smtClean="0"/>
                        <a:t>hay bỏ chọn</a:t>
                      </a:r>
                      <a:r>
                        <a:rPr lang="en-US" sz="2000" smtClean="0"/>
                        <a:t>; hay khi click vào </a:t>
                      </a:r>
                      <a:r>
                        <a:rPr lang="en-US" sz="2000"/>
                        <a:t>checkbox </a:t>
                      </a:r>
                      <a:r>
                        <a:rPr lang="en-US" sz="2000" smtClean="0"/>
                        <a:t>hoặc click</a:t>
                      </a:r>
                      <a:r>
                        <a:rPr lang="en-US" sz="2000" baseline="0" smtClean="0"/>
                        <a:t> chọn</a:t>
                      </a:r>
                      <a:r>
                        <a:rPr lang="en-US" sz="2000" smtClean="0"/>
                        <a:t> </a:t>
                      </a:r>
                      <a:r>
                        <a:rPr lang="en-US" sz="2000" err="1"/>
                        <a:t>một</a:t>
                      </a:r>
                      <a:r>
                        <a:rPr lang="en-US" sz="2000"/>
                        <a:t> </a:t>
                      </a:r>
                      <a:r>
                        <a:rPr lang="en-US" sz="2000" smtClean="0"/>
                        <a:t>mục</a:t>
                      </a:r>
                      <a:r>
                        <a:rPr lang="en-US" sz="2000" baseline="0" smtClean="0"/>
                        <a:t> </a:t>
                      </a:r>
                      <a:r>
                        <a:rPr lang="en-US" sz="2000" smtClean="0"/>
                        <a:t>trong </a:t>
                      </a:r>
                      <a:r>
                        <a:rPr lang="en-US" sz="2000" err="1"/>
                        <a:t>danh</a:t>
                      </a:r>
                      <a:r>
                        <a:rPr lang="en-US" sz="2000"/>
                        <a:t> </a:t>
                      </a:r>
                      <a:r>
                        <a:rPr lang="en-US" sz="2000" smtClean="0"/>
                        <a:t>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WindowEvent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một</a:t>
                      </a:r>
                      <a:r>
                        <a:rPr lang="en-US" sz="2000" dirty="0"/>
                        <a:t> </a:t>
                      </a:r>
                      <a:r>
                        <a:rPr lang="en-US" sz="2000" dirty="0" err="1"/>
                        <a:t>cửa</a:t>
                      </a:r>
                      <a:r>
                        <a:rPr lang="en-US" sz="2000" dirty="0"/>
                        <a:t> </a:t>
                      </a:r>
                      <a:r>
                        <a:rPr lang="en-US" sz="2000" dirty="0" err="1"/>
                        <a:t>sổ</a:t>
                      </a:r>
                      <a:r>
                        <a:rPr lang="en-US" sz="2000" dirty="0"/>
                        <a:t> </a:t>
                      </a:r>
                      <a:r>
                        <a:rPr lang="en-US" sz="2000" dirty="0" err="1"/>
                        <a:t>được</a:t>
                      </a:r>
                      <a:r>
                        <a:rPr lang="en-US" sz="2000" dirty="0"/>
                        <a:t> </a:t>
                      </a:r>
                      <a:r>
                        <a:rPr lang="en-US" sz="2000" dirty="0" err="1"/>
                        <a:t>kích</a:t>
                      </a:r>
                      <a:r>
                        <a:rPr lang="en-US" sz="2000" dirty="0"/>
                        <a:t> </a:t>
                      </a:r>
                      <a:r>
                        <a:rPr lang="en-US" sz="2000" dirty="0" err="1"/>
                        <a:t>hoạt</a:t>
                      </a:r>
                      <a:r>
                        <a:rPr lang="en-US" sz="2000" dirty="0"/>
                        <a:t>, </a:t>
                      </a:r>
                      <a:r>
                        <a:rPr lang="en-US" sz="2000" dirty="0" err="1"/>
                        <a:t>được</a:t>
                      </a:r>
                      <a:r>
                        <a:rPr lang="en-US" sz="2000" dirty="0"/>
                        <a:t> </a:t>
                      </a:r>
                      <a:r>
                        <a:rPr lang="en-US" sz="2000" dirty="0" err="1"/>
                        <a:t>đóng</a:t>
                      </a:r>
                      <a:r>
                        <a:rPr lang="en-US" sz="2000" dirty="0"/>
                        <a:t>, </a:t>
                      </a:r>
                      <a:r>
                        <a:rPr lang="en-US" sz="2000" dirty="0" err="1"/>
                        <a:t>được</a:t>
                      </a:r>
                      <a:r>
                        <a:rPr lang="en-US" sz="2000" dirty="0"/>
                        <a:t> </a:t>
                      </a:r>
                      <a:r>
                        <a:rPr lang="en-US" sz="2000" dirty="0" err="1"/>
                        <a:t>mở</a:t>
                      </a:r>
                      <a:r>
                        <a:rPr lang="en-US" sz="2000" dirty="0"/>
                        <a:t> hay </a:t>
                      </a:r>
                      <a:r>
                        <a:rPr lang="en-US" sz="2000" dirty="0" err="1" smtClean="0"/>
                        <a:t>thoát</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TextEvent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nội </a:t>
                      </a:r>
                      <a:r>
                        <a:rPr lang="en-US" sz="2000" dirty="0" smtClean="0"/>
                        <a:t>dung </a:t>
                      </a:r>
                      <a:r>
                        <a:rPr lang="en-US" sz="2000" err="1" smtClean="0"/>
                        <a:t>trong</a:t>
                      </a:r>
                      <a:r>
                        <a:rPr lang="en-US" sz="2000" smtClean="0"/>
                        <a:t> ô</a:t>
                      </a:r>
                      <a:r>
                        <a:rPr lang="en-US" sz="2000" baseline="0" smtClean="0"/>
                        <a:t> nhập liệu bị </a:t>
                      </a:r>
                      <a:r>
                        <a:rPr lang="en-US" sz="2000" smtClean="0"/>
                        <a:t>thay </a:t>
                      </a:r>
                      <a:r>
                        <a:rPr lang="en-US" sz="2000" dirty="0" err="1" smtClean="0"/>
                        <a:t>đổi</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MouseEvent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chuột</a:t>
                      </a:r>
                      <a:r>
                        <a:rPr lang="en-US" sz="2000" dirty="0"/>
                        <a:t> </a:t>
                      </a:r>
                      <a:r>
                        <a:rPr lang="en-US" sz="2000" dirty="0" err="1"/>
                        <a:t>di</a:t>
                      </a:r>
                      <a:r>
                        <a:rPr lang="en-US" sz="2000" dirty="0"/>
                        <a:t> </a:t>
                      </a:r>
                      <a:r>
                        <a:rPr lang="en-US" sz="2000" dirty="0" err="1"/>
                        <a:t>chuyển</a:t>
                      </a:r>
                      <a:r>
                        <a:rPr lang="en-US" sz="2000"/>
                        <a:t>, </a:t>
                      </a:r>
                      <a:r>
                        <a:rPr lang="en-US" sz="2000" smtClean="0"/>
                        <a:t>hoặc</a:t>
                      </a:r>
                      <a:r>
                        <a:rPr lang="en-US" sz="2000" baseline="0" smtClean="0"/>
                        <a:t> </a:t>
                      </a:r>
                      <a:r>
                        <a:rPr lang="en-US" sz="2000" smtClean="0"/>
                        <a:t>được </a:t>
                      </a:r>
                      <a:r>
                        <a:rPr lang="en-US" sz="2000" dirty="0"/>
                        <a:t>click, </a:t>
                      </a:r>
                      <a:r>
                        <a:rPr lang="en-US" sz="2000" dirty="0" err="1"/>
                        <a:t>được</a:t>
                      </a:r>
                      <a:r>
                        <a:rPr lang="en-US" sz="2000" dirty="0"/>
                        <a:t> </a:t>
                      </a:r>
                      <a:r>
                        <a:rPr lang="en-US" sz="2000" dirty="0" err="1"/>
                        <a:t>kéo</a:t>
                      </a:r>
                      <a:r>
                        <a:rPr lang="en-US" sz="2000" dirty="0"/>
                        <a:t> </a:t>
                      </a:r>
                      <a:r>
                        <a:rPr lang="en-US" sz="2000"/>
                        <a:t>hay </a:t>
                      </a:r>
                      <a:r>
                        <a:rPr lang="en-US" sz="2000" smtClean="0"/>
                        <a:t>thả </a:t>
                      </a:r>
                      <a:r>
                        <a:rPr lang="en-US" sz="2000" dirty="0" err="1" smtClean="0"/>
                        <a:t>ra</a:t>
                      </a:r>
                      <a:endParaRPr lang="en-US" sz="2000" dirty="0">
                        <a:latin typeface="Verdana"/>
                        <a:ea typeface="Times New Roman"/>
                        <a:cs typeface="Times New Roman"/>
                      </a:endParaRPr>
                    </a:p>
                  </a:txBody>
                  <a:tcPr marL="68580" marR="68580" marT="0" marB="0" anchor="ctr"/>
                </a:tc>
              </a:tr>
              <a:tr h="381000">
                <a:tc>
                  <a:txBody>
                    <a:bodyPr/>
                    <a:lstStyle/>
                    <a:p>
                      <a:pPr marL="0" marR="0" algn="just">
                        <a:spcBef>
                          <a:spcPts val="0"/>
                        </a:spcBef>
                        <a:spcAft>
                          <a:spcPts val="0"/>
                        </a:spcAft>
                        <a:tabLst>
                          <a:tab pos="228600" algn="l"/>
                        </a:tabLst>
                      </a:pPr>
                      <a:r>
                        <a:rPr lang="en-US" sz="2000" b="1" dirty="0" err="1">
                          <a:solidFill>
                            <a:schemeClr val="bg1">
                              <a:lumMod val="75000"/>
                            </a:schemeClr>
                          </a:solidFill>
                        </a:rPr>
                        <a:t>KeyEvent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nhấn bà</a:t>
                      </a:r>
                      <a:r>
                        <a:rPr lang="en-US" sz="2000" baseline="0" smtClean="0"/>
                        <a:t>n </a:t>
                      </a:r>
                      <a:r>
                        <a:rPr lang="en-US" sz="2000" smtClean="0"/>
                        <a:t>phím</a:t>
                      </a:r>
                      <a:endParaRPr lang="en-US" sz="2000" dirty="0">
                        <a:latin typeface="Verdana"/>
                        <a:ea typeface="Times New Roman"/>
                        <a:cs typeface="Times New Roman"/>
                      </a:endParaRPr>
                    </a:p>
                  </a:txBody>
                  <a:tcPr marL="68580" marR="68580" marT="0" marB="0" anchor="ctr"/>
                </a:tc>
              </a:tr>
            </a:tbl>
          </a:graphicData>
        </a:graphic>
      </p:graphicFrame>
      <p:sp>
        <p:nvSpPr>
          <p:cNvPr id="584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CBBE4A6-935E-49BD-8DC4-16FBAC0171EE}" type="slidenum">
              <a:rPr lang="en-US" sz="1400" smtClean="0">
                <a:latin typeface="Arial Narrow" pitchFamily="34" charset="0"/>
              </a:rPr>
              <a:pPr/>
              <a:t>33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dirty="0" smtClean="0"/>
              <a:t>Event handling</a:t>
            </a:r>
          </a:p>
        </p:txBody>
      </p:sp>
      <p:sp>
        <p:nvSpPr>
          <p:cNvPr id="59395" name="Rectangle 3"/>
          <p:cNvSpPr>
            <a:spLocks noGrp="1" noChangeArrowheads="1"/>
          </p:cNvSpPr>
          <p:nvPr>
            <p:ph idx="1"/>
          </p:nvPr>
        </p:nvSpPr>
        <p:spPr/>
        <p:txBody>
          <a:bodyPr/>
          <a:lstStyle/>
          <a:p>
            <a:r>
              <a:rPr lang="en-US" smtClean="0">
                <a:latin typeface="Courier New" pitchFamily="49" charset="0"/>
              </a:rPr>
              <a:t>Components</a:t>
            </a:r>
            <a:r>
              <a:rPr lang="en-US" smtClean="0"/>
              <a:t> generate </a:t>
            </a:r>
            <a:r>
              <a:rPr lang="en-US" smtClean="0">
                <a:latin typeface="Courier New" pitchFamily="49" charset="0"/>
              </a:rPr>
              <a:t>events</a:t>
            </a:r>
            <a:r>
              <a:rPr lang="en-US" smtClean="0"/>
              <a:t>, and </a:t>
            </a:r>
            <a:r>
              <a:rPr lang="en-US" smtClean="0">
                <a:latin typeface="Courier New" pitchFamily="49" charset="0"/>
              </a:rPr>
              <a:t>listeners</a:t>
            </a:r>
            <a:r>
              <a:rPr lang="en-US" smtClean="0"/>
              <a:t> handle the events when they occur</a:t>
            </a:r>
          </a:p>
          <a:p>
            <a:pPr lvl="1"/>
            <a:r>
              <a:rPr lang="en-US" smtClean="0">
                <a:solidFill>
                  <a:schemeClr val="tx1"/>
                </a:solidFill>
              </a:rPr>
              <a:t>A </a:t>
            </a:r>
            <a:r>
              <a:rPr lang="en-US" i="1" smtClean="0">
                <a:solidFill>
                  <a:schemeClr val="tx1"/>
                </a:solidFill>
                <a:latin typeface="Courier New" pitchFamily="49" charset="0"/>
              </a:rPr>
              <a:t>listener</a:t>
            </a:r>
            <a:r>
              <a:rPr lang="en-US" smtClean="0">
                <a:solidFill>
                  <a:schemeClr val="tx1"/>
                </a:solidFill>
              </a:rPr>
              <a:t> object "waits" for an </a:t>
            </a:r>
            <a:r>
              <a:rPr lang="en-US" smtClean="0">
                <a:solidFill>
                  <a:schemeClr val="tx1"/>
                </a:solidFill>
                <a:latin typeface="Courier New" pitchFamily="49" charset="0"/>
                <a:cs typeface="Courier New" pitchFamily="49" charset="0"/>
              </a:rPr>
              <a:t>event</a:t>
            </a:r>
            <a:r>
              <a:rPr lang="en-US" smtClean="0">
                <a:solidFill>
                  <a:schemeClr val="tx1"/>
                </a:solidFill>
              </a:rPr>
              <a:t> to occur and responds accordingly</a:t>
            </a:r>
          </a:p>
          <a:p>
            <a:pPr lvl="1"/>
            <a:endParaRPr lang="en-US" smtClean="0"/>
          </a:p>
        </p:txBody>
      </p:sp>
      <p:grpSp>
        <p:nvGrpSpPr>
          <p:cNvPr id="2" name="Group 3"/>
          <p:cNvGrpSpPr>
            <a:grpSpLocks/>
          </p:cNvGrpSpPr>
          <p:nvPr/>
        </p:nvGrpSpPr>
        <p:grpSpPr bwMode="auto">
          <a:xfrm>
            <a:off x="1219200" y="3260725"/>
            <a:ext cx="2786063" cy="2438400"/>
            <a:chOff x="849" y="1152"/>
            <a:chExt cx="1755" cy="1536"/>
          </a:xfrm>
        </p:grpSpPr>
        <p:sp>
          <p:nvSpPr>
            <p:cNvPr id="59404" name="AutoShape 4"/>
            <p:cNvSpPr>
              <a:spLocks noChangeArrowheads="1"/>
            </p:cNvSpPr>
            <p:nvPr/>
          </p:nvSpPr>
          <p:spPr bwMode="auto">
            <a:xfrm>
              <a:off x="1259"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Component</a:t>
              </a:r>
              <a:endParaRPr lang="en-US" sz="2400">
                <a:solidFill>
                  <a:schemeClr val="bg1"/>
                </a:solidFill>
                <a:latin typeface="Times New Roman" pitchFamily="18" charset="0"/>
              </a:endParaRPr>
            </a:p>
          </p:txBody>
        </p:sp>
        <p:sp>
          <p:nvSpPr>
            <p:cNvPr id="59405" name="Text Box 5"/>
            <p:cNvSpPr txBox="1">
              <a:spLocks noChangeArrowheads="1"/>
            </p:cNvSpPr>
            <p:nvPr/>
          </p:nvSpPr>
          <p:spPr bwMode="auto">
            <a:xfrm>
              <a:off x="849" y="2246"/>
              <a:ext cx="17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component</a:t>
              </a:r>
            </a:p>
            <a:p>
              <a:pPr algn="ctr">
                <a:spcBef>
                  <a:spcPct val="0"/>
                </a:spcBef>
              </a:pPr>
              <a:r>
                <a:rPr lang="en-US" sz="2000">
                  <a:latin typeface="Arial Unicode MS" pitchFamily="34" charset="-128"/>
                </a:rPr>
                <a:t>may generate an event</a:t>
              </a:r>
              <a:endParaRPr lang="en-US" sz="2400">
                <a:latin typeface="Arial Unicode MS" pitchFamily="34" charset="-128"/>
              </a:endParaRPr>
            </a:p>
          </p:txBody>
        </p:sp>
      </p:grpSp>
      <p:grpSp>
        <p:nvGrpSpPr>
          <p:cNvPr id="3" name="Group 6"/>
          <p:cNvGrpSpPr>
            <a:grpSpLocks/>
          </p:cNvGrpSpPr>
          <p:nvPr/>
        </p:nvGrpSpPr>
        <p:grpSpPr bwMode="auto">
          <a:xfrm>
            <a:off x="5268913" y="3260725"/>
            <a:ext cx="2655887" cy="2444750"/>
            <a:chOff x="3319" y="1152"/>
            <a:chExt cx="1673" cy="1540"/>
          </a:xfrm>
        </p:grpSpPr>
        <p:sp>
          <p:nvSpPr>
            <p:cNvPr id="59402" name="AutoShape 7"/>
            <p:cNvSpPr>
              <a:spLocks noChangeArrowheads="1"/>
            </p:cNvSpPr>
            <p:nvPr/>
          </p:nvSpPr>
          <p:spPr bwMode="auto">
            <a:xfrm>
              <a:off x="3707"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Listener</a:t>
              </a:r>
              <a:endParaRPr lang="en-US" sz="2400">
                <a:solidFill>
                  <a:schemeClr val="bg1"/>
                </a:solidFill>
                <a:latin typeface="Times New Roman" pitchFamily="18" charset="0"/>
              </a:endParaRPr>
            </a:p>
          </p:txBody>
        </p:sp>
        <p:sp>
          <p:nvSpPr>
            <p:cNvPr id="59403" name="Text Box 8"/>
            <p:cNvSpPr txBox="1">
              <a:spLocks noChangeArrowheads="1"/>
            </p:cNvSpPr>
            <p:nvPr/>
          </p:nvSpPr>
          <p:spPr bwMode="auto">
            <a:xfrm>
              <a:off x="3319" y="2246"/>
              <a:ext cx="167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listener</a:t>
              </a:r>
            </a:p>
            <a:p>
              <a:pPr algn="ctr">
                <a:spcBef>
                  <a:spcPct val="0"/>
                </a:spcBef>
              </a:pPr>
              <a:r>
                <a:rPr lang="en-US" sz="2000">
                  <a:latin typeface="Arial Unicode MS" pitchFamily="34" charset="-128"/>
                </a:rPr>
                <a:t>responds to the event</a:t>
              </a:r>
              <a:endParaRPr lang="en-US" sz="2400">
                <a:latin typeface="Arial Unicode MS" pitchFamily="34" charset="-128"/>
              </a:endParaRPr>
            </a:p>
          </p:txBody>
        </p:sp>
      </p:grpSp>
      <p:sp>
        <p:nvSpPr>
          <p:cNvPr id="11" name="AutoShape 11"/>
          <p:cNvSpPr>
            <a:spLocks noChangeArrowheads="1"/>
          </p:cNvSpPr>
          <p:nvPr/>
        </p:nvSpPr>
        <p:spPr bwMode="auto">
          <a:xfrm>
            <a:off x="4167188" y="3074988"/>
            <a:ext cx="923925" cy="811212"/>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Event</a:t>
            </a:r>
            <a:endParaRPr lang="en-US" sz="2400">
              <a:solidFill>
                <a:schemeClr val="bg1"/>
              </a:solidFill>
              <a:latin typeface="Times New Roman" pitchFamily="18" charset="0"/>
            </a:endParaRPr>
          </a:p>
        </p:txBody>
      </p:sp>
      <p:sp>
        <p:nvSpPr>
          <p:cNvPr id="12" name="Text Box 12"/>
          <p:cNvSpPr txBox="1">
            <a:spLocks noChangeArrowheads="1"/>
          </p:cNvSpPr>
          <p:nvPr/>
        </p:nvSpPr>
        <p:spPr bwMode="auto">
          <a:xfrm>
            <a:off x="990600" y="57150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When the event occurs, the appropriate method of the listener is called with an object that describes the event is passed</a:t>
            </a:r>
            <a:endParaRPr lang="en-US" sz="2400">
              <a:solidFill>
                <a:schemeClr val="hlink"/>
              </a:solidFill>
              <a:latin typeface="Arial Unicode MS" pitchFamily="34" charset="-128"/>
            </a:endParaRPr>
          </a:p>
        </p:txBody>
      </p:sp>
      <p:cxnSp>
        <p:nvCxnSpPr>
          <p:cNvPr id="13" name="Straight Arrow Connector 12"/>
          <p:cNvCxnSpPr/>
          <p:nvPr/>
        </p:nvCxnSpPr>
        <p:spPr bwMode="auto">
          <a:xfrm>
            <a:off x="3317875" y="4060825"/>
            <a:ext cx="2566988"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59401" name="Slide Number Placeholder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DB62F39-F08B-4898-ABDC-F6AE84D59520}" type="slidenum">
              <a:rPr lang="en-US" sz="1400" smtClean="0">
                <a:latin typeface="Arial Narrow" pitchFamily="34" charset="0"/>
              </a:rPr>
              <a:pPr/>
              <a:t>34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General process</a:t>
            </a:r>
            <a:endParaRPr lang="en-US"/>
          </a:p>
        </p:txBody>
      </p:sp>
      <p:sp>
        <p:nvSpPr>
          <p:cNvPr id="3" name="Content Placeholder 2"/>
          <p:cNvSpPr>
            <a:spLocks noGrp="1"/>
          </p:cNvSpPr>
          <p:nvPr>
            <p:ph idx="1"/>
          </p:nvPr>
        </p:nvSpPr>
        <p:spPr/>
        <p:txBody>
          <a:bodyPr/>
          <a:lstStyle/>
          <a:p>
            <a:r>
              <a:rPr lang="en-US" b="1" smtClean="0">
                <a:solidFill>
                  <a:srgbClr val="FFFF00"/>
                </a:solidFill>
              </a:rPr>
              <a:t>Determine what type of listener is of interest</a:t>
            </a:r>
          </a:p>
          <a:p>
            <a:pPr lvl="1"/>
            <a:r>
              <a:rPr lang="en-US" smtClean="0"/>
              <a:t>ActionListener, ItemListener, KeyListener, MouseListener, WindowListener,…</a:t>
            </a:r>
          </a:p>
          <a:p>
            <a:pPr lvl="2"/>
            <a:r>
              <a:rPr lang="en-US" i="1" smtClean="0"/>
              <a:t>If you have an Event class, you will have a listener</a:t>
            </a:r>
            <a:endParaRPr lang="en-US" smtClean="0"/>
          </a:p>
          <a:p>
            <a:r>
              <a:rPr lang="en-US" b="1" smtClean="0">
                <a:solidFill>
                  <a:srgbClr val="FFFF00"/>
                </a:solidFill>
              </a:rPr>
              <a:t>Define a class of that type</a:t>
            </a:r>
          </a:p>
          <a:p>
            <a:pPr lvl="1"/>
            <a:r>
              <a:rPr lang="en-US" smtClean="0"/>
              <a:t>Implement the interface</a:t>
            </a:r>
          </a:p>
          <a:p>
            <a:pPr lvl="2"/>
            <a:r>
              <a:rPr lang="en-US" i="1" smtClean="0"/>
              <a:t>If you implement a listener, you must write all methods in that listener</a:t>
            </a:r>
          </a:p>
          <a:p>
            <a:r>
              <a:rPr lang="en-US" b="1" smtClean="0">
                <a:solidFill>
                  <a:srgbClr val="FFFF00"/>
                </a:solidFill>
              </a:rPr>
              <a:t>Register an object of your listener class with the component</a:t>
            </a:r>
          </a:p>
          <a:p>
            <a:pPr lvl="1"/>
            <a:r>
              <a:rPr lang="en-US" smtClean="0"/>
              <a:t>component.</a:t>
            </a:r>
            <a:r>
              <a:rPr lang="en-US" smtClean="0">
                <a:latin typeface="Courier New" pitchFamily="49" charset="0"/>
                <a:cs typeface="Courier New" pitchFamily="49" charset="0"/>
              </a:rPr>
              <a:t>add</a:t>
            </a:r>
            <a:r>
              <a:rPr lang="en-US" i="1" smtClean="0">
                <a:latin typeface="Courier New" pitchFamily="49" charset="0"/>
                <a:cs typeface="Courier New" pitchFamily="49" charset="0"/>
              </a:rPr>
              <a:t>Xxx</a:t>
            </a:r>
            <a:r>
              <a:rPr lang="en-US" smtClean="0">
                <a:latin typeface="Courier New" pitchFamily="49" charset="0"/>
                <a:cs typeface="Courier New" pitchFamily="49" charset="0"/>
              </a:rPr>
              <a:t>Listener</a:t>
            </a:r>
            <a:r>
              <a:rPr lang="en-US" smtClean="0"/>
              <a:t>(eventListenerObject);</a:t>
            </a:r>
          </a:p>
          <a:p>
            <a:pPr lvl="1"/>
            <a:r>
              <a:rPr lang="en-US" smtClean="0"/>
              <a:t>E.g., addKeyListener, addMouseListener</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FF76EF7-45DF-431B-9530-9673C7CE4510}" type="slidenum">
              <a:rPr lang="en-US" sz="1400" smtClean="0">
                <a:latin typeface="Arial Narrow" pitchFamily="34" charset="0"/>
              </a:rPr>
              <a:pPr/>
              <a:t>35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Review of Interfaces: Syntax</a:t>
            </a:r>
            <a:endParaRPr lang="en-US"/>
          </a:p>
        </p:txBody>
      </p:sp>
      <p:sp>
        <p:nvSpPr>
          <p:cNvPr id="61443" name="Content Placeholder 2"/>
          <p:cNvSpPr>
            <a:spLocks noGrp="1"/>
          </p:cNvSpPr>
          <p:nvPr>
            <p:ph idx="1"/>
          </p:nvPr>
        </p:nvSpPr>
        <p:spPr/>
        <p:txBody>
          <a:bodyPr/>
          <a:lstStyle/>
          <a:p>
            <a:r>
              <a:rPr lang="en-US" b="1" smtClean="0"/>
              <a:t>Shape interface</a:t>
            </a:r>
          </a:p>
          <a:p>
            <a:pPr>
              <a:buFont typeface="Wingdings" pitchFamily="2" charset="2"/>
              <a:buNone/>
            </a:pPr>
            <a:r>
              <a:rPr lang="en-US" smtClean="0"/>
              <a:t>	</a:t>
            </a:r>
            <a:r>
              <a:rPr lang="en-US" sz="2200" smtClean="0"/>
              <a:t>public interface Shape {</a:t>
            </a:r>
          </a:p>
          <a:p>
            <a:pPr>
              <a:buFont typeface="Wingdings" pitchFamily="2" charset="2"/>
              <a:buNone/>
            </a:pPr>
            <a:r>
              <a:rPr lang="en-US" sz="2200" smtClean="0"/>
              <a:t>		</a:t>
            </a:r>
            <a:r>
              <a:rPr lang="en-US" sz="2200" smtClean="0">
                <a:solidFill>
                  <a:srgbClr val="FFFF00"/>
                </a:solidFill>
              </a:rPr>
              <a:t>public double getArea();</a:t>
            </a:r>
            <a:r>
              <a:rPr lang="en-US" sz="2200" smtClean="0"/>
              <a:t>    </a:t>
            </a:r>
            <a:r>
              <a:rPr lang="en-US" sz="2200" i="1" smtClean="0"/>
              <a:t>// No body, just specification</a:t>
            </a:r>
          </a:p>
          <a:p>
            <a:pPr>
              <a:buFont typeface="Wingdings" pitchFamily="2" charset="2"/>
              <a:buNone/>
            </a:pPr>
            <a:r>
              <a:rPr lang="en-US" sz="2200" smtClean="0"/>
              <a:t>	}</a:t>
            </a:r>
          </a:p>
          <a:p>
            <a:r>
              <a:rPr lang="en-US" b="1" smtClean="0"/>
              <a:t>Circle class</a:t>
            </a:r>
          </a:p>
          <a:p>
            <a:pPr>
              <a:buFont typeface="Wingdings" pitchFamily="2" charset="2"/>
              <a:buNone/>
            </a:pPr>
            <a:r>
              <a:rPr lang="en-US" smtClean="0"/>
              <a:t>	</a:t>
            </a:r>
            <a:r>
              <a:rPr lang="en-US" sz="2200" smtClean="0"/>
              <a:t>public class Circle </a:t>
            </a:r>
            <a:r>
              <a:rPr lang="en-US" sz="2200" smtClean="0">
                <a:solidFill>
                  <a:srgbClr val="FFFF00"/>
                </a:solidFill>
              </a:rPr>
              <a:t>implements Shape</a:t>
            </a:r>
            <a:r>
              <a:rPr lang="en-US" sz="2200" smtClean="0"/>
              <a:t> {</a:t>
            </a:r>
          </a:p>
          <a:p>
            <a:pPr>
              <a:buFont typeface="Wingdings" pitchFamily="2" charset="2"/>
              <a:buNone/>
            </a:pPr>
            <a:r>
              <a:rPr lang="en-US" sz="2200" smtClean="0"/>
              <a:t>		</a:t>
            </a:r>
            <a:r>
              <a:rPr lang="en-US" sz="2200" smtClean="0">
                <a:solidFill>
                  <a:srgbClr val="FFFF00"/>
                </a:solidFill>
              </a:rPr>
              <a:t>public double getArea() </a:t>
            </a:r>
            <a:r>
              <a:rPr lang="en-US" sz="2200" smtClean="0"/>
              <a:t>{ </a:t>
            </a:r>
          </a:p>
          <a:p>
            <a:pPr>
              <a:buFont typeface="Wingdings" pitchFamily="2" charset="2"/>
              <a:buNone/>
            </a:pPr>
            <a:r>
              <a:rPr lang="en-US" sz="2200" i="1" smtClean="0"/>
              <a:t>			//some real code </a:t>
            </a:r>
          </a:p>
          <a:p>
            <a:pPr>
              <a:buFont typeface="Wingdings" pitchFamily="2" charset="2"/>
              <a:buNone/>
            </a:pPr>
            <a:r>
              <a:rPr lang="en-US" sz="2200" i="1" smtClean="0"/>
              <a:t>		}</a:t>
            </a:r>
          </a:p>
          <a:p>
            <a:pPr>
              <a:buFont typeface="Wingdings" pitchFamily="2" charset="2"/>
              <a:buNone/>
            </a:pPr>
            <a:r>
              <a:rPr lang="en-US" sz="2200" smtClean="0"/>
              <a:t>	}</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BF27550-C102-4A35-BBBE-87BFD1EF5B7C}" type="slidenum">
              <a:rPr lang="en-US" sz="1400" smtClean="0">
                <a:latin typeface="Arial Narrow" pitchFamily="34" charset="0"/>
              </a:rPr>
              <a:pPr/>
              <a:t>36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ActionListener interface</a:t>
            </a:r>
            <a:endParaRPr lang="en-US" b="0"/>
          </a:p>
        </p:txBody>
      </p:sp>
      <p:sp>
        <p:nvSpPr>
          <p:cNvPr id="62467" name="Content Placeholder 2"/>
          <p:cNvSpPr>
            <a:spLocks noGrp="1"/>
          </p:cNvSpPr>
          <p:nvPr>
            <p:ph idx="1"/>
          </p:nvPr>
        </p:nvSpPr>
        <p:spPr/>
        <p:txBody>
          <a:bodyPr/>
          <a:lstStyle/>
          <a:p>
            <a:r>
              <a:rPr lang="en-US" b="1" smtClean="0"/>
              <a:t>ActionListener interface</a:t>
            </a:r>
          </a:p>
          <a:p>
            <a:pPr>
              <a:buFont typeface="Wingdings" pitchFamily="2" charset="2"/>
              <a:buNone/>
            </a:pPr>
            <a:r>
              <a:rPr lang="en-US" smtClean="0"/>
              <a:t>	</a:t>
            </a:r>
            <a:r>
              <a:rPr lang="en-US" sz="2200" smtClean="0"/>
              <a:t>public interface </a:t>
            </a:r>
            <a:r>
              <a:rPr lang="en-US" sz="2200" b="1" smtClean="0"/>
              <a:t>ActionListener </a:t>
            </a:r>
            <a:r>
              <a:rPr lang="en-US" sz="2200" smtClean="0"/>
              <a:t>{</a:t>
            </a:r>
          </a:p>
          <a:p>
            <a:pPr>
              <a:buFont typeface="Wingdings" pitchFamily="2" charset="2"/>
              <a:buNone/>
            </a:pPr>
            <a:r>
              <a:rPr lang="en-US" sz="2200" smtClean="0"/>
              <a:t>		 </a:t>
            </a:r>
            <a:r>
              <a:rPr lang="en-US" sz="2200" smtClean="0">
                <a:solidFill>
                  <a:srgbClr val="FFFF00"/>
                </a:solidFill>
              </a:rPr>
              <a:t>public void actionPerformed(ActionEvent event)</a:t>
            </a:r>
          </a:p>
          <a:p>
            <a:pPr>
              <a:buFont typeface="Wingdings" pitchFamily="2" charset="2"/>
              <a:buNone/>
            </a:pPr>
            <a:r>
              <a:rPr lang="en-US" sz="2200" smtClean="0"/>
              <a:t>	}</a:t>
            </a:r>
          </a:p>
          <a:p>
            <a:r>
              <a:rPr lang="en-US" b="1" smtClean="0"/>
              <a:t>ButtonHandlingDemo class</a:t>
            </a:r>
          </a:p>
          <a:p>
            <a:pPr>
              <a:buFont typeface="Wingdings" pitchFamily="2" charset="2"/>
              <a:buNone/>
            </a:pPr>
            <a:r>
              <a:rPr lang="en-US" smtClean="0"/>
              <a:t>	</a:t>
            </a:r>
            <a:r>
              <a:rPr lang="en-US" sz="2200" smtClean="0"/>
              <a:t>public class ButtonHandlingDemo</a:t>
            </a:r>
            <a:r>
              <a:rPr lang="en-US" sz="2200" b="1" smtClean="0"/>
              <a:t> </a:t>
            </a:r>
            <a:r>
              <a:rPr lang="en-US" sz="2200" smtClean="0">
                <a:solidFill>
                  <a:srgbClr val="FFFF00"/>
                </a:solidFill>
              </a:rPr>
              <a:t>implements </a:t>
            </a:r>
            <a:r>
              <a:rPr lang="en-US" sz="2200" b="1" smtClean="0">
                <a:solidFill>
                  <a:srgbClr val="FFFF00"/>
                </a:solidFill>
              </a:rPr>
              <a:t>ActionListener </a:t>
            </a:r>
            <a:r>
              <a:rPr lang="en-US" sz="2200" smtClean="0"/>
              <a:t>{</a:t>
            </a:r>
          </a:p>
          <a:p>
            <a:pPr>
              <a:buFont typeface="Wingdings" pitchFamily="2" charset="2"/>
              <a:buNone/>
            </a:pPr>
            <a:r>
              <a:rPr lang="en-US" sz="2200" smtClean="0"/>
              <a:t>		</a:t>
            </a:r>
            <a:r>
              <a:rPr lang="en-US" sz="2200" smtClean="0">
                <a:solidFill>
                  <a:srgbClr val="FFFF00"/>
                </a:solidFill>
              </a:rPr>
              <a:t> public void actionPerformed(ActionEvent event){</a:t>
            </a:r>
          </a:p>
          <a:p>
            <a:pPr>
              <a:buFont typeface="Wingdings" pitchFamily="2" charset="2"/>
              <a:buNone/>
            </a:pPr>
            <a:r>
              <a:rPr lang="en-US" sz="2200" i="1" smtClean="0">
                <a:solidFill>
                  <a:srgbClr val="FFFF00"/>
                </a:solidFill>
              </a:rPr>
              <a:t>			…</a:t>
            </a:r>
          </a:p>
          <a:p>
            <a:pPr>
              <a:buFont typeface="Wingdings" pitchFamily="2" charset="2"/>
              <a:buNone/>
            </a:pPr>
            <a:r>
              <a:rPr lang="en-US" sz="2200" smtClean="0">
                <a:solidFill>
                  <a:srgbClr val="FFFF00"/>
                </a:solidFill>
              </a:rPr>
              <a:t>		}</a:t>
            </a:r>
          </a:p>
          <a:p>
            <a:pPr>
              <a:buFont typeface="Wingdings" pitchFamily="2" charset="2"/>
              <a:buNone/>
            </a:pPr>
            <a:r>
              <a:rPr lang="en-US" sz="2200" smtClean="0"/>
              <a:t>	}</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8F815-9B1E-4041-A269-8BD8A3900FE1}" type="slidenum">
              <a:rPr lang="en-US" sz="1400" smtClean="0">
                <a:latin typeface="Arial Narrow" pitchFamily="34" charset="0"/>
              </a:rPr>
              <a:pPr/>
              <a:t>37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MouseListener</a:t>
            </a:r>
            <a:r>
              <a:rPr lang="en-US" smtClean="0"/>
              <a:t> </a:t>
            </a:r>
            <a:r>
              <a:rPr lang="en-US" b="0" smtClean="0"/>
              <a:t>interface</a:t>
            </a:r>
            <a:endParaRPr lang="en-US" b="0"/>
          </a:p>
        </p:txBody>
      </p:sp>
      <p:sp>
        <p:nvSpPr>
          <p:cNvPr id="63491" name="Content Placeholder 2"/>
          <p:cNvSpPr>
            <a:spLocks noGrp="1"/>
          </p:cNvSpPr>
          <p:nvPr>
            <p:ph idx="1"/>
          </p:nvPr>
        </p:nvSpPr>
        <p:spPr/>
        <p:txBody>
          <a:bodyPr/>
          <a:lstStyle/>
          <a:p>
            <a:pPr>
              <a:spcBef>
                <a:spcPct val="0"/>
              </a:spcBef>
              <a:buFont typeface="Wingdings" pitchFamily="2" charset="2"/>
              <a:buNone/>
            </a:pPr>
            <a:r>
              <a:rPr lang="en-US" sz="2200" smtClean="0"/>
              <a:t>	public interface MouseListener  {</a:t>
            </a:r>
          </a:p>
          <a:p>
            <a:pPr>
              <a:spcBef>
                <a:spcPct val="0"/>
              </a:spcBef>
              <a:buFont typeface="Wingdings" pitchFamily="2" charset="2"/>
              <a:buNone/>
            </a:pPr>
            <a:r>
              <a:rPr lang="en-US" sz="2200" smtClean="0"/>
              <a:t>		public void mouseClicked(MouseEvent e);</a:t>
            </a:r>
          </a:p>
          <a:p>
            <a:pPr>
              <a:spcBef>
                <a:spcPct val="0"/>
              </a:spcBef>
              <a:buFont typeface="Wingdings" pitchFamily="2" charset="2"/>
              <a:buNone/>
            </a:pPr>
            <a:r>
              <a:rPr lang="en-US" sz="2200" smtClean="0"/>
              <a:t>		public void mousePressed(MouseEvent e);</a:t>
            </a:r>
          </a:p>
          <a:p>
            <a:pPr>
              <a:spcBef>
                <a:spcPct val="0"/>
              </a:spcBef>
              <a:buFont typeface="Wingdings" pitchFamily="2" charset="2"/>
              <a:buNone/>
            </a:pPr>
            <a:r>
              <a:rPr lang="en-US" sz="2200" smtClean="0"/>
              <a:t>		public void mouseReleased(MouseEvent e);</a:t>
            </a:r>
          </a:p>
          <a:p>
            <a:pPr>
              <a:spcBef>
                <a:spcPct val="0"/>
              </a:spcBef>
              <a:buFont typeface="Wingdings" pitchFamily="2" charset="2"/>
              <a:buNone/>
            </a:pPr>
            <a:r>
              <a:rPr lang="en-US" sz="2200" smtClean="0"/>
              <a:t>		public void mouseEntered(MouseEvent e);</a:t>
            </a:r>
          </a:p>
          <a:p>
            <a:pPr>
              <a:spcBef>
                <a:spcPct val="0"/>
              </a:spcBef>
              <a:buFont typeface="Wingdings" pitchFamily="2" charset="2"/>
              <a:buNone/>
            </a:pPr>
            <a:r>
              <a:rPr lang="en-US" sz="2200" smtClean="0"/>
              <a:t>		public void mouseExited(MouseEvent e);</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public class ButtonHandlingDemo</a:t>
            </a:r>
            <a:r>
              <a:rPr lang="en-US" sz="2200" b="1" smtClean="0"/>
              <a:t> </a:t>
            </a:r>
            <a:r>
              <a:rPr lang="en-US" sz="2200" smtClean="0">
                <a:solidFill>
                  <a:srgbClr val="FFFF00"/>
                </a:solidFill>
              </a:rPr>
              <a:t>implements </a:t>
            </a:r>
            <a:r>
              <a:rPr lang="en-US" sz="2200" b="1" smtClean="0">
                <a:solidFill>
                  <a:srgbClr val="FFFF00"/>
                </a:solidFill>
              </a:rPr>
              <a:t>MouseListener</a:t>
            </a:r>
            <a:r>
              <a:rPr lang="en-US" sz="2200" smtClean="0">
                <a:solidFill>
                  <a:srgbClr val="FFFF00"/>
                </a:solidFill>
              </a:rPr>
              <a:t> </a:t>
            </a:r>
            <a:r>
              <a:rPr lang="en-US" sz="2200" smtClean="0"/>
              <a:t>{</a:t>
            </a:r>
          </a:p>
          <a:p>
            <a:pPr>
              <a:spcBef>
                <a:spcPct val="0"/>
              </a:spcBef>
              <a:buFont typeface="Wingdings" pitchFamily="2" charset="2"/>
              <a:buNone/>
            </a:pPr>
            <a:r>
              <a:rPr lang="en-US" sz="2200" smtClean="0"/>
              <a:t>		</a:t>
            </a:r>
            <a:r>
              <a:rPr lang="en-US" sz="2000" smtClean="0"/>
              <a:t>public void mouseClicked(MouseEvent e) { …}</a:t>
            </a:r>
          </a:p>
          <a:p>
            <a:pPr>
              <a:spcBef>
                <a:spcPct val="0"/>
              </a:spcBef>
              <a:buFont typeface="Wingdings" pitchFamily="2" charset="2"/>
              <a:buNone/>
            </a:pPr>
            <a:r>
              <a:rPr lang="en-US" sz="2000" i="1" smtClean="0"/>
              <a:t>		</a:t>
            </a:r>
            <a:r>
              <a:rPr lang="en-US" sz="2000" smtClean="0"/>
              <a:t>public void mousePressed(MouseEvent e) {… }</a:t>
            </a:r>
          </a:p>
          <a:p>
            <a:pPr>
              <a:spcBef>
                <a:spcPct val="0"/>
              </a:spcBef>
              <a:buFont typeface="Wingdings" pitchFamily="2" charset="2"/>
              <a:buNone/>
            </a:pPr>
            <a:r>
              <a:rPr lang="en-US" sz="2000" smtClean="0"/>
              <a:t>		public void mouseReleased(MouseEvent e) { …}</a:t>
            </a:r>
          </a:p>
          <a:p>
            <a:pPr>
              <a:spcBef>
                <a:spcPct val="0"/>
              </a:spcBef>
              <a:buFont typeface="Wingdings" pitchFamily="2" charset="2"/>
              <a:buNone/>
            </a:pPr>
            <a:r>
              <a:rPr lang="en-US" sz="2000" smtClean="0"/>
              <a:t>		public void mouseEntered(MouseEvent e) {… }</a:t>
            </a:r>
          </a:p>
          <a:p>
            <a:pPr>
              <a:spcBef>
                <a:spcPct val="0"/>
              </a:spcBef>
              <a:buFont typeface="Wingdings" pitchFamily="2" charset="2"/>
              <a:buNone/>
            </a:pPr>
            <a:r>
              <a:rPr lang="en-US" sz="2000" smtClean="0"/>
              <a:t>		public void mouseExited(MouseEvent e) { …} </a:t>
            </a:r>
            <a:r>
              <a:rPr lang="en-US" sz="2200" smtClean="0"/>
              <a:t>	</a:t>
            </a:r>
          </a:p>
          <a:p>
            <a:pPr>
              <a:spcBef>
                <a:spcPct val="0"/>
              </a:spcBef>
              <a:buFont typeface="Wingdings" pitchFamily="2" charset="2"/>
              <a:buNone/>
            </a:pPr>
            <a:r>
              <a:rPr lang="en-US" sz="2200" smtClean="0"/>
              <a:t>	}</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B02EF6F-CBA7-4F5C-8225-AFF6B5A8D023}" type="slidenum">
              <a:rPr lang="en-US" sz="1400" smtClean="0">
                <a:latin typeface="Arial Narrow" pitchFamily="34" charset="0"/>
              </a:rPr>
              <a:pPr/>
              <a:t>38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ways to handle event</a:t>
            </a:r>
            <a:endParaRPr lang="en-US"/>
          </a:p>
        </p:txBody>
      </p:sp>
      <p:sp>
        <p:nvSpPr>
          <p:cNvPr id="8196" name="Content Placeholder 2"/>
          <p:cNvSpPr>
            <a:spLocks noGrp="1"/>
          </p:cNvSpPr>
          <p:nvPr>
            <p:ph idx="1"/>
          </p:nvPr>
        </p:nvSpPr>
        <p:spPr/>
        <p:txBody>
          <a:bodyPr/>
          <a:lstStyle/>
          <a:p>
            <a:r>
              <a:rPr lang="en-US" b="1" smtClean="0"/>
              <a:t>Event-handling options</a:t>
            </a:r>
          </a:p>
          <a:p>
            <a:pPr lvl="1"/>
            <a:r>
              <a:rPr lang="en-US" smtClean="0"/>
              <a:t>Handling events with separate listeners</a:t>
            </a:r>
          </a:p>
          <a:p>
            <a:pPr lvl="1"/>
            <a:r>
              <a:rPr lang="en-US" smtClean="0"/>
              <a:t>Handling events by implementing interfaces in frame</a:t>
            </a:r>
          </a:p>
          <a:p>
            <a:pPr lvl="1"/>
            <a:r>
              <a:rPr lang="en-US" smtClean="0"/>
              <a:t>Handling events with named inner classes</a:t>
            </a:r>
          </a:p>
          <a:p>
            <a:pPr lvl="1"/>
            <a:r>
              <a:rPr lang="en-US" smtClean="0"/>
              <a:t>Handling events with anonymous inner classes</a:t>
            </a:r>
          </a:p>
          <a:p>
            <a:endParaRPr lang="en-US" smtClean="0"/>
          </a:p>
        </p:txBody>
      </p:sp>
      <p:graphicFrame>
        <p:nvGraphicFramePr>
          <p:cNvPr id="246789" name="Object 5"/>
          <p:cNvGraphicFramePr>
            <a:graphicFrameLocks noChangeAspect="1"/>
          </p:cNvGraphicFramePr>
          <p:nvPr/>
        </p:nvGraphicFramePr>
        <p:xfrm>
          <a:off x="2732088" y="3581400"/>
          <a:ext cx="3211512" cy="3200400"/>
        </p:xfrm>
        <a:graphic>
          <a:graphicData uri="http://schemas.openxmlformats.org/presentationml/2006/ole">
            <mc:AlternateContent xmlns:mc="http://schemas.openxmlformats.org/markup-compatibility/2006">
              <mc:Choice xmlns:v="urn:schemas-microsoft-com:vml" Requires="v">
                <p:oleObj spid="_x0000_s8205" name="Bitmap Image" r:id="rId4" imgW="2828571" imgH="2819794" progId="Paint.Picture">
                  <p:embed/>
                </p:oleObj>
              </mc:Choice>
              <mc:Fallback>
                <p:oleObj name="Bitmap Image" r:id="rId4" imgW="2828571" imgH="281979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3581400"/>
                        <a:ext cx="3211512" cy="3200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2B6716-4188-4784-9EB9-F8AC4446826F}" type="slidenum">
              <a:rPr lang="en-US" sz="1400" smtClean="0">
                <a:latin typeface="Arial Narrow" pitchFamily="34" charset="0"/>
              </a:rPr>
              <a:pPr/>
              <a:t>39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smtClean="0"/>
              <a:t>Graphical User Interfaces</a:t>
            </a:r>
          </a:p>
        </p:txBody>
      </p:sp>
      <p:sp>
        <p:nvSpPr>
          <p:cNvPr id="35843" name="Rectangle 3"/>
          <p:cNvSpPr>
            <a:spLocks noGrp="1" noChangeArrowheads="1"/>
          </p:cNvSpPr>
          <p:nvPr>
            <p:ph type="body" idx="1"/>
          </p:nvPr>
        </p:nvSpPr>
        <p:spPr/>
        <p:txBody>
          <a:bodyPr/>
          <a:lstStyle/>
          <a:p>
            <a:r>
              <a:rPr lang="en-US" smtClean="0"/>
              <a:t>Two aspects of programming:</a:t>
            </a:r>
          </a:p>
          <a:p>
            <a:pPr lvl="1">
              <a:lnSpc>
                <a:spcPct val="110000"/>
              </a:lnSpc>
              <a:spcBef>
                <a:spcPct val="50000"/>
              </a:spcBef>
            </a:pPr>
            <a:r>
              <a:rPr lang="en-US" b="1" smtClean="0">
                <a:solidFill>
                  <a:schemeClr val="hlink"/>
                </a:solidFill>
              </a:rPr>
              <a:t>Console applications: </a:t>
            </a:r>
            <a:r>
              <a:rPr lang="en-US" smtClean="0"/>
              <a:t>writing programs that take input from the keyboard, and then display the results on a console screen </a:t>
            </a:r>
          </a:p>
          <a:p>
            <a:pPr lvl="1">
              <a:lnSpc>
                <a:spcPct val="110000"/>
              </a:lnSpc>
              <a:spcBef>
                <a:spcPct val="50000"/>
              </a:spcBef>
            </a:pPr>
            <a:r>
              <a:rPr lang="en-US" b="1" smtClean="0">
                <a:solidFill>
                  <a:schemeClr val="hlink"/>
                </a:solidFill>
              </a:rPr>
              <a:t>GUI Applications: </a:t>
            </a:r>
            <a:r>
              <a:rPr lang="en-US" smtClean="0"/>
              <a:t>writing Java programs using a graphical user interface (GUI), that the user visually sees and interacts with</a:t>
            </a:r>
          </a:p>
          <a:p>
            <a:pPr lvl="1">
              <a:buFontTx/>
              <a:buNone/>
            </a:pPr>
            <a:r>
              <a:rPr lang="en-US" smtClean="0"/>
              <a:t> </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02CE5CC-6FF0-4638-A600-A5920B3484B8}" type="slidenum">
              <a:rPr lang="en-US" sz="1400" smtClean="0">
                <a:latin typeface="Arial Narrow" pitchFamily="34" charset="0"/>
              </a:rPr>
              <a:pPr/>
              <a:t>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09600" y="228600"/>
            <a:ext cx="8305800" cy="685800"/>
          </a:xfrm>
        </p:spPr>
        <p:txBody>
          <a:bodyPr/>
          <a:lstStyle/>
          <a:p>
            <a:pPr lvl="1">
              <a:defRPr/>
            </a:pPr>
            <a:r>
              <a:rPr lang="en-US" b="0" smtClean="0"/>
              <a:t>Handling events with separate listeners</a:t>
            </a:r>
          </a:p>
        </p:txBody>
      </p:sp>
      <p:sp>
        <p:nvSpPr>
          <p:cNvPr id="106501" name="Rectangle 4"/>
          <p:cNvSpPr>
            <a:spLocks noChangeArrowheads="1"/>
          </p:cNvSpPr>
          <p:nvPr/>
        </p:nvSpPr>
        <p:spPr bwMode="auto">
          <a:xfrm>
            <a:off x="457200" y="12192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java.awt.*;</a:t>
            </a:r>
          </a:p>
          <a:p>
            <a:pPr marL="342900" indent="-342900">
              <a:spcBef>
                <a:spcPts val="0"/>
              </a:spcBef>
              <a:buClr>
                <a:srgbClr val="A50021"/>
              </a:buClr>
              <a:buSzPct val="75000"/>
              <a:buFont typeface="Wingdings" pitchFamily="2" charset="2"/>
              <a:buNone/>
              <a:defRPr/>
            </a:pPr>
            <a:r>
              <a:rPr kumimoji="1" lang="en-US">
                <a:solidFill>
                  <a:srgbClr val="3333FF"/>
                </a:solidFill>
                <a:latin typeface="Arial" charset="0"/>
              </a:rPr>
              <a:t>import</a:t>
            </a:r>
            <a:r>
              <a:rPr kumimoji="1" lang="en-US">
                <a:solidFill>
                  <a:schemeClr val="bg2"/>
                </a:solidFill>
                <a:latin typeface="Arial" charset="0"/>
              </a:rPr>
              <a:t> java.awt.event.*;</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javax.swing.*;</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HandlingButtonDemo1</a:t>
            </a:r>
            <a:r>
              <a:rPr kumimoji="1" lang="en-US">
                <a:solidFill>
                  <a:srgbClr val="FFFF99"/>
                </a:solidFill>
                <a:latin typeface="Arial" charset="0"/>
              </a:rPr>
              <a:t>1</a:t>
            </a:r>
          </a:p>
          <a:p>
            <a:pPr marL="342900" indent="-342900">
              <a:spcBef>
                <a:spcPts val="0"/>
              </a:spcBef>
              <a:buClr>
                <a:srgbClr val="A50021"/>
              </a:buClr>
              <a:buSzPct val="75000"/>
              <a:buFont typeface="Wingdings" pitchFamily="2" charset="2"/>
              <a:buNone/>
              <a:defRPr/>
            </a:pPr>
            <a:r>
              <a:rPr kumimoji="1" lang="en-US">
                <a:solidFill>
                  <a:srgbClr val="FFFF99"/>
                </a:solidFill>
                <a:latin typeface="Arial" charset="0"/>
              </a:rPr>
              <a:t>			</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HandlingButtonDemo1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super</a:t>
            </a:r>
            <a:r>
              <a:rPr kumimoji="1" lang="en-US">
                <a:solidFill>
                  <a:srgbClr val="FF0000"/>
                </a:solidFill>
                <a:latin typeface="Arial" charset="0"/>
              </a:rPr>
              <a:t>("Button Test  with Handling!");</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panel = </a:t>
            </a:r>
            <a:r>
              <a:rPr kumimoji="1" lang="en-US">
                <a:solidFill>
                  <a:srgbClr val="0000FF"/>
                </a:solidFill>
                <a:latin typeface="Arial" charset="0"/>
              </a:rPr>
              <a:t>new</a:t>
            </a: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a:t>
            </a:r>
          </a:p>
          <a:p>
            <a:pPr>
              <a:spcBef>
                <a:spcPts val="0"/>
              </a:spcBef>
              <a:buFont typeface="Wingdings" pitchFamily="2" charset="2"/>
              <a:buNone/>
              <a:defRPr/>
            </a:pPr>
            <a:r>
              <a:rPr lang="en-US">
                <a:solidFill>
                  <a:schemeClr val="bg2"/>
                </a:solidFill>
              </a:rPr>
              <a:t>        panel.add(btn1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RED</a:t>
            </a:r>
            <a:r>
              <a:rPr lang="en-US">
                <a:solidFill>
                  <a:schemeClr val="bg2"/>
                </a:solidFill>
              </a:rPr>
              <a:t>"));</a:t>
            </a:r>
          </a:p>
          <a:p>
            <a:pPr>
              <a:spcBef>
                <a:spcPts val="0"/>
              </a:spcBef>
              <a:buFont typeface="Wingdings" pitchFamily="2" charset="2"/>
              <a:buNone/>
              <a:defRPr/>
            </a:pPr>
            <a:r>
              <a:rPr lang="en-US">
                <a:solidFill>
                  <a:schemeClr val="bg2"/>
                </a:solidFill>
              </a:rPr>
              <a:t>        panel.add(btn2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YELLOW</a:t>
            </a:r>
            <a:r>
              <a:rPr lang="en-US">
                <a:solidFill>
                  <a:schemeClr val="bg2"/>
                </a:solidFill>
              </a:rPr>
              <a:t>"));</a:t>
            </a:r>
          </a:p>
          <a:p>
            <a:pPr>
              <a:spcBef>
                <a:spcPts val="0"/>
              </a:spcBef>
              <a:buFont typeface="Wingdings" pitchFamily="2" charset="2"/>
              <a:buNone/>
              <a:defRPr/>
            </a:pPr>
            <a:r>
              <a:rPr lang="en-US">
                <a:solidFill>
                  <a:schemeClr val="bg2"/>
                </a:solidFill>
              </a:rPr>
              <a:t>        add(panel);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HandlingButton1</a:t>
            </a:r>
            <a:r>
              <a:rPr lang="en-US" b="1">
                <a:solidFill>
                  <a:schemeClr val="bg2"/>
                </a:solidFill>
              </a:rPr>
              <a:t>(panel));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HandlingButtonDemo1</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4756" name="AutoShape 6"/>
          <p:cNvSpPr>
            <a:spLocks noChangeArrowheads="1"/>
          </p:cNvSpPr>
          <p:nvPr/>
        </p:nvSpPr>
        <p:spPr bwMode="auto">
          <a:xfrm>
            <a:off x="4343400" y="1219200"/>
            <a:ext cx="4953000" cy="2451100"/>
          </a:xfrm>
          <a:prstGeom prst="flowChartAlternateProcess">
            <a:avLst/>
          </a:prstGeom>
          <a:solidFill>
            <a:srgbClr val="FFFF99"/>
          </a:solidFill>
          <a:ln w="19050">
            <a:solidFill>
              <a:srgbClr val="FF0000"/>
            </a:solidFill>
            <a:miter lim="800000"/>
            <a:headEnd/>
            <a:tailEnd/>
          </a:ln>
        </p:spPr>
        <p:txBody>
          <a:bodyPr lIns="0" tIns="0" rIns="0" bIns="0" anchor="ctr">
            <a:spAutoFit/>
          </a:bodyPr>
          <a:lstStyle/>
          <a:p>
            <a:pPr marL="342900" indent="-342900">
              <a:spcBef>
                <a:spcPct val="0"/>
              </a:spcBef>
              <a:buClr>
                <a:srgbClr val="A50021"/>
              </a:buClr>
              <a:buSzPct val="75000"/>
              <a:buFont typeface="Wingdings" pitchFamily="2" charset="2"/>
              <a:buNone/>
            </a:pPr>
            <a:r>
              <a:rPr kumimoji="1" lang="en-US">
                <a:solidFill>
                  <a:srgbClr val="3333FF"/>
                </a:solidFill>
                <a:latin typeface="Arial" charset="0"/>
              </a:rPr>
              <a:t>class</a:t>
            </a:r>
            <a:r>
              <a:rPr kumimoji="1" lang="en-US">
                <a:solidFill>
                  <a:schemeClr val="bg2"/>
                </a:solidFill>
                <a:latin typeface="Arial" charset="0"/>
              </a:rPr>
              <a:t> HandlingButton1 </a:t>
            </a:r>
            <a:r>
              <a:rPr kumimoji="1" lang="en-US">
                <a:solidFill>
                  <a:srgbClr val="3333FF"/>
                </a:solidFill>
                <a:latin typeface="Arial" charset="0"/>
              </a:rPr>
              <a:t>implements</a:t>
            </a:r>
            <a:r>
              <a:rPr kumimoji="1" lang="en-US">
                <a:solidFill>
                  <a:schemeClr val="bg2"/>
                </a:solidFill>
                <a:latin typeface="Arial" charset="0"/>
              </a:rPr>
              <a:t> ActionListener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 panel;</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a:t>
            </a:r>
            <a:r>
              <a:rPr kumimoji="1" lang="en-US">
                <a:solidFill>
                  <a:schemeClr val="bg2"/>
                </a:solidFill>
                <a:latin typeface="Arial" charset="0"/>
              </a:rPr>
              <a:t> HandlingButton1(</a:t>
            </a:r>
            <a:r>
              <a:rPr kumimoji="1" lang="en-US">
                <a:solidFill>
                  <a:srgbClr val="3333FF"/>
                </a:solidFill>
                <a:latin typeface="Arial" charset="0"/>
              </a:rPr>
              <a:t>JPanel</a:t>
            </a:r>
            <a:r>
              <a:rPr kumimoji="1" lang="en-US">
                <a:solidFill>
                  <a:schemeClr val="bg2"/>
                </a:solidFill>
                <a:latin typeface="Arial" charset="0"/>
              </a:rPr>
              <a:t> p)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 = p;</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a:t>
            </a:r>
            <a:r>
              <a:rPr kumimoji="1" lang="en-US">
                <a:solidFill>
                  <a:srgbClr val="3333FF"/>
                </a:solidFill>
                <a:latin typeface="Arial" charset="0"/>
              </a:rPr>
              <a:t>ActionEvent</a:t>
            </a:r>
            <a:r>
              <a:rPr kumimoji="1" lang="en-US">
                <a:solidFill>
                  <a:schemeClr val="bg2"/>
                </a:solidFill>
                <a:latin typeface="Arial" charset="0"/>
              </a:rPr>
              <a:t> e)   {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a:t>
            </a:r>
          </a:p>
        </p:txBody>
      </p:sp>
      <p:sp>
        <p:nvSpPr>
          <p:cNvPr id="5" name="Snip Diagonal Corner Rectangle 4"/>
          <p:cNvSpPr/>
          <p:nvPr/>
        </p:nvSpPr>
        <p:spPr bwMode="auto">
          <a:xfrm>
            <a:off x="4876800" y="50450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45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AF587BD-FBED-4E7C-AD90-3FB56F8B3BAD}" type="slidenum">
              <a:rPr lang="en-US" sz="1400" smtClean="0">
                <a:latin typeface="Arial Narrow" pitchFamily="34" charset="0"/>
              </a:rPr>
              <a:pPr/>
              <a:t>40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bg/>
                                          </p:spTgt>
                                        </p:tgtEl>
                                        <p:attrNameLst>
                                          <p:attrName>style.visibility</p:attrName>
                                        </p:attrNameLst>
                                      </p:cBhvr>
                                      <p:to>
                                        <p:strVal val="visible"/>
                                      </p:to>
                                    </p:set>
                                    <p:animEffect transition="in" filter="blinds(horizontal)">
                                      <p:cBhvr>
                                        <p:cTn id="7" dur="500"/>
                                        <p:tgtEl>
                                          <p:spTgt spid="7475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0" dur="500"/>
                                        <p:tgtEl>
                                          <p:spTgt spid="7475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13" dur="500"/>
                                        <p:tgtEl>
                                          <p:spTgt spid="74756">
                                            <p:txEl>
                                              <p:pRg st="5" end="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16" dur="500"/>
                                        <p:tgtEl>
                                          <p:spTgt spid="74756">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19" dur="500"/>
                                        <p:tgtEl>
                                          <p:spTgt spid="74756">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24" dur="500"/>
                                        <p:tgtEl>
                                          <p:spTgt spid="7475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29" dur="500"/>
                                        <p:tgtEl>
                                          <p:spTgt spid="7475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4756">
                                            <p:txEl>
                                              <p:pRg st="2" end="2"/>
                                            </p:txEl>
                                          </p:spTgt>
                                        </p:tgtEl>
                                        <p:attrNameLst>
                                          <p:attrName>style.visibility</p:attrName>
                                        </p:attrNameLst>
                                      </p:cBhvr>
                                      <p:to>
                                        <p:strVal val="visible"/>
                                      </p:to>
                                    </p:set>
                                    <p:animEffect transition="in" filter="blinds(horizontal)">
                                      <p:cBhvr>
                                        <p:cTn id="34" dur="500"/>
                                        <p:tgtEl>
                                          <p:spTgt spid="74756">
                                            <p:txEl>
                                              <p:pRg st="2" end="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37" dur="500"/>
                                        <p:tgtEl>
                                          <p:spTgt spid="74756">
                                            <p:txEl>
                                              <p:pRg st="3" end="3"/>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40" dur="500"/>
                                        <p:tgtEl>
                                          <p:spTgt spid="7475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06501">
                                            <p:txEl>
                                              <p:pRg st="14" end="14"/>
                                            </p:txEl>
                                          </p:spTgt>
                                        </p:tgtEl>
                                        <p:attrNameLst>
                                          <p:attrName>style.visibility</p:attrName>
                                        </p:attrNameLst>
                                      </p:cBhvr>
                                      <p:to>
                                        <p:strVal val="visible"/>
                                      </p:to>
                                    </p:set>
                                    <p:animEffect transition="in" filter="blinds(horizontal)">
                                      <p:cBhvr>
                                        <p:cTn id="45" dur="500"/>
                                        <p:tgtEl>
                                          <p:spTgt spid="106501">
                                            <p:txEl>
                                              <p:pRg st="14" end="1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allAtOnce"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lvl="1">
              <a:defRPr/>
            </a:pPr>
            <a:r>
              <a:rPr lang="en-US" sz="3200" b="0" smtClean="0"/>
              <a:t>Handling events by implementing interfaces</a:t>
            </a:r>
          </a:p>
        </p:txBody>
      </p:sp>
      <p:sp>
        <p:nvSpPr>
          <p:cNvPr id="9221" name="Rectangle 3"/>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3333FF"/>
                </a:solidFill>
              </a:rPr>
              <a:t>import</a:t>
            </a:r>
            <a:r>
              <a:rPr lang="en-US" sz="1600" smtClean="0">
                <a:solidFill>
                  <a:schemeClr val="bg2"/>
                </a:solidFill>
              </a:rPr>
              <a:t> java.awt.event.*;</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b="1" smtClean="0">
                <a:solidFill>
                  <a:srgbClr val="3333FF"/>
                </a:solidFill>
              </a:rPr>
              <a:t>implements</a:t>
            </a:r>
            <a:r>
              <a:rPr lang="en-US" sz="1600" b="1" smtClean="0">
                <a:solidFill>
                  <a:schemeClr val="bg2"/>
                </a:solidFill>
              </a:rPr>
              <a:t> ActionListener    </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RED</a:t>
            </a:r>
            <a:r>
              <a:rPr lang="en-US" sz="1600" smtClean="0">
                <a:solidFill>
                  <a:schemeClr val="bg2"/>
                </a:solidFill>
              </a:rPr>
              <a:t>"));</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YELLOW</a:t>
            </a: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65540" name="Rectangle 8"/>
          <p:cNvSpPr>
            <a:spLocks noChangeArrowheads="1"/>
          </p:cNvSpPr>
          <p:nvPr/>
        </p:nvSpPr>
        <p:spPr bwMode="auto">
          <a:xfrm>
            <a:off x="5029200" y="4648200"/>
            <a:ext cx="3886200" cy="129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16" name="Rounded Rectangle 15"/>
          <p:cNvSpPr/>
          <p:nvPr/>
        </p:nvSpPr>
        <p:spPr bwMode="auto">
          <a:xfrm>
            <a:off x="838200" y="5334000"/>
            <a:ext cx="4038600" cy="11430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r>
              <a:rPr kumimoji="1" lang="en-US">
                <a:solidFill>
                  <a:srgbClr val="3333FF"/>
                </a:solidFill>
              </a:rPr>
              <a:t>public void</a:t>
            </a:r>
            <a:r>
              <a:rPr kumimoji="1" lang="en-US">
                <a:solidFill>
                  <a:schemeClr val="bg2"/>
                </a:solidFill>
              </a:rPr>
              <a:t> actionPerformed(</a:t>
            </a:r>
            <a:r>
              <a:rPr kumimoji="1" lang="en-US">
                <a:solidFill>
                  <a:srgbClr val="3333FF"/>
                </a:solidFill>
              </a:rPr>
              <a:t>ActionEvent</a:t>
            </a:r>
            <a:r>
              <a:rPr kumimoji="1" lang="en-US">
                <a:solidFill>
                  <a:schemeClr val="bg2"/>
                </a:solidFill>
              </a:rPr>
              <a:t> e) </a:t>
            </a:r>
          </a:p>
          <a:p>
            <a:pPr marL="342900" indent="-342900">
              <a:spcBef>
                <a:spcPts val="0"/>
              </a:spcBef>
              <a:buClr>
                <a:srgbClr val="A50021"/>
              </a:buClr>
              <a:buSzPct val="75000"/>
              <a:buFont typeface="Wingdings" pitchFamily="2" charset="2"/>
              <a:buNone/>
              <a:defRPr/>
            </a:pPr>
            <a:r>
              <a:rPr kumimoji="1" lang="en-US">
                <a:solidFill>
                  <a:schemeClr val="bg2"/>
                </a:solidFill>
              </a:rPr>
              <a:t>{</a:t>
            </a:r>
          </a:p>
          <a:p>
            <a:pPr marL="342900" indent="-342900">
              <a:spcBef>
                <a:spcPts val="0"/>
              </a:spcBef>
              <a:buClr>
                <a:srgbClr val="A50021"/>
              </a:buClr>
              <a:buSzPct val="75000"/>
              <a:buFont typeface="Wingdings" pitchFamily="2" charset="2"/>
              <a:buNone/>
              <a:defRPr/>
            </a:pPr>
            <a:r>
              <a:rPr kumimoji="1" lang="en-US">
                <a:solidFill>
                  <a:schemeClr val="bg2"/>
                </a:solidFill>
              </a:rPr>
              <a:t>     panel.setBackground(Color.red);</a:t>
            </a:r>
          </a:p>
          <a:p>
            <a:pPr marL="342900" indent="-342900">
              <a:spcBef>
                <a:spcPts val="0"/>
              </a:spcBef>
              <a:buClr>
                <a:srgbClr val="A50021"/>
              </a:buClr>
              <a:buSzPct val="75000"/>
              <a:buFont typeface="Wingdings" pitchFamily="2" charset="2"/>
              <a:buNone/>
              <a:defRPr/>
            </a:pPr>
            <a:r>
              <a:rPr kumimoji="1" lang="en-US">
                <a:solidFill>
                  <a:schemeClr val="bg2"/>
                </a:solidFill>
              </a:rPr>
              <a:t>}</a:t>
            </a:r>
            <a:endParaRPr lang="en-US">
              <a:solidFill>
                <a:schemeClr val="tx1"/>
              </a:solidFill>
              <a:latin typeface="Helvetica" pitchFamily="34" charset="0"/>
              <a:cs typeface="Times New Roman" pitchFamily="18" charset="0"/>
            </a:endParaRPr>
          </a:p>
        </p:txBody>
      </p:sp>
      <p:cxnSp>
        <p:nvCxnSpPr>
          <p:cNvPr id="65542" name="Straight Connector 6"/>
          <p:cNvCxnSpPr>
            <a:cxnSpLocks noChangeShapeType="1"/>
          </p:cNvCxnSpPr>
          <p:nvPr/>
        </p:nvCxnSpPr>
        <p:spPr bwMode="auto">
          <a:xfrm rot="5400000">
            <a:off x="3696494" y="5295106"/>
            <a:ext cx="2514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10" name="Snip Diagonal Corner Rectangle 9"/>
          <p:cNvSpPr/>
          <p:nvPr/>
        </p:nvSpPr>
        <p:spPr bwMode="auto">
          <a:xfrm>
            <a:off x="5105400" y="26828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5544"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03A5334-C17A-43D8-9F39-3E6C65740DC6}" type="slidenum">
              <a:rPr lang="en-US" sz="1400" smtClean="0">
                <a:latin typeface="Arial Narrow" pitchFamily="34" charset="0"/>
              </a:rPr>
              <a:pPr/>
              <a:t>41</a:t>
            </a:fld>
            <a:endParaRPr lang="en-US" sz="1400" smtClean="0">
              <a:latin typeface="Arial Narrow" pitchFamily="34" charset="0"/>
            </a:endParaRPr>
          </a:p>
        </p:txBody>
      </p:sp>
      <p:sp>
        <p:nvSpPr>
          <p:cNvPr id="9" name="Rounded Rectangle 8"/>
          <p:cNvSpPr/>
          <p:nvPr/>
        </p:nvSpPr>
        <p:spPr bwMode="auto">
          <a:xfrm>
            <a:off x="5486400" y="1981200"/>
            <a:ext cx="2743200" cy="457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endParaRPr lang="en-US">
              <a:solidFill>
                <a:schemeClr val="tx1"/>
              </a:solidFill>
              <a:latin typeface="Helvetica" pitchFamily="34" charset="0"/>
              <a:cs typeface="Times New Roman" pitchFamily="18"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b="0" smtClean="0"/>
              <a:t>Handling events with named inner classes</a:t>
            </a:r>
            <a:endParaRPr lang="en-US" sz="3200" b="0"/>
          </a:p>
        </p:txBody>
      </p:sp>
      <p:sp>
        <p:nvSpPr>
          <p:cNvPr id="66563" name="Content Placeholder 2"/>
          <p:cNvSpPr>
            <a:spLocks noGrp="1"/>
          </p:cNvSpPr>
          <p:nvPr>
            <p:ph idx="1"/>
          </p:nvPr>
        </p:nvSpPr>
        <p:spPr/>
        <p:txBody>
          <a:bodyPr/>
          <a:lstStyle/>
          <a:p>
            <a:endParaRPr lang="en-US" smtClean="0"/>
          </a:p>
        </p:txBody>
      </p:sp>
      <p:sp>
        <p:nvSpPr>
          <p:cNvPr id="4" name="Rectangle 4"/>
          <p:cNvSpPr>
            <a:spLocks noChangeArrowheads="1"/>
          </p:cNvSpPr>
          <p:nvPr/>
        </p:nvSpPr>
        <p:spPr bwMode="auto">
          <a:xfrm>
            <a:off x="609600" y="12954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HandlingButtonDemo3</a:t>
            </a:r>
            <a:r>
              <a:rPr kumimoji="1" lang="en-US">
                <a:solidFill>
                  <a:srgbClr val="FFFF99"/>
                </a:solidFill>
                <a:latin typeface="Arial" charset="0"/>
              </a:rPr>
              <a:t>1</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HandlingButtonDemo3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a:t>
            </a:r>
            <a:r>
              <a:rPr lang="en-US" b="1">
                <a:solidFill>
                  <a:schemeClr val="bg2"/>
                </a:solidFill>
              </a:rPr>
              <a:t>());</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rgbClr val="3333FF"/>
                </a:solidFill>
              </a:rPr>
              <a:t>    </a:t>
            </a:r>
          </a:p>
          <a:p>
            <a:pPr>
              <a:spcBef>
                <a:spcPts val="0"/>
              </a:spcBef>
              <a:buFont typeface="Wingdings" pitchFamily="2" charset="2"/>
              <a:buNone/>
              <a:defRPr/>
            </a:pPr>
            <a:endParaRPr lang="en-US">
              <a:solidFill>
                <a:srgbClr val="3333FF"/>
              </a:solidFill>
            </a:endParaRP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HandlingButtonDemo3</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6805" name="AutoShape 6"/>
          <p:cNvSpPr>
            <a:spLocks noChangeArrowheads="1"/>
          </p:cNvSpPr>
          <p:nvPr/>
        </p:nvSpPr>
        <p:spPr bwMode="auto">
          <a:xfrm>
            <a:off x="762000" y="4071938"/>
            <a:ext cx="6172200" cy="1531937"/>
          </a:xfrm>
          <a:prstGeom prst="flowChartAlternateProcess">
            <a:avLst/>
          </a:prstGeom>
          <a:solidFill>
            <a:srgbClr val="FFFF99"/>
          </a:solidFill>
          <a:ln w="19050">
            <a:solidFill>
              <a:srgbClr val="FF0000"/>
            </a:solidFill>
            <a:miter lim="800000"/>
            <a:headEnd/>
            <a:tailEnd/>
          </a:ln>
        </p:spPr>
        <p:txBody>
          <a:bodyPr tIns="0" bIns="0" anchor="ctr">
            <a:spAutoFit/>
          </a:bodyPr>
          <a:lstStyle/>
          <a:p>
            <a:pPr marL="342900" indent="-342900">
              <a:spcBef>
                <a:spcPts val="300"/>
              </a:spcBef>
              <a:buClr>
                <a:srgbClr val="A50021"/>
              </a:buClr>
              <a:buSzPct val="75000"/>
              <a:buFont typeface="Wingdings" pitchFamily="2" charset="2"/>
              <a:buNone/>
            </a:pPr>
            <a:r>
              <a:rPr kumimoji="1" lang="en-US" b="1">
                <a:solidFill>
                  <a:srgbClr val="3333FF"/>
                </a:solidFill>
                <a:latin typeface="Arial" charset="0"/>
              </a:rPr>
              <a:t>private class</a:t>
            </a:r>
            <a:r>
              <a:rPr kumimoji="1" lang="en-US" b="1">
                <a:solidFill>
                  <a:schemeClr val="bg2"/>
                </a:solidFill>
                <a:latin typeface="Arial" charset="0"/>
              </a:rPr>
              <a:t> HandlingButton </a:t>
            </a:r>
            <a:r>
              <a:rPr kumimoji="1" lang="en-US" b="1">
                <a:solidFill>
                  <a:srgbClr val="3333FF"/>
                </a:solidFill>
                <a:latin typeface="Arial" charset="0"/>
              </a:rPr>
              <a:t>implements</a:t>
            </a:r>
            <a:r>
              <a:rPr kumimoji="1" lang="en-US" b="1">
                <a:solidFill>
                  <a:schemeClr val="bg2"/>
                </a:solidFill>
                <a:latin typeface="Arial" charset="0"/>
              </a:rPr>
              <a:t> ActionListener {</a:t>
            </a:r>
          </a:p>
          <a:p>
            <a:pPr marL="342900" indent="-342900">
              <a:spcBef>
                <a:spcPts val="30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 </a:t>
            </a:r>
            <a:r>
              <a:rPr kumimoji="1" lang="en-US">
                <a:solidFill>
                  <a:srgbClr val="3333FF"/>
                </a:solidFill>
                <a:latin typeface="Arial" charset="0"/>
              </a:rPr>
              <a:t>ActionEvent</a:t>
            </a:r>
            <a:r>
              <a:rPr kumimoji="1" lang="en-US">
                <a:solidFill>
                  <a:schemeClr val="bg2"/>
                </a:solidFill>
                <a:latin typeface="Arial" charset="0"/>
              </a:rPr>
              <a:t> e )   {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a:t>
            </a:r>
          </a:p>
        </p:txBody>
      </p:sp>
      <p:sp>
        <p:nvSpPr>
          <p:cNvPr id="665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687945-9735-469E-A59F-E0EA0E4BA6AE}" type="slidenum">
              <a:rPr lang="en-US" sz="1400" smtClean="0">
                <a:latin typeface="Arial Narrow" pitchFamily="34" charset="0"/>
              </a:rPr>
              <a:pPr/>
              <a:t>42</a:t>
            </a:fld>
            <a:endParaRPr lang="en-US" sz="1400" smtClean="0">
              <a:latin typeface="Arial Narrow" pitchFamily="34" charset="0"/>
            </a:endParaRPr>
          </a:p>
        </p:txBody>
      </p:sp>
      <p:sp>
        <p:nvSpPr>
          <p:cNvPr id="7" name="Snip Diagonal Corner Rectangle 6"/>
          <p:cNvSpPr/>
          <p:nvPr/>
        </p:nvSpPr>
        <p:spPr bwMode="auto">
          <a:xfrm>
            <a:off x="4953000" y="3505200"/>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smtClean="0"/>
              <a:t>Handling events with anonymous inner classes</a:t>
            </a:r>
            <a:endParaRPr lang="en-US" sz="3200"/>
          </a:p>
        </p:txBody>
      </p:sp>
      <p:sp>
        <p:nvSpPr>
          <p:cNvPr id="67587" name="Content Placeholder 2"/>
          <p:cNvSpPr>
            <a:spLocks noGrp="1"/>
          </p:cNvSpPr>
          <p:nvPr>
            <p:ph idx="1"/>
          </p:nvPr>
        </p:nvSpPr>
        <p:spPr/>
        <p:txBody>
          <a:bodyPr/>
          <a:lstStyle/>
          <a:p>
            <a:endParaRPr lang="en-US" smtClean="0"/>
          </a:p>
        </p:txBody>
      </p:sp>
      <p:sp>
        <p:nvSpPr>
          <p:cNvPr id="4" name="Rectangle 3"/>
          <p:cNvSpPr txBox="1">
            <a:spLocks noChangeArrowheads="1"/>
          </p:cNvSpPr>
          <p:nvPr/>
        </p:nvSpPr>
        <p:spPr bwMode="auto">
          <a:xfrm>
            <a:off x="609600" y="1295400"/>
            <a:ext cx="8305800" cy="5257800"/>
          </a:xfrm>
          <a:prstGeom prst="rect">
            <a:avLst/>
          </a:prstGeom>
          <a:solidFill>
            <a:schemeClr val="hlink"/>
          </a:solidFill>
          <a:ln w="9525">
            <a:noFill/>
            <a:miter lim="800000"/>
            <a:headEnd/>
            <a:tailEnd/>
          </a:ln>
        </p:spPr>
        <p:txBody>
          <a:bodyPr/>
          <a:lstStyle/>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import</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public class</a:t>
            </a:r>
            <a:r>
              <a:rPr kumimoji="1" lang="en-US" kern="0">
                <a:solidFill>
                  <a:schemeClr val="bg2"/>
                </a:solidFill>
                <a:latin typeface="+mn-lt"/>
                <a:cs typeface="+mn-cs"/>
              </a:rPr>
              <a:t> HandlingButtonDemo4</a:t>
            </a:r>
            <a:r>
              <a:rPr kumimoji="1" lang="en-US" kern="0">
                <a:solidFill>
                  <a:srgbClr val="FFFF99"/>
                </a:solidFill>
                <a:latin typeface="+mn-lt"/>
                <a:cs typeface="+mn-cs"/>
              </a:rPr>
              <a:t>1</a:t>
            </a:r>
            <a:r>
              <a:rPr kumimoji="1" lang="en-US" kern="0">
                <a:solidFill>
                  <a:srgbClr val="0000FF"/>
                </a:solidFill>
                <a:latin typeface="+mn-lt"/>
                <a:cs typeface="+mn-cs"/>
              </a:rPr>
              <a:t>extends</a:t>
            </a:r>
            <a:r>
              <a:rPr kumimoji="1" lang="en-US" kern="0">
                <a:solidFill>
                  <a:schemeClr val="bg2"/>
                </a:solidFill>
                <a:latin typeface="+mn-lt"/>
                <a:cs typeface="+mn-cs"/>
              </a:rPr>
              <a:t> JFrame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r>
              <a:rPr kumimoji="1" lang="en-US" kern="0">
                <a:solidFill>
                  <a:srgbClr val="3333FF"/>
                </a:solidFill>
                <a:latin typeface="+mn-lt"/>
                <a:cs typeface="+mn-cs"/>
              </a:rPr>
              <a:t>JButton</a:t>
            </a:r>
            <a:r>
              <a:rPr kumimoji="1" lang="en-US" kern="0">
                <a:solidFill>
                  <a:schemeClr val="bg2"/>
                </a:solidFill>
                <a:latin typeface="+mn-lt"/>
                <a:cs typeface="+mn-cs"/>
              </a:rPr>
              <a:t> btn1, btn2; </a:t>
            </a:r>
            <a:r>
              <a:rPr kumimoji="1" lang="en-US" kern="0">
                <a:solidFill>
                  <a:srgbClr val="0000FF"/>
                </a:solidFill>
                <a:latin typeface="+mn-lt"/>
                <a:cs typeface="+mn-cs"/>
              </a:rPr>
              <a:t>JPanel</a:t>
            </a:r>
            <a:r>
              <a:rPr kumimoji="1" lang="en-US" kern="0">
                <a:solidFill>
                  <a:schemeClr val="bg2"/>
                </a:solidFill>
                <a:latin typeface="+mn-lt"/>
                <a:cs typeface="+mn-cs"/>
              </a:rPr>
              <a:t> panel;</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     public</a:t>
            </a:r>
            <a:r>
              <a:rPr kumimoji="1" lang="en-US" kern="0">
                <a:solidFill>
                  <a:schemeClr val="bg2"/>
                </a:solidFill>
                <a:latin typeface="+mn-lt"/>
                <a:cs typeface="+mn-cs"/>
              </a:rPr>
              <a:t> HandlingButtonDemo4()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a:p>
            <a:pPr marL="342900" indent="-342900">
              <a:spcBef>
                <a:spcPts val="0"/>
              </a:spcBef>
              <a:buClr>
                <a:srgbClr val="A50021"/>
              </a:buClr>
              <a:buSzPct val="75000"/>
              <a:defRPr/>
            </a:pPr>
            <a:r>
              <a:rPr kumimoji="1" lang="en-US" kern="0">
                <a:solidFill>
                  <a:schemeClr val="bg2"/>
                </a:solidFill>
                <a:latin typeface="+mn-lt"/>
                <a:cs typeface="+mn-cs"/>
              </a:rPr>
              <a:t>	   btn1.</a:t>
            </a:r>
            <a:r>
              <a:rPr kumimoji="1" lang="en-US" b="1" kern="0">
                <a:solidFill>
                  <a:schemeClr val="bg2"/>
                </a:solidFill>
                <a:latin typeface="+mn-lt"/>
                <a:cs typeface="+mn-cs"/>
              </a:rPr>
              <a:t>addActionListener</a:t>
            </a:r>
            <a:r>
              <a:rPr kumimoji="1" lang="en-US" kern="0">
                <a:solidFill>
                  <a:schemeClr val="bg2"/>
                </a:solidFill>
                <a:latin typeface="+mn-lt"/>
                <a:cs typeface="+mn-cs"/>
              </a:rPr>
              <a:t>( </a:t>
            </a:r>
            <a:r>
              <a:rPr kumimoji="1" lang="en-US" b="1" kern="0">
                <a:solidFill>
                  <a:srgbClr val="FF0000"/>
                </a:solidFill>
                <a:latin typeface="+mn-lt"/>
                <a:cs typeface="+mn-cs"/>
              </a:rPr>
              <a:t>new ActionListener() {</a:t>
            </a:r>
          </a:p>
          <a:p>
            <a:pPr marL="342900" indent="-342900">
              <a:spcBef>
                <a:spcPts val="0"/>
              </a:spcBef>
              <a:buClr>
                <a:srgbClr val="A50021"/>
              </a:buClr>
              <a:buSzPct val="75000"/>
              <a:defRPr/>
            </a:pPr>
            <a:r>
              <a:rPr kumimoji="1" lang="en-US" b="1" kern="0">
                <a:solidFill>
                  <a:srgbClr val="FF0000"/>
                </a:solidFill>
                <a:latin typeface="+mn-lt"/>
                <a:cs typeface="+mn-cs"/>
              </a:rPr>
              <a:t>				  public void actionPerformed(ActionEvent e)  {</a:t>
            </a:r>
          </a:p>
          <a:p>
            <a:pPr marL="342900" indent="-342900">
              <a:spcBef>
                <a:spcPts val="0"/>
              </a:spcBef>
              <a:buClr>
                <a:srgbClr val="A50021"/>
              </a:buClr>
              <a:buSzPct val="75000"/>
              <a:defRPr/>
            </a:pPr>
            <a:r>
              <a:rPr kumimoji="1" lang="en-US" b="1" kern="0">
                <a:solidFill>
                  <a:srgbClr val="FF0000"/>
                </a:solidFill>
                <a:latin typeface="+mn-lt"/>
                <a:cs typeface="+mn-cs"/>
              </a:rPr>
              <a:t>					panel.setBackground(Color.red);</a:t>
            </a:r>
          </a:p>
          <a:p>
            <a:pPr marL="342900" indent="-342900">
              <a:spcBef>
                <a:spcPts val="0"/>
              </a:spcBef>
              <a:buClr>
                <a:srgbClr val="A50021"/>
              </a:buClr>
              <a:buSzPct val="75000"/>
              <a:defRPr/>
            </a:pPr>
            <a:r>
              <a:rPr kumimoji="1" lang="en-US" b="1" kern="0">
                <a:solidFill>
                  <a:srgbClr val="FF0000"/>
                </a:solidFill>
                <a:latin typeface="+mn-lt"/>
                <a:cs typeface="+mn-cs"/>
              </a:rPr>
              <a:t>				  }</a:t>
            </a:r>
          </a:p>
          <a:p>
            <a:pPr marL="342900" indent="-342900">
              <a:spcBef>
                <a:spcPts val="0"/>
              </a:spcBef>
              <a:buClr>
                <a:srgbClr val="A50021"/>
              </a:buClr>
              <a:buSzPct val="75000"/>
              <a:defRPr/>
            </a:pPr>
            <a:r>
              <a:rPr kumimoji="1" lang="en-US" b="1" kern="0">
                <a:solidFill>
                  <a:srgbClr val="FF0000"/>
                </a:solidFill>
                <a:latin typeface="+mn-lt"/>
                <a:cs typeface="+mn-cs"/>
              </a:rPr>
              <a:t>			}</a:t>
            </a:r>
            <a:r>
              <a:rPr kumimoji="1" lang="en-US" kern="0">
                <a:solidFill>
                  <a:schemeClr val="bg2"/>
                </a:solidFill>
                <a:latin typeface="+mn-lt"/>
                <a:cs typeface="+mn-cs"/>
              </a:rPr>
              <a:t> ); </a:t>
            </a:r>
          </a:p>
          <a:p>
            <a:pPr marL="342900" indent="-342900">
              <a:spcBef>
                <a:spcPts val="0"/>
              </a:spcBef>
              <a:buClr>
                <a:srgbClr val="A50021"/>
              </a:buClr>
              <a:buSzPct val="75000"/>
              <a:defRPr/>
            </a:pPr>
            <a:r>
              <a:rPr kumimoji="1" lang="en-US" kern="0">
                <a:solidFill>
                  <a:schemeClr val="bg2"/>
                </a:solidFill>
              </a:rPr>
              <a:t>	   btn2.</a:t>
            </a:r>
            <a:r>
              <a:rPr kumimoji="1" lang="en-US" b="1" kern="0">
                <a:solidFill>
                  <a:schemeClr val="bg2"/>
                </a:solidFill>
              </a:rPr>
              <a:t>addActionListener</a:t>
            </a:r>
            <a:r>
              <a:rPr kumimoji="1" lang="en-US" kern="0">
                <a:solidFill>
                  <a:schemeClr val="bg2"/>
                </a:solidFill>
              </a:rPr>
              <a:t>( new ActionListener() {</a:t>
            </a:r>
          </a:p>
          <a:p>
            <a:pPr marL="342900" indent="-342900">
              <a:spcBef>
                <a:spcPts val="0"/>
              </a:spcBef>
              <a:buClr>
                <a:srgbClr val="A50021"/>
              </a:buClr>
              <a:buSzPct val="75000"/>
              <a:defRPr/>
            </a:pPr>
            <a:r>
              <a:rPr kumimoji="1" lang="en-US" kern="0">
                <a:solidFill>
                  <a:schemeClr val="bg2"/>
                </a:solidFill>
              </a:rPr>
              <a:t>				  public void actionPerformed(ActionEvent e)  {</a:t>
            </a:r>
          </a:p>
          <a:p>
            <a:pPr marL="342900" indent="-342900">
              <a:spcBef>
                <a:spcPts val="0"/>
              </a:spcBef>
              <a:buClr>
                <a:srgbClr val="A50021"/>
              </a:buClr>
              <a:buSzPct val="75000"/>
              <a:defRPr/>
            </a:pPr>
            <a:r>
              <a:rPr kumimoji="1" lang="en-US" kern="0">
                <a:solidFill>
                  <a:schemeClr val="bg2"/>
                </a:solidFill>
              </a:rPr>
              <a:t>					panel.setBackground(Color.yellow);</a:t>
            </a:r>
          </a:p>
          <a:p>
            <a:pPr marL="342900" indent="-342900">
              <a:spcBef>
                <a:spcPts val="0"/>
              </a:spcBef>
              <a:buClr>
                <a:srgbClr val="A50021"/>
              </a:buClr>
              <a:buSzPct val="75000"/>
              <a:defRPr/>
            </a:pPr>
            <a:r>
              <a:rPr kumimoji="1" lang="en-US" kern="0">
                <a:solidFill>
                  <a:schemeClr val="bg2"/>
                </a:solidFill>
              </a:rPr>
              <a:t>				  }</a:t>
            </a:r>
          </a:p>
          <a:p>
            <a:pPr marL="342900" indent="-342900">
              <a:spcBef>
                <a:spcPts val="0"/>
              </a:spcBef>
              <a:buClr>
                <a:srgbClr val="A50021"/>
              </a:buClr>
              <a:buSzPct val="75000"/>
              <a:defRPr/>
            </a:pPr>
            <a:r>
              <a:rPr kumimoji="1" lang="en-US" kern="0">
                <a:solidFill>
                  <a:schemeClr val="bg2"/>
                </a:solidFill>
              </a:rPr>
              <a:t>			} ); </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setSize(300,300);</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setVisible(true);</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p:txBody>
      </p:sp>
      <p:sp>
        <p:nvSpPr>
          <p:cNvPr id="67589" name="Rectangle 8"/>
          <p:cNvSpPr>
            <a:spLocks noChangeArrowheads="1"/>
          </p:cNvSpPr>
          <p:nvPr/>
        </p:nvSpPr>
        <p:spPr bwMode="auto">
          <a:xfrm>
            <a:off x="609600" y="5791200"/>
            <a:ext cx="8305800" cy="1066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HandlingButtonDemo4</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6759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3E0C3D2-DF99-4882-94AE-9E2108C84723}" type="slidenum">
              <a:rPr lang="en-US" sz="1400" smtClean="0">
                <a:latin typeface="Arial Narrow" pitchFamily="34" charset="0"/>
              </a:rPr>
              <a:pPr/>
              <a:t>43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a:defRPr/>
            </a:pPr>
            <a:r>
              <a:rPr lang="en-US" smtClean="0"/>
              <a:t>Determining Event Sources</a:t>
            </a:r>
          </a:p>
        </p:txBody>
      </p:sp>
      <p:sp>
        <p:nvSpPr>
          <p:cNvPr id="68611" name="Rectangle 3"/>
          <p:cNvSpPr>
            <a:spLocks noGrp="1" noChangeArrowheads="1"/>
          </p:cNvSpPr>
          <p:nvPr>
            <p:ph idx="1"/>
          </p:nvPr>
        </p:nvSpPr>
        <p:spPr/>
        <p:txBody>
          <a:bodyPr/>
          <a:lstStyle/>
          <a:p>
            <a:r>
              <a:rPr lang="en-US" smtClean="0"/>
              <a:t>One </a:t>
            </a:r>
            <a:r>
              <a:rPr lang="en-US" smtClean="0">
                <a:latin typeface="Courier New" pitchFamily="49" charset="0"/>
                <a:cs typeface="Courier New" pitchFamily="49" charset="0"/>
              </a:rPr>
              <a:t>listener</a:t>
            </a:r>
            <a:r>
              <a:rPr lang="en-US" smtClean="0"/>
              <a:t> object can "listen" to many different </a:t>
            </a:r>
            <a:r>
              <a:rPr lang="en-US" smtClean="0">
                <a:latin typeface="Courier New" pitchFamily="49" charset="0"/>
                <a:cs typeface="Courier New" pitchFamily="49" charset="0"/>
              </a:rPr>
              <a:t>components</a:t>
            </a:r>
          </a:p>
          <a:p>
            <a:pPr lvl="1"/>
            <a:r>
              <a:rPr lang="en-US" smtClean="0"/>
              <a:t>The source of the event can be determined by using the </a:t>
            </a:r>
            <a:r>
              <a:rPr lang="en-US" smtClean="0">
                <a:solidFill>
                  <a:schemeClr val="tx2"/>
                </a:solidFill>
                <a:latin typeface="Courier New" pitchFamily="49" charset="0"/>
              </a:rPr>
              <a:t>getSource</a:t>
            </a:r>
            <a:r>
              <a:rPr lang="en-US" smtClean="0"/>
              <a:t> method of the </a:t>
            </a:r>
            <a:r>
              <a:rPr lang="en-US" smtClean="0">
                <a:latin typeface="Courier New" pitchFamily="49" charset="0"/>
                <a:cs typeface="Courier New" pitchFamily="49" charset="0"/>
              </a:rPr>
              <a:t>event</a:t>
            </a:r>
            <a:r>
              <a:rPr lang="en-US" smtClean="0"/>
              <a:t> passed to the </a:t>
            </a:r>
            <a:r>
              <a:rPr lang="en-US" smtClean="0">
                <a:latin typeface="Courier New" pitchFamily="49" charset="0"/>
                <a:cs typeface="Courier New" pitchFamily="49" charset="0"/>
              </a:rPr>
              <a:t>listener</a:t>
            </a:r>
            <a:r>
              <a:rPr lang="en-US" smtClean="0"/>
              <a:t>, it returns a reference to the </a:t>
            </a:r>
            <a:r>
              <a:rPr lang="en-US" smtClean="0">
                <a:latin typeface="Courier New" pitchFamily="49" charset="0"/>
                <a:cs typeface="Courier New" pitchFamily="49" charset="0"/>
              </a:rPr>
              <a:t>component</a:t>
            </a:r>
            <a:r>
              <a:rPr lang="en-US" smtClean="0"/>
              <a:t> that generated the </a:t>
            </a:r>
            <a:r>
              <a:rPr lang="en-US" smtClean="0">
                <a:latin typeface="Courier New" pitchFamily="49" charset="0"/>
                <a:cs typeface="Courier New" pitchFamily="49" charset="0"/>
              </a:rPr>
              <a:t>event</a:t>
            </a:r>
            <a:endParaRPr lang="en-US" smtClean="0"/>
          </a:p>
          <a:p>
            <a:endParaRPr lang="en-US" smtClean="0"/>
          </a:p>
        </p:txBody>
      </p:sp>
      <p:sp>
        <p:nvSpPr>
          <p:cNvPr id="68612" name="Rectangle 3"/>
          <p:cNvSpPr>
            <a:spLocks noChangeArrowheads="1"/>
          </p:cNvSpPr>
          <p:nvPr/>
        </p:nvSpPr>
        <p:spPr bwMode="auto">
          <a:xfrm>
            <a:off x="2133600" y="3810000"/>
            <a:ext cx="5181600" cy="24780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Object source = e.getSource();</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if (source.equals(</a:t>
            </a:r>
            <a:r>
              <a:rPr kumimoji="1" lang="en-US" sz="2000">
                <a:solidFill>
                  <a:srgbClr val="FFFF66"/>
                </a:solidFill>
                <a:latin typeface="Arial" charset="0"/>
              </a:rPr>
              <a:t>component1</a:t>
            </a:r>
            <a:r>
              <a:rPr kumimoji="1" lang="en-US" sz="2000" b="1">
                <a:solidFill>
                  <a:srgbClr val="FFFF66"/>
                </a:solidFill>
                <a:latin typeface="Arial" charset="0"/>
              </a:rPr>
              <a:t>) )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else if (source.equals(</a:t>
            </a:r>
            <a:r>
              <a:rPr kumimoji="1" lang="en-US" sz="2000">
                <a:solidFill>
                  <a:srgbClr val="FFFF66"/>
                </a:solidFill>
                <a:latin typeface="Arial" charset="0"/>
              </a:rPr>
              <a:t>component2</a:t>
            </a:r>
            <a:r>
              <a:rPr kumimoji="1" lang="en-US" sz="2000" b="1">
                <a:solidFill>
                  <a:srgbClr val="FFFF66"/>
                </a:solidFill>
                <a:latin typeface="Arial" charset="0"/>
              </a:rPr>
              <a:t>))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p>
        </p:txBody>
      </p:sp>
      <p:sp>
        <p:nvSpPr>
          <p:cNvPr id="686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5460DFC-B209-4984-8F84-268D8EA4C2F8}" type="slidenum">
              <a:rPr lang="en-US" sz="1400" smtClean="0">
                <a:latin typeface="Arial Narrow" pitchFamily="34" charset="0"/>
              </a:rPr>
              <a:pPr/>
              <a:t>44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n-US" b="0" smtClean="0"/>
              <a:t>HandlingButtonDemo2.java</a:t>
            </a:r>
          </a:p>
        </p:txBody>
      </p:sp>
      <p:sp>
        <p:nvSpPr>
          <p:cNvPr id="69635" name="Rectangle 3"/>
          <p:cNvSpPr>
            <a:spLocks noGrp="1" noChangeArrowheads="1"/>
          </p:cNvSpPr>
          <p:nvPr>
            <p:ph idx="1"/>
          </p:nvPr>
        </p:nvSpPr>
        <p:spPr>
          <a:solidFill>
            <a:schemeClr val="hlink"/>
          </a:solidFill>
        </p:spPr>
        <p:txBody>
          <a:bodyPr t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smtClean="0">
                <a:solidFill>
                  <a:srgbClr val="3333FF"/>
                </a:solidFill>
              </a:rPr>
              <a:t>implements</a:t>
            </a:r>
            <a:r>
              <a:rPr lang="en-US" sz="1600" smtClean="0">
                <a:solidFill>
                  <a:schemeClr val="bg2"/>
                </a:solidFill>
              </a:rPr>
              <a:t> ActionListener {</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btn1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RED</a:t>
            </a:r>
            <a:r>
              <a:rPr lang="en-US" sz="1600" smtClean="0">
                <a:solidFill>
                  <a:schemeClr val="bg2"/>
                </a:solidFill>
              </a:rPr>
              <a:t>");  		</a:t>
            </a:r>
          </a:p>
          <a:p>
            <a:pPr>
              <a:spcBef>
                <a:spcPct val="0"/>
              </a:spcBef>
              <a:buFont typeface="Wingdings" pitchFamily="2" charset="2"/>
              <a:buNone/>
            </a:pPr>
            <a:r>
              <a:rPr lang="en-US" sz="1600" smtClean="0">
                <a:solidFill>
                  <a:schemeClr val="bg2"/>
                </a:solidFill>
              </a:rPr>
              <a:t>	btn2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YELLOW</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b="1" smtClean="0">
                <a:solidFill>
                  <a:schemeClr val="bg2"/>
                </a:solidFill>
              </a:rPr>
              <a:t>	btn2.addActionListener(</a:t>
            </a:r>
            <a:r>
              <a:rPr lang="en-US" sz="1600" b="1" smtClean="0">
                <a:solidFill>
                  <a:srgbClr val="3333FF"/>
                </a:solidFill>
              </a:rPr>
              <a:t>this</a:t>
            </a:r>
            <a:r>
              <a:rPr lang="en-US" sz="1600" b="1" smtClean="0">
                <a:solidFill>
                  <a:schemeClr val="bg2"/>
                </a:solidFill>
              </a:rPr>
              <a:t>);</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panel.add(btn1);</a:t>
            </a:r>
          </a:p>
          <a:p>
            <a:pPr>
              <a:spcBef>
                <a:spcPct val="0"/>
              </a:spcBef>
              <a:buFont typeface="Wingdings" pitchFamily="2" charset="2"/>
              <a:buNone/>
            </a:pPr>
            <a:r>
              <a:rPr lang="en-US" sz="1600" smtClean="0">
                <a:solidFill>
                  <a:schemeClr val="bg2"/>
                </a:solidFill>
              </a:rPr>
              <a:t>	panel.add(btn2);			</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10246" name="Rectangle 5"/>
          <p:cNvSpPr>
            <a:spLocks noChangeArrowheads="1"/>
          </p:cNvSpPr>
          <p:nvPr/>
        </p:nvSpPr>
        <p:spPr bwMode="auto">
          <a:xfrm>
            <a:off x="4495800" y="2362200"/>
            <a:ext cx="4419600" cy="3581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void</a:t>
            </a:r>
            <a:r>
              <a:rPr kumimoji="1" lang="en-US">
                <a:solidFill>
                  <a:schemeClr val="bg2"/>
                </a:solidFill>
                <a:latin typeface="Arial" charset="0"/>
              </a:rPr>
              <a:t> actionPerformed(</a:t>
            </a:r>
            <a:r>
              <a:rPr kumimoji="1" lang="en-US">
                <a:solidFill>
                  <a:srgbClr val="3333FF"/>
                </a:solidFill>
                <a:latin typeface="Arial" charset="0"/>
              </a:rPr>
              <a:t>ActionEvent</a:t>
            </a:r>
            <a:r>
              <a:rPr kumimoji="1" lang="en-US">
                <a:solidFill>
                  <a:schemeClr val="bg2"/>
                </a:solidFill>
                <a:latin typeface="Arial" charset="0"/>
              </a:rPr>
              <a:t> e)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b="1">
                <a:solidFill>
                  <a:srgbClr val="3333FF"/>
                </a:solidFill>
                <a:latin typeface="Arial" charset="0"/>
              </a:rPr>
              <a:t>Object</a:t>
            </a:r>
            <a:r>
              <a:rPr kumimoji="1" lang="en-US" b="1">
                <a:solidFill>
                  <a:schemeClr val="bg2"/>
                </a:solidFill>
                <a:latin typeface="Arial" charset="0"/>
              </a:rPr>
              <a:t> source = e.getSource();</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 .equals(btn1) )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else</a:t>
            </a: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(source.equals(btn2))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panel.setBackground(Color.yellow);</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7" name="Rounded Rectangle 6"/>
          <p:cNvSpPr/>
          <p:nvPr/>
        </p:nvSpPr>
        <p:spPr bwMode="auto">
          <a:xfrm>
            <a:off x="4724400" y="3048000"/>
            <a:ext cx="4191000" cy="16764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latin typeface="Helvetica" pitchFamily="34" charset="0"/>
              <a:cs typeface="Times New Roman" pitchFamily="18" charset="0"/>
            </a:endParaRPr>
          </a:p>
        </p:txBody>
      </p:sp>
      <p:cxnSp>
        <p:nvCxnSpPr>
          <p:cNvPr id="69638" name="Straight Connector 9"/>
          <p:cNvCxnSpPr>
            <a:cxnSpLocks noChangeShapeType="1"/>
          </p:cNvCxnSpPr>
          <p:nvPr/>
        </p:nvCxnSpPr>
        <p:spPr bwMode="auto">
          <a:xfrm rot="5400000">
            <a:off x="2210594" y="4267994"/>
            <a:ext cx="4419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69639" name="Slide Number Placeholder 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B038394-3EC7-4690-BE58-B4FC2ED80D00}" type="slidenum">
              <a:rPr lang="en-US" sz="1400" smtClean="0">
                <a:latin typeface="Arial Narrow" pitchFamily="34" charset="0"/>
              </a:rPr>
              <a:pPr/>
              <a:t>45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blinds(horizontal)">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blinds(horizontal)">
                                      <p:cBhvr>
                                        <p:cTn id="17" dur="500"/>
                                        <p:tgtEl>
                                          <p:spTgt spid="1024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6">
                                            <p:txEl>
                                              <p:pRg st="4" end="4"/>
                                            </p:txEl>
                                          </p:spTgt>
                                        </p:tgtEl>
                                        <p:attrNameLst>
                                          <p:attrName>style.visibility</p:attrName>
                                        </p:attrNameLst>
                                      </p:cBhvr>
                                      <p:to>
                                        <p:strVal val="visible"/>
                                      </p:to>
                                    </p:set>
                                    <p:animEffect transition="in" filter="blinds(horizontal)">
                                      <p:cBhvr>
                                        <p:cTn id="20" dur="500"/>
                                        <p:tgtEl>
                                          <p:spTgt spid="1024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6">
                                            <p:txEl>
                                              <p:pRg st="5" end="5"/>
                                            </p:txEl>
                                          </p:spTgt>
                                        </p:tgtEl>
                                        <p:attrNameLst>
                                          <p:attrName>style.visibility</p:attrName>
                                        </p:attrNameLst>
                                      </p:cBhvr>
                                      <p:to>
                                        <p:strVal val="visible"/>
                                      </p:to>
                                    </p:set>
                                    <p:animEffect transition="in" filter="blinds(horizontal)">
                                      <p:cBhvr>
                                        <p:cTn id="23" dur="500"/>
                                        <p:tgtEl>
                                          <p:spTgt spid="102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246">
                                            <p:txEl>
                                              <p:pRg st="6" end="6"/>
                                            </p:txEl>
                                          </p:spTgt>
                                        </p:tgtEl>
                                        <p:attrNameLst>
                                          <p:attrName>style.visibility</p:attrName>
                                        </p:attrNameLst>
                                      </p:cBhvr>
                                      <p:to>
                                        <p:strVal val="visible"/>
                                      </p:to>
                                    </p:set>
                                    <p:animEffect transition="in" filter="blinds(horizontal)">
                                      <p:cBhvr>
                                        <p:cTn id="26" dur="500"/>
                                        <p:tgtEl>
                                          <p:spTgt spid="102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Introduction to 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352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7" name="Explosion 1 6"/>
          <p:cNvSpPr>
            <a:spLocks noChangeArrowheads="1"/>
          </p:cNvSpPr>
          <p:nvPr/>
        </p:nvSpPr>
        <p:spPr bwMode="auto">
          <a:xfrm>
            <a:off x="3124200" y="3886200"/>
            <a:ext cx="5943600" cy="2333625"/>
          </a:xfrm>
          <a:prstGeom prst="irregularSeal1">
            <a:avLst/>
          </a:prstGeom>
          <a:solidFill>
            <a:srgbClr val="99CCFF"/>
          </a:solidFill>
          <a:ln w="9525" algn="ctr">
            <a:solidFill>
              <a:schemeClr val="tx1"/>
            </a:solidFill>
            <a:miter lim="800000"/>
            <a:headEnd/>
            <a:tailEnd/>
          </a:ln>
        </p:spPr>
        <p:txBody>
          <a:bodyPr>
            <a:spAutoFit/>
          </a:bodyPr>
          <a:lstStyle/>
          <a:p>
            <a:pPr algn="ctr"/>
            <a:r>
              <a:rPr lang="en-US" sz="2400" b="1">
                <a:solidFill>
                  <a:srgbClr val="0070C0"/>
                </a:solidFill>
                <a:latin typeface="Arial" charset="0"/>
                <a:cs typeface="Arial" charset="0"/>
              </a:rPr>
              <a:t>How Java arranges components</a:t>
            </a:r>
            <a:r>
              <a:rPr lang="en-US" sz="2400">
                <a:solidFill>
                  <a:srgbClr val="0070C0"/>
                </a:solidFill>
                <a:latin typeface="Arial" charset="0"/>
                <a:cs typeface="Arial" charset="0"/>
              </a:rPr>
              <a:t>?</a:t>
            </a:r>
            <a:endParaRPr lang="en-US" sz="2400" b="1">
              <a:solidFill>
                <a:srgbClr val="0070C0"/>
              </a:solidFill>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FA6DF2FB-73F2-4171-9B15-9B08B3B4B8F1}" type="slidenum">
              <a:rPr lang="en-US" smtClean="0"/>
              <a:pPr>
                <a:defRPr/>
              </a:pPr>
              <a:t>46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dissolve">
                                      <p:cBhvr>
                                        <p:cTn id="40" dur="500"/>
                                        <p:tgtEl>
                                          <p:spTgt spid="74756"/>
                                        </p:tgtEl>
                                      </p:cBhvr>
                                    </p:animEffect>
                                  </p:childTnLst>
                                </p:cTn>
                              </p:par>
                              <p:par>
                                <p:cTn id="41" presetID="9" presetClass="emph" presetSubtype="0" nodeType="withEffect">
                                  <p:stCondLst>
                                    <p:cond delay="0"/>
                                  </p:stCondLst>
                                  <p:childTnLst>
                                    <p:set>
                                      <p:cBhvr rctx="PPT">
                                        <p:cTn id="42" dur="indefinite"/>
                                        <p:tgtEl>
                                          <p:spTgt spid="74755">
                                            <p:txEl>
                                              <p:pRg st="0" end="0"/>
                                            </p:txEl>
                                          </p:spTgt>
                                        </p:tgtEl>
                                        <p:attrNameLst>
                                          <p:attrName>style.opacity</p:attrName>
                                        </p:attrNameLst>
                                      </p:cBhvr>
                                      <p:to>
                                        <p:strVal val="0.5"/>
                                      </p:to>
                                    </p:set>
                                    <p:animEffect filter="image" prLst="opacity: 0.5">
                                      <p:cBhvr rctx="IE">
                                        <p:cTn id="43" dur="indefinite"/>
                                        <p:tgtEl>
                                          <p:spTgt spid="74755">
                                            <p:txEl>
                                              <p:pRg st="0" end="0"/>
                                            </p:txEl>
                                          </p:spTgt>
                                        </p:tgtEl>
                                      </p:cBhvr>
                                    </p:animEffect>
                                  </p:childTnLst>
                                </p:cTn>
                              </p:par>
                              <p:par>
                                <p:cTn id="44" presetID="9" presetClass="emph" presetSubtype="0" nodeType="withEffect">
                                  <p:stCondLst>
                                    <p:cond delay="0"/>
                                  </p:stCondLst>
                                  <p:childTnLst>
                                    <p:set>
                                      <p:cBhvr rctx="PPT">
                                        <p:cTn id="45" dur="indefinite"/>
                                        <p:tgtEl>
                                          <p:spTgt spid="74755">
                                            <p:txEl>
                                              <p:pRg st="1" end="1"/>
                                            </p:txEl>
                                          </p:spTgt>
                                        </p:tgtEl>
                                        <p:attrNameLst>
                                          <p:attrName>style.opacity</p:attrName>
                                        </p:attrNameLst>
                                      </p:cBhvr>
                                      <p:to>
                                        <p:strVal val="0.5"/>
                                      </p:to>
                                    </p:set>
                                    <p:animEffect filter="image" prLst="opacity: 0.5">
                                      <p:cBhvr rctx="IE">
                                        <p:cTn id="46" dur="indefinite"/>
                                        <p:tgtEl>
                                          <p:spTgt spid="74755">
                                            <p:txEl>
                                              <p:pRg st="1" end="1"/>
                                            </p:txEl>
                                          </p:spTgt>
                                        </p:tgtEl>
                                      </p:cBhvr>
                                    </p:animEffect>
                                  </p:childTnLst>
                                </p:cTn>
                              </p:par>
                              <p:par>
                                <p:cTn id="47" presetID="5" presetClass="emph" presetSubtype="1" nodeType="withEffect">
                                  <p:stCondLst>
                                    <p:cond delay="0"/>
                                  </p:stCondLst>
                                  <p:childTnLst>
                                    <p:set>
                                      <p:cBhvr override="childStyle">
                                        <p:cTn id="48" dur="indefinite"/>
                                        <p:tgtEl>
                                          <p:spTgt spid="74755">
                                            <p:txEl>
                                              <p:pRg st="2" end="2"/>
                                            </p:txEl>
                                          </p:spTgt>
                                        </p:tgtEl>
                                        <p:attrNameLst>
                                          <p:attrName>style.fontStyle</p:attrName>
                                        </p:attrNameLst>
                                      </p:cBhvr>
                                      <p:to>
                                        <p:strVal val="normal"/>
                                      </p:to>
                                    </p:set>
                                    <p:set>
                                      <p:cBhvr override="childStyle">
                                        <p:cTn id="49" dur="indefinite"/>
                                        <p:tgtEl>
                                          <p:spTgt spid="74755">
                                            <p:txEl>
                                              <p:pRg st="2" end="2"/>
                                            </p:txEl>
                                          </p:spTgt>
                                        </p:tgtEl>
                                        <p:attrNameLst>
                                          <p:attrName>style.fontWeight</p:attrName>
                                        </p:attrNameLst>
                                      </p:cBhvr>
                                      <p:to>
                                        <p:strVal val="bold"/>
                                      </p:to>
                                    </p:set>
                                    <p:set>
                                      <p:cBhvr override="childStyle">
                                        <p:cTn id="50" dur="indefinite"/>
                                        <p:tgtEl>
                                          <p:spTgt spid="74755">
                                            <p:txEl>
                                              <p:pRg st="2" end="2"/>
                                            </p:txEl>
                                          </p:spTgt>
                                        </p:tgtEl>
                                        <p:attrNameLst>
                                          <p:attrName>style.textDecorationUnderline</p:attrName>
                                        </p:attrNameLst>
                                      </p:cBhvr>
                                      <p:to>
                                        <p:strVal val="false"/>
                                      </p:to>
                                    </p:set>
                                  </p:childTnLst>
                                </p:cTn>
                              </p:par>
                              <p:par>
                                <p:cTn id="51" presetID="9" presetClass="emph" presetSubtype="0" nodeType="withEffect">
                                  <p:stCondLst>
                                    <p:cond delay="0"/>
                                  </p:stCondLst>
                                  <p:childTnLst>
                                    <p:set>
                                      <p:cBhvr rctx="PPT">
                                        <p:cTn id="52" dur="indefinite"/>
                                        <p:tgtEl>
                                          <p:spTgt spid="74755">
                                            <p:txEl>
                                              <p:pRg st="3" end="3"/>
                                            </p:txEl>
                                          </p:spTgt>
                                        </p:tgtEl>
                                        <p:attrNameLst>
                                          <p:attrName>style.opacity</p:attrName>
                                        </p:attrNameLst>
                                      </p:cBhvr>
                                      <p:to>
                                        <p:strVal val="0.5"/>
                                      </p:to>
                                    </p:set>
                                    <p:animEffect filter="image" prLst="opacity: 0.5">
                                      <p:cBhvr rctx="IE">
                                        <p:cTn id="53" dur="indefinite"/>
                                        <p:tgtEl>
                                          <p:spTgt spid="74755">
                                            <p:txEl>
                                              <p:pRg st="3" end="3"/>
                                            </p:txEl>
                                          </p:spTgt>
                                        </p:tgtEl>
                                      </p:cBhvr>
                                    </p:animEffect>
                                  </p:childTnLst>
                                </p:cTn>
                              </p:par>
                              <p:par>
                                <p:cTn id="54" presetID="9" presetClass="emph" presetSubtype="0" nodeType="withEffect">
                                  <p:stCondLst>
                                    <p:cond delay="0"/>
                                  </p:stCondLst>
                                  <p:childTnLst>
                                    <p:set>
                                      <p:cBhvr rctx="PPT">
                                        <p:cTn id="55" dur="indefinite"/>
                                        <p:tgtEl>
                                          <p:spTgt spid="74755">
                                            <p:txEl>
                                              <p:pRg st="4" end="4"/>
                                            </p:txEl>
                                          </p:spTgt>
                                        </p:tgtEl>
                                        <p:attrNameLst>
                                          <p:attrName>style.opacity</p:attrName>
                                        </p:attrNameLst>
                                      </p:cBhvr>
                                      <p:to>
                                        <p:strVal val="0.5"/>
                                      </p:to>
                                    </p:set>
                                    <p:animEffect filter="image" prLst="opacity: 0.5">
                                      <p:cBhvr rctx="IE">
                                        <p:cTn id="56"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74755" grpId="0" build="allAtOnce" autoUpdateAnimBg="0"/>
      <p:bldP spid="7475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Topics in this section</a:t>
            </a:r>
          </a:p>
        </p:txBody>
      </p:sp>
      <p:sp>
        <p:nvSpPr>
          <p:cNvPr id="3" name="Content Placeholder 2"/>
          <p:cNvSpPr>
            <a:spLocks noGrp="1"/>
          </p:cNvSpPr>
          <p:nvPr>
            <p:ph idx="1"/>
          </p:nvPr>
        </p:nvSpPr>
        <p:spPr/>
        <p:txBody>
          <a:bodyPr/>
          <a:lstStyle/>
          <a:p>
            <a:pPr>
              <a:defRPr/>
            </a:pPr>
            <a:r>
              <a:rPr lang="en-US" smtClean="0"/>
              <a:t>Layout Manager</a:t>
            </a:r>
          </a:p>
          <a:p>
            <a:pPr>
              <a:defRPr/>
            </a:pPr>
            <a:r>
              <a:rPr lang="en-US" smtClean="0"/>
              <a:t>Standard layout managers</a:t>
            </a:r>
          </a:p>
          <a:p>
            <a:pPr lvl="1">
              <a:defRPr/>
            </a:pPr>
            <a:r>
              <a:rPr lang="en-US" smtClean="0">
                <a:ea typeface="+mn-ea"/>
                <a:cs typeface="+mn-cs"/>
              </a:rPr>
              <a:t>FlowLayout, BorderLayout, GridLayout, BoxLayout</a:t>
            </a:r>
          </a:p>
          <a:p>
            <a:pPr>
              <a:defRPr/>
            </a:pPr>
            <a:r>
              <a:rPr lang="en-US" smtClean="0"/>
              <a:t>Positioning components manually</a:t>
            </a:r>
          </a:p>
          <a:p>
            <a:pPr>
              <a:defRPr/>
            </a:pPr>
            <a:r>
              <a:rPr lang="en-US" smtClean="0"/>
              <a:t>Strategies for using layout managers effectively</a:t>
            </a:r>
            <a:endParaRPr lang="en-US"/>
          </a:p>
        </p:txBody>
      </p:sp>
      <p:sp>
        <p:nvSpPr>
          <p:cNvPr id="71684" name="Rectangle 3"/>
          <p:cNvSpPr>
            <a:spLocks noChangeArrowheads="1"/>
          </p:cNvSpPr>
          <p:nvPr/>
        </p:nvSpPr>
        <p:spPr bwMode="auto">
          <a:xfrm>
            <a:off x="762000" y="61499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
        <p:nvSpPr>
          <p:cNvPr id="5" name="Slide Number Placeholder 4"/>
          <p:cNvSpPr>
            <a:spLocks noGrp="1"/>
          </p:cNvSpPr>
          <p:nvPr>
            <p:ph type="sldNum" sz="quarter" idx="12"/>
          </p:nvPr>
        </p:nvSpPr>
        <p:spPr/>
        <p:txBody>
          <a:bodyPr/>
          <a:lstStyle/>
          <a:p>
            <a:pPr>
              <a:defRPr/>
            </a:pPr>
            <a:fld id="{AA8D30BF-9AA8-4DE8-A88F-9D7C1714D6B5}" type="slidenum">
              <a:rPr lang="en-US" smtClean="0"/>
              <a:pPr>
                <a:defRPr/>
              </a:pPr>
              <a:t>47</a:t>
            </a:fld>
            <a:endParaRPr lang="en-US"/>
          </a:p>
        </p:txBody>
      </p:sp>
    </p:spTree>
  </p:cSld>
  <p:clrMapOvr>
    <a:masterClrMapping/>
  </p:clrMapOvr>
  <p:transition>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smtClean="0"/>
              <a:t>Layout Manager</a:t>
            </a:r>
          </a:p>
        </p:txBody>
      </p:sp>
      <p:sp>
        <p:nvSpPr>
          <p:cNvPr id="78852" name="Rectangle 3"/>
          <p:cNvSpPr>
            <a:spLocks noGrp="1" noChangeArrowheads="1"/>
          </p:cNvSpPr>
          <p:nvPr>
            <p:ph type="body" idx="1"/>
          </p:nvPr>
        </p:nvSpPr>
        <p:spPr>
          <a:xfrm>
            <a:off x="609600" y="1295400"/>
            <a:ext cx="8305800" cy="1828800"/>
          </a:xfrm>
        </p:spPr>
        <p:txBody>
          <a:bodyPr/>
          <a:lstStyle/>
          <a:p>
            <a:r>
              <a:rPr lang="en-US" smtClean="0"/>
              <a:t>A </a:t>
            </a:r>
            <a:r>
              <a:rPr lang="en-US" smtClean="0">
                <a:latin typeface="Courier New" pitchFamily="49" charset="0"/>
                <a:cs typeface="Courier New" pitchFamily="49" charset="0"/>
              </a:rPr>
              <a:t>layout manager </a:t>
            </a:r>
            <a:r>
              <a:rPr lang="en-US" smtClean="0"/>
              <a:t>is an object which assigned to a container to determines the way that components are arranged in it</a:t>
            </a:r>
          </a:p>
          <a:p>
            <a:pPr lvl="1"/>
            <a:r>
              <a:rPr lang="en-US" smtClean="0"/>
              <a:t>There are some predefined </a:t>
            </a:r>
            <a:r>
              <a:rPr lang="en-US" smtClean="0">
                <a:latin typeface="Courier New" pitchFamily="49" charset="0"/>
                <a:cs typeface="Courier New" pitchFamily="49" charset="0"/>
              </a:rPr>
              <a:t>layout managers</a:t>
            </a:r>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Each </a:t>
            </a:r>
            <a:r>
              <a:rPr lang="en-US" smtClean="0">
                <a:latin typeface="Courier New" pitchFamily="49" charset="0"/>
                <a:cs typeface="Courier New" pitchFamily="49" charset="0"/>
              </a:rPr>
              <a:t>layout manager </a:t>
            </a:r>
            <a:r>
              <a:rPr lang="en-US" smtClean="0"/>
              <a:t>has its own particular rules</a:t>
            </a:r>
          </a:p>
          <a:p>
            <a:endParaRPr lang="en-US" smtClean="0"/>
          </a:p>
        </p:txBody>
      </p:sp>
      <p:grpSp>
        <p:nvGrpSpPr>
          <p:cNvPr id="2" name="Group 4"/>
          <p:cNvGrpSpPr>
            <a:grpSpLocks/>
          </p:cNvGrpSpPr>
          <p:nvPr/>
        </p:nvGrpSpPr>
        <p:grpSpPr bwMode="auto">
          <a:xfrm>
            <a:off x="4110038" y="3124200"/>
            <a:ext cx="2967037" cy="1677988"/>
            <a:chOff x="2400" y="2112"/>
            <a:chExt cx="1750" cy="1008"/>
          </a:xfrm>
        </p:grpSpPr>
        <p:sp>
          <p:nvSpPr>
            <p:cNvPr id="72715" name="AutoShape 5"/>
            <p:cNvSpPr>
              <a:spLocks/>
            </p:cNvSpPr>
            <p:nvPr/>
          </p:nvSpPr>
          <p:spPr bwMode="auto">
            <a:xfrm>
              <a:off x="2400" y="2112"/>
              <a:ext cx="336" cy="1008"/>
            </a:xfrm>
            <a:prstGeom prst="rightBrace">
              <a:avLst>
                <a:gd name="adj1" fmla="val 25000"/>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6" name="Text Box 6"/>
            <p:cNvSpPr txBox="1">
              <a:spLocks noChangeArrowheads="1"/>
            </p:cNvSpPr>
            <p:nvPr/>
          </p:nvSpPr>
          <p:spPr bwMode="auto">
            <a:xfrm>
              <a:off x="2730" y="2497"/>
              <a:ext cx="1420" cy="240"/>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the AWT</a:t>
              </a:r>
            </a:p>
          </p:txBody>
        </p:sp>
      </p:grpSp>
      <p:grpSp>
        <p:nvGrpSpPr>
          <p:cNvPr id="3" name="Group 7"/>
          <p:cNvGrpSpPr>
            <a:grpSpLocks/>
          </p:cNvGrpSpPr>
          <p:nvPr/>
        </p:nvGrpSpPr>
        <p:grpSpPr bwMode="auto">
          <a:xfrm>
            <a:off x="4086225" y="5029200"/>
            <a:ext cx="2644775" cy="685800"/>
            <a:chOff x="2400" y="3360"/>
            <a:chExt cx="1666" cy="432"/>
          </a:xfrm>
        </p:grpSpPr>
        <p:sp>
          <p:nvSpPr>
            <p:cNvPr id="72713" name="AutoShape 8"/>
            <p:cNvSpPr>
              <a:spLocks/>
            </p:cNvSpPr>
            <p:nvPr/>
          </p:nvSpPr>
          <p:spPr bwMode="auto">
            <a:xfrm>
              <a:off x="2400" y="3360"/>
              <a:ext cx="336" cy="432"/>
            </a:xfrm>
            <a:prstGeom prst="rightBrace">
              <a:avLst>
                <a:gd name="adj1" fmla="val 10714"/>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4" name="Text Box 9"/>
            <p:cNvSpPr txBox="1">
              <a:spLocks noChangeArrowheads="1"/>
            </p:cNvSpPr>
            <p:nvPr/>
          </p:nvSpPr>
          <p:spPr bwMode="auto">
            <a:xfrm>
              <a:off x="2736" y="3446"/>
              <a:ext cx="1330" cy="252"/>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Swing</a:t>
              </a:r>
            </a:p>
          </p:txBody>
        </p:sp>
      </p:grpSp>
      <p:sp>
        <p:nvSpPr>
          <p:cNvPr id="106506" name="Text Box 10"/>
          <p:cNvSpPr txBox="1">
            <a:spLocks noChangeArrowheads="1"/>
          </p:cNvSpPr>
          <p:nvPr/>
        </p:nvSpPr>
        <p:spPr bwMode="auto">
          <a:xfrm>
            <a:off x="2301875" y="3019425"/>
            <a:ext cx="23463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FlowLayout</a:t>
            </a:r>
          </a:p>
          <a:p>
            <a:pPr>
              <a:spcBef>
                <a:spcPct val="20000"/>
              </a:spcBef>
              <a:buClr>
                <a:srgbClr val="A50021"/>
              </a:buClr>
            </a:pPr>
            <a:r>
              <a:rPr kumimoji="1" lang="en-US" sz="2000">
                <a:solidFill>
                  <a:schemeClr val="hlink"/>
                </a:solidFill>
                <a:latin typeface="Arial Unicode MS" pitchFamily="34" charset="-128"/>
              </a:rPr>
              <a:t>BorderLayout</a:t>
            </a:r>
          </a:p>
          <a:p>
            <a:pPr>
              <a:spcBef>
                <a:spcPct val="20000"/>
              </a:spcBef>
              <a:buClr>
                <a:srgbClr val="A50021"/>
              </a:buClr>
            </a:pPr>
            <a:r>
              <a:rPr kumimoji="1" lang="en-US" sz="2000">
                <a:solidFill>
                  <a:schemeClr val="hlink"/>
                </a:solidFill>
                <a:latin typeface="Arial Unicode MS" pitchFamily="34" charset="-128"/>
              </a:rPr>
              <a:t>CardLayout</a:t>
            </a:r>
          </a:p>
          <a:p>
            <a:pPr>
              <a:spcBef>
                <a:spcPct val="20000"/>
              </a:spcBef>
              <a:buClr>
                <a:srgbClr val="A50021"/>
              </a:buClr>
            </a:pPr>
            <a:r>
              <a:rPr kumimoji="1" lang="en-US" sz="2000">
                <a:solidFill>
                  <a:schemeClr val="hlink"/>
                </a:solidFill>
                <a:latin typeface="Arial Unicode MS" pitchFamily="34" charset="-128"/>
              </a:rPr>
              <a:t>GridLayout</a:t>
            </a:r>
          </a:p>
          <a:p>
            <a:pPr>
              <a:spcBef>
                <a:spcPct val="20000"/>
              </a:spcBef>
              <a:buClr>
                <a:srgbClr val="A50021"/>
              </a:buClr>
            </a:pPr>
            <a:r>
              <a:rPr kumimoji="1" lang="en-US" sz="2000">
                <a:solidFill>
                  <a:schemeClr val="hlink"/>
                </a:solidFill>
                <a:latin typeface="Arial Unicode MS" pitchFamily="34" charset="-128"/>
              </a:rPr>
              <a:t>GridBagLayout</a:t>
            </a:r>
            <a:endParaRPr lang="en-US" sz="2400">
              <a:solidFill>
                <a:schemeClr val="hlink"/>
              </a:solidFill>
              <a:latin typeface="Arial Unicode MS" pitchFamily="34" charset="-128"/>
            </a:endParaRPr>
          </a:p>
        </p:txBody>
      </p:sp>
      <p:sp>
        <p:nvSpPr>
          <p:cNvPr id="106507" name="Text Box 11"/>
          <p:cNvSpPr txBox="1">
            <a:spLocks noChangeArrowheads="1"/>
          </p:cNvSpPr>
          <p:nvPr/>
        </p:nvSpPr>
        <p:spPr bwMode="auto">
          <a:xfrm>
            <a:off x="2286000" y="5029200"/>
            <a:ext cx="18367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BoxLayout</a:t>
            </a:r>
          </a:p>
          <a:p>
            <a:pPr>
              <a:spcBef>
                <a:spcPct val="20000"/>
              </a:spcBef>
              <a:buClr>
                <a:srgbClr val="A50021"/>
              </a:buClr>
            </a:pPr>
            <a:r>
              <a:rPr kumimoji="1" lang="en-US" sz="2000">
                <a:solidFill>
                  <a:schemeClr val="hlink"/>
                </a:solidFill>
                <a:latin typeface="Arial Unicode MS" pitchFamily="34" charset="-128"/>
              </a:rPr>
              <a:t>OverlayLayout</a:t>
            </a:r>
            <a:endParaRPr lang="en-US" sz="2400">
              <a:solidFill>
                <a:schemeClr val="hlink"/>
              </a:solidFill>
              <a:latin typeface="Arial Unicode MS" pitchFamily="34" charset="-128"/>
            </a:endParaRPr>
          </a:p>
        </p:txBody>
      </p:sp>
      <p:sp>
        <p:nvSpPr>
          <p:cNvPr id="7271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F0725B-7C65-43BB-AE26-03DD7B9F3246}" type="slidenum">
              <a:rPr lang="en-US" sz="1400" smtClean="0">
                <a:latin typeface="Arial Narrow" pitchFamily="34" charset="0"/>
              </a:rPr>
              <a:pPr/>
              <a:t>48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blinds(horizontal)">
                                      <p:cBhvr>
                                        <p:cTn id="7" dur="500"/>
                                        <p:tgtEl>
                                          <p:spTgt spid="7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2">
                                            <p:txEl>
                                              <p:pRg st="1" end="1"/>
                                            </p:txEl>
                                          </p:spTgt>
                                        </p:tgtEl>
                                        <p:attrNameLst>
                                          <p:attrName>style.visibility</p:attrName>
                                        </p:attrNameLst>
                                      </p:cBhvr>
                                      <p:to>
                                        <p:strVal val="visible"/>
                                      </p:to>
                                    </p:set>
                                    <p:animEffect transition="in" filter="blinds(horizontal)">
                                      <p:cBhvr>
                                        <p:cTn id="12" dur="500"/>
                                        <p:tgtEl>
                                          <p:spTgt spid="78852">
                                            <p:txEl>
                                              <p:pRg st="1" end="1"/>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6506"/>
                                        </p:tgtEl>
                                        <p:attrNameLst>
                                          <p:attrName>style.visibility</p:attrName>
                                        </p:attrNameLst>
                                      </p:cBhvr>
                                      <p:to>
                                        <p:strVal val="visible"/>
                                      </p:to>
                                    </p:set>
                                    <p:anim calcmode="lin" valueType="num">
                                      <p:cBhvr additive="base">
                                        <p:cTn id="16" dur="500" fill="hold"/>
                                        <p:tgtEl>
                                          <p:spTgt spid="106506"/>
                                        </p:tgtEl>
                                        <p:attrNameLst>
                                          <p:attrName>ppt_x</p:attrName>
                                        </p:attrNameLst>
                                      </p:cBhvr>
                                      <p:tavLst>
                                        <p:tav tm="0">
                                          <p:val>
                                            <p:strVal val="#ppt_x"/>
                                          </p:val>
                                        </p:tav>
                                        <p:tav tm="100000">
                                          <p:val>
                                            <p:strVal val="#ppt_x"/>
                                          </p:val>
                                        </p:tav>
                                      </p:tavLst>
                                    </p:anim>
                                    <p:anim calcmode="lin" valueType="num">
                                      <p:cBhvr additive="base">
                                        <p:cTn id="17" dur="500" fill="hold"/>
                                        <p:tgtEl>
                                          <p:spTgt spid="10650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6507"/>
                                        </p:tgtEl>
                                        <p:attrNameLst>
                                          <p:attrName>style.visibility</p:attrName>
                                        </p:attrNameLst>
                                      </p:cBhvr>
                                      <p:to>
                                        <p:strVal val="visible"/>
                                      </p:to>
                                    </p:set>
                                    <p:anim calcmode="lin" valueType="num">
                                      <p:cBhvr additive="base">
                                        <p:cTn id="26" dur="500" fill="hold"/>
                                        <p:tgtEl>
                                          <p:spTgt spid="106507"/>
                                        </p:tgtEl>
                                        <p:attrNameLst>
                                          <p:attrName>ppt_x</p:attrName>
                                        </p:attrNameLst>
                                      </p:cBhvr>
                                      <p:tavLst>
                                        <p:tav tm="0">
                                          <p:val>
                                            <p:strVal val="#ppt_x"/>
                                          </p:val>
                                        </p:tav>
                                        <p:tav tm="100000">
                                          <p:val>
                                            <p:strVal val="#ppt_x"/>
                                          </p:val>
                                        </p:tav>
                                      </p:tavLst>
                                    </p:anim>
                                    <p:anim calcmode="lin" valueType="num">
                                      <p:cBhvr additive="base">
                                        <p:cTn id="27" dur="500" fill="hold"/>
                                        <p:tgtEl>
                                          <p:spTgt spid="10650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78852">
                                            <p:txEl>
                                              <p:pRg st="8" end="8"/>
                                            </p:txEl>
                                          </p:spTgt>
                                        </p:tgtEl>
                                        <p:attrNameLst>
                                          <p:attrName>style.visibility</p:attrName>
                                        </p:attrNameLst>
                                      </p:cBhvr>
                                      <p:to>
                                        <p:strVal val="visible"/>
                                      </p:to>
                                    </p:set>
                                    <p:animEffect transition="in" filter="blinds(horizontal)">
                                      <p:cBhvr>
                                        <p:cTn id="35" dur="500"/>
                                        <p:tgtEl>
                                          <p:spTgt spid="788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autoUpdateAnimBg="0"/>
      <p:bldP spid="1065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smtClean="0"/>
              <a:t>Default LM – Change LM</a:t>
            </a:r>
            <a:endParaRPr lang="en-US" dirty="0" smtClean="0"/>
          </a:p>
        </p:txBody>
      </p:sp>
      <p:sp>
        <p:nvSpPr>
          <p:cNvPr id="80900" name="Rectangle 3"/>
          <p:cNvSpPr>
            <a:spLocks noGrp="1" noChangeArrowheads="1"/>
          </p:cNvSpPr>
          <p:nvPr>
            <p:ph type="body" idx="1"/>
          </p:nvPr>
        </p:nvSpPr>
        <p:spPr>
          <a:xfrm>
            <a:off x="609600" y="1295400"/>
            <a:ext cx="8305800" cy="5334000"/>
          </a:xfrm>
        </p:spPr>
        <p:txBody>
          <a:bodyPr/>
          <a:lstStyle/>
          <a:p>
            <a:r>
              <a:rPr lang="en-US" smtClean="0"/>
              <a:t>Every container has a default </a:t>
            </a:r>
            <a:r>
              <a:rPr lang="en-US" smtClean="0">
                <a:latin typeface="Courier New" pitchFamily="49" charset="0"/>
                <a:cs typeface="Courier New" pitchFamily="49" charset="0"/>
              </a:rPr>
              <a:t>layout manager</a:t>
            </a:r>
          </a:p>
          <a:p>
            <a:pPr lvl="1"/>
            <a:r>
              <a:rPr lang="en-US" smtClean="0"/>
              <a:t>A Panel has </a:t>
            </a:r>
            <a:r>
              <a:rPr lang="en-US" smtClean="0">
                <a:solidFill>
                  <a:schemeClr val="tx1"/>
                </a:solidFill>
              </a:rPr>
              <a:t>FlowLayout</a:t>
            </a:r>
            <a:r>
              <a:rPr lang="en-US" smtClean="0"/>
              <a:t>  by default</a:t>
            </a:r>
          </a:p>
          <a:p>
            <a:pPr lvl="1"/>
            <a:r>
              <a:rPr lang="en-US" smtClean="0"/>
              <a:t>A JFrame has </a:t>
            </a:r>
            <a:r>
              <a:rPr lang="en-US" smtClean="0">
                <a:solidFill>
                  <a:schemeClr val="tx1"/>
                </a:solidFill>
              </a:rPr>
              <a:t>BorderLayout</a:t>
            </a:r>
            <a:r>
              <a:rPr lang="en-US" smtClean="0"/>
              <a:t> by default</a:t>
            </a:r>
          </a:p>
          <a:p>
            <a:pPr>
              <a:spcBef>
                <a:spcPts val="1800"/>
              </a:spcBef>
            </a:pPr>
            <a:r>
              <a:rPr lang="en-US" smtClean="0"/>
              <a:t>To change </a:t>
            </a:r>
            <a:r>
              <a:rPr lang="en-US" smtClean="0">
                <a:latin typeface="Courier New" pitchFamily="49" charset="0"/>
                <a:cs typeface="Courier New" pitchFamily="49" charset="0"/>
              </a:rPr>
              <a:t>layout manager </a:t>
            </a:r>
            <a:r>
              <a:rPr lang="en-US" smtClean="0"/>
              <a:t>of a container, we use </a:t>
            </a:r>
            <a:r>
              <a:rPr lang="en-US" b="1" smtClean="0">
                <a:solidFill>
                  <a:schemeClr val="tx1"/>
                </a:solidFill>
              </a:rPr>
              <a:t>setLayout</a:t>
            </a:r>
            <a:r>
              <a:rPr lang="en-US" smtClean="0"/>
              <a:t> method of that container:</a:t>
            </a:r>
          </a:p>
          <a:p>
            <a:pPr>
              <a:spcBef>
                <a:spcPts val="1800"/>
              </a:spcBef>
            </a:pPr>
            <a:endParaRPr lang="en-US" sz="2000" smtClean="0"/>
          </a:p>
          <a:p>
            <a:pPr lvl="1">
              <a:spcBef>
                <a:spcPts val="1800"/>
              </a:spcBef>
            </a:pPr>
            <a:r>
              <a:rPr lang="en-US" smtClean="0"/>
              <a:t>Example:</a:t>
            </a:r>
          </a:p>
          <a:p>
            <a:pPr>
              <a:spcBef>
                <a:spcPct val="70000"/>
              </a:spcBef>
              <a:buFont typeface="Wingdings" pitchFamily="2" charset="2"/>
              <a:buNone/>
            </a:pPr>
            <a:r>
              <a:rPr lang="en-US" sz="2000" b="1" smtClean="0">
                <a:latin typeface="Courier New" pitchFamily="49" charset="0"/>
              </a:rPr>
              <a:t>		</a:t>
            </a:r>
            <a:r>
              <a:rPr lang="en-US" sz="2200" smtClean="0"/>
              <a:t>JPanel panel = new JPanel();</a:t>
            </a:r>
          </a:p>
          <a:p>
            <a:pPr>
              <a:buFont typeface="Wingdings" pitchFamily="2" charset="2"/>
              <a:buNone/>
            </a:pPr>
            <a:r>
              <a:rPr lang="en-US" sz="2200" smtClean="0"/>
              <a:t>		panel.setLayout( </a:t>
            </a:r>
            <a:r>
              <a:rPr lang="en-US" sz="2200" smtClean="0">
                <a:solidFill>
                  <a:schemeClr val="tx1"/>
                </a:solidFill>
              </a:rPr>
              <a:t>new BorderLayout() </a:t>
            </a:r>
            <a:r>
              <a:rPr lang="en-US" sz="2200" smtClean="0"/>
              <a:t>);</a:t>
            </a:r>
          </a:p>
        </p:txBody>
      </p:sp>
      <p:sp>
        <p:nvSpPr>
          <p:cNvPr id="5" name="Rectangle 4"/>
          <p:cNvSpPr>
            <a:spLocks noChangeArrowheads="1"/>
          </p:cNvSpPr>
          <p:nvPr/>
        </p:nvSpPr>
        <p:spPr bwMode="auto">
          <a:xfrm>
            <a:off x="1447800" y="3733800"/>
            <a:ext cx="6400800" cy="457200"/>
          </a:xfrm>
          <a:prstGeom prst="rect">
            <a:avLst/>
          </a:prstGeom>
          <a:solidFill>
            <a:srgbClr val="99CCFF"/>
          </a:solidFill>
          <a:ln w="9525" algn="ctr">
            <a:solidFill>
              <a:schemeClr val="tx1"/>
            </a:solidFill>
            <a:miter lim="800000"/>
            <a:headEnd/>
            <a:tailEnd/>
          </a:ln>
        </p:spPr>
        <p:txBody>
          <a:bodyPr/>
          <a:lstStyle/>
          <a:p>
            <a:r>
              <a:rPr lang="en-US" sz="2400" b="1">
                <a:latin typeface="Courier New" pitchFamily="49" charset="0"/>
              </a:rPr>
              <a:t>  void setLayout(LayoutManager m)</a:t>
            </a:r>
            <a:endParaRPr lang="en-US" sz="2400"/>
          </a:p>
        </p:txBody>
      </p:sp>
      <p:sp>
        <p:nvSpPr>
          <p:cNvPr id="7373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1C9C8AE-37FD-4E41-9B29-28BC87C61642}" type="slidenum">
              <a:rPr lang="en-US" sz="1400" smtClean="0">
                <a:latin typeface="Arial Narrow" pitchFamily="34" charset="0"/>
              </a:rPr>
              <a:pPr/>
              <a:t>49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0">
                                            <p:txEl>
                                              <p:pRg st="3" end="3"/>
                                            </p:txEl>
                                          </p:spTgt>
                                        </p:tgtEl>
                                        <p:attrNameLst>
                                          <p:attrName>style.visibility</p:attrName>
                                        </p:attrNameLst>
                                      </p:cBhvr>
                                      <p:to>
                                        <p:strVal val="visible"/>
                                      </p:to>
                                    </p:set>
                                    <p:animEffect transition="in" filter="blinds(horizontal)">
                                      <p:cBhvr>
                                        <p:cTn id="7" dur="500"/>
                                        <p:tgtEl>
                                          <p:spTgt spid="8090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00">
                                            <p:txEl>
                                              <p:pRg st="5" end="5"/>
                                            </p:txEl>
                                          </p:spTgt>
                                        </p:tgtEl>
                                        <p:attrNameLst>
                                          <p:attrName>style.visibility</p:attrName>
                                        </p:attrNameLst>
                                      </p:cBhvr>
                                      <p:to>
                                        <p:strVal val="visible"/>
                                      </p:to>
                                    </p:set>
                                    <p:animEffect transition="in" filter="blinds(horizontal)">
                                      <p:cBhvr>
                                        <p:cTn id="12" dur="500"/>
                                        <p:tgtEl>
                                          <p:spTgt spid="80900">
                                            <p:txEl>
                                              <p:pRg st="5" end="5"/>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80900">
                                            <p:txEl>
                                              <p:pRg st="6" end="6"/>
                                            </p:txEl>
                                          </p:spTgt>
                                        </p:tgtEl>
                                        <p:attrNameLst>
                                          <p:attrName>style.visibility</p:attrName>
                                        </p:attrNameLst>
                                      </p:cBhvr>
                                      <p:to>
                                        <p:strVal val="visible"/>
                                      </p:to>
                                    </p:set>
                                    <p:animEffect transition="in" filter="blinds(horizontal)">
                                      <p:cBhvr>
                                        <p:cTn id="17" dur="500"/>
                                        <p:tgtEl>
                                          <p:spTgt spid="8090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0900">
                                            <p:txEl>
                                              <p:pRg st="7" end="7"/>
                                            </p:txEl>
                                          </p:spTgt>
                                        </p:tgtEl>
                                        <p:attrNameLst>
                                          <p:attrName>style.visibility</p:attrName>
                                        </p:attrNameLst>
                                      </p:cBhvr>
                                      <p:to>
                                        <p:strVal val="visible"/>
                                      </p:to>
                                    </p:set>
                                    <p:animEffect transition="in" filter="blinds(horizontal)">
                                      <p:cBhvr>
                                        <p:cTn id="20" dur="500"/>
                                        <p:tgtEl>
                                          <p:spTgt spid="809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Main GUI Libraries in Java</a:t>
            </a:r>
            <a:endParaRPr lang="en-US"/>
          </a:p>
        </p:txBody>
      </p:sp>
      <p:sp>
        <p:nvSpPr>
          <p:cNvPr id="3" name="Content Placeholder 2"/>
          <p:cNvSpPr>
            <a:spLocks noGrp="1"/>
          </p:cNvSpPr>
          <p:nvPr>
            <p:ph idx="1"/>
          </p:nvPr>
        </p:nvSpPr>
        <p:spPr/>
        <p:txBody>
          <a:bodyPr/>
          <a:lstStyle/>
          <a:p>
            <a:r>
              <a:rPr lang="en-US" b="1" smtClean="0"/>
              <a:t>AWT (Abstract Window Toolkit)</a:t>
            </a:r>
          </a:p>
          <a:p>
            <a:pPr lvl="1"/>
            <a:r>
              <a:rPr lang="en-US" smtClean="0"/>
              <a:t>The original GUI library in Java 1.02</a:t>
            </a:r>
          </a:p>
          <a:p>
            <a:pPr lvl="1"/>
            <a:r>
              <a:rPr lang="en-US" smtClean="0"/>
              <a:t>Easy building of simple-looking interfaces</a:t>
            </a:r>
          </a:p>
          <a:p>
            <a:pPr lvl="1"/>
            <a:r>
              <a:rPr lang="en-US" smtClean="0"/>
              <a:t>GUIs depend on the platform program is running on</a:t>
            </a:r>
            <a:endParaRPr lang="en-US" b="1" smtClean="0"/>
          </a:p>
          <a:p>
            <a:r>
              <a:rPr lang="en-US" b="1" smtClean="0"/>
              <a:t>Swing</a:t>
            </a:r>
          </a:p>
          <a:p>
            <a:pPr lvl="1"/>
            <a:r>
              <a:rPr lang="en-US" smtClean="0"/>
              <a:t>GUI library added to Java starting in Java 1.1</a:t>
            </a:r>
          </a:p>
          <a:p>
            <a:pPr lvl="1"/>
            <a:r>
              <a:rPr lang="en-US" smtClean="0"/>
              <a:t>Professional looking GUIs that follow standard</a:t>
            </a:r>
          </a:p>
          <a:p>
            <a:pPr lvl="1"/>
            <a:r>
              <a:rPr lang="en-US" smtClean="0"/>
              <a:t>GUIs with the same look and feel on multiple platforms</a:t>
            </a:r>
            <a:endParaRPr lang="en-US" b="1" smtClean="0"/>
          </a:p>
          <a:p>
            <a:r>
              <a:rPr lang="en-US" b="1" smtClean="0"/>
              <a:t>SWT (Standard Widget Toolkit)</a:t>
            </a:r>
          </a:p>
          <a:p>
            <a:pPr lvl="1"/>
            <a:r>
              <a:rPr lang="en-US" smtClean="0"/>
              <a:t>GUI from the Eclipse foundation</a:t>
            </a:r>
          </a:p>
          <a:p>
            <a:pPr lvl="1"/>
            <a:r>
              <a:rPr lang="en-US" smtClean="0"/>
              <a:t>Higher-performance professional looking GUIs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CD491-A647-4040-8E25-7F46A4299C48}" type="slidenum">
              <a:rPr lang="en-US" sz="1400" smtClean="0">
                <a:latin typeface="Arial Narrow" pitchFamily="34" charset="0"/>
              </a:rPr>
              <a:pPr/>
              <a:t>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a:t>
            </a:r>
            <a:endParaRPr lang="en-US"/>
          </a:p>
        </p:txBody>
      </p:sp>
      <p:sp>
        <p:nvSpPr>
          <p:cNvPr id="74755" name="Content Placeholder 2"/>
          <p:cNvSpPr>
            <a:spLocks noGrp="1"/>
          </p:cNvSpPr>
          <p:nvPr>
            <p:ph idx="1"/>
          </p:nvPr>
        </p:nvSpPr>
        <p:spPr/>
        <p:txBody>
          <a:bodyPr/>
          <a:lstStyle/>
          <a:p>
            <a:r>
              <a:rPr lang="en-US" smtClean="0"/>
              <a:t>Default layout for JPanel and JApplet</a:t>
            </a:r>
          </a:p>
          <a:p>
            <a:r>
              <a:rPr lang="en-US" smtClean="0"/>
              <a:t>Behavior</a:t>
            </a:r>
          </a:p>
          <a:p>
            <a:pPr lvl="1"/>
            <a:r>
              <a:rPr lang="en-US"/>
              <a:t>Places components in rows left to right, top to bottom</a:t>
            </a:r>
          </a:p>
          <a:p>
            <a:pPr lvl="2"/>
            <a:r>
              <a:rPr lang="en-US"/>
              <a:t>Rows are centered by default</a:t>
            </a:r>
          </a:p>
          <a:p>
            <a:pPr lvl="1"/>
            <a:r>
              <a:rPr lang="en-US"/>
              <a:t>Components are displayed in the order they are added to the container</a:t>
            </a:r>
          </a:p>
          <a:p>
            <a:pPr lvl="1"/>
            <a:r>
              <a:rPr lang="en-US" smtClean="0"/>
              <a:t>Resizes components to their preferred size</a:t>
            </a:r>
          </a:p>
          <a:p>
            <a:pPr lvl="1"/>
            <a:r>
              <a:rPr lang="en-US" smtClean="0"/>
              <a:t>When the frame is resized, the components are reorganized automatically</a:t>
            </a:r>
          </a:p>
          <a:p>
            <a:pPr lvl="1"/>
            <a:endParaRPr lang="en-US" smtClean="0"/>
          </a:p>
        </p:txBody>
      </p:sp>
      <p:sp>
        <p:nvSpPr>
          <p:cNvPr id="747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3508BC9-33A2-4218-8C06-5C386B2F2F75}" type="slidenum">
              <a:rPr lang="en-US" sz="1400" smtClean="0">
                <a:latin typeface="Arial Narrow" pitchFamily="34" charset="0"/>
              </a:rPr>
              <a:pPr/>
              <a:t>50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 – Constructors</a:t>
            </a:r>
            <a:endParaRPr lang="en-US" dirty="0"/>
          </a:p>
        </p:txBody>
      </p:sp>
      <p:sp>
        <p:nvSpPr>
          <p:cNvPr id="9220" name="Content Placeholder 2"/>
          <p:cNvSpPr>
            <a:spLocks noGrp="1"/>
          </p:cNvSpPr>
          <p:nvPr>
            <p:ph idx="1"/>
          </p:nvPr>
        </p:nvSpPr>
        <p:spPr/>
        <p:txBody>
          <a:bodyPr/>
          <a:lstStyle/>
          <a:p>
            <a:pPr eaLnBrk="1" hangingPunct="1"/>
            <a:r>
              <a:rPr lang="en-US" b="1" smtClean="0">
                <a:solidFill>
                  <a:srgbClr val="FFFF00"/>
                </a:solidFill>
                <a:latin typeface="Courier New" pitchFamily="49" charset="0"/>
                <a:cs typeface="Courier New" pitchFamily="49" charset="0"/>
              </a:rPr>
              <a:t>public FlowLayout()</a:t>
            </a:r>
          </a:p>
          <a:p>
            <a:pPr lvl="1"/>
            <a:r>
              <a:rPr lang="en-US" smtClean="0"/>
              <a:t>Centers each row and keeps 5 pixels between entries in a row and between rows</a:t>
            </a:r>
          </a:p>
          <a:p>
            <a:pPr eaLnBrk="1" hangingPunct="1">
              <a:spcBef>
                <a:spcPts val="1800"/>
              </a:spcBef>
            </a:pPr>
            <a:r>
              <a:rPr lang="en-US" b="1" smtClean="0">
                <a:solidFill>
                  <a:srgbClr val="FFFF00"/>
                </a:solidFill>
                <a:latin typeface="Courier New" pitchFamily="49" charset="0"/>
                <a:cs typeface="Courier New" pitchFamily="49" charset="0"/>
              </a:rPr>
              <a:t>public FlowLayout(int align)</a:t>
            </a:r>
          </a:p>
          <a:p>
            <a:pPr lvl="1"/>
            <a:r>
              <a:rPr lang="en-US" smtClean="0"/>
              <a:t>Same 5 pixels spacing, but changes the alignment of the rows to </a:t>
            </a:r>
            <a:r>
              <a:rPr lang="en-US" i="1" smtClean="0"/>
              <a:t>FlowLayout.LEFT, FlowLayout.RIGHT, FlowLayout.CENTER </a:t>
            </a:r>
          </a:p>
          <a:p>
            <a:pPr>
              <a:spcBef>
                <a:spcPts val="1800"/>
              </a:spcBef>
            </a:pPr>
            <a:r>
              <a:rPr lang="en-US" b="1" smtClean="0">
                <a:solidFill>
                  <a:srgbClr val="FFFF00"/>
                </a:solidFill>
                <a:latin typeface="Courier New" pitchFamily="49" charset="0"/>
                <a:cs typeface="Courier New" pitchFamily="49" charset="0"/>
              </a:rPr>
              <a:t>public FlowLayout(int align, int hgap, int vgap)</a:t>
            </a:r>
          </a:p>
          <a:p>
            <a:pPr lvl="1"/>
            <a:r>
              <a:rPr lang="en-US" smtClean="0"/>
              <a:t>Specify the alignment as well as the horizontal and vertical spacing between components (in pixels)</a:t>
            </a:r>
          </a:p>
        </p:txBody>
      </p:sp>
      <p:sp>
        <p:nvSpPr>
          <p:cNvPr id="92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0781539-1A23-4908-9935-B9818BDE145D}" type="slidenum">
              <a:rPr lang="en-US" sz="1400" smtClean="0">
                <a:latin typeface="Arial Narrow" pitchFamily="34" charset="0"/>
              </a:rPr>
              <a:pPr/>
              <a:t>51</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2">
            <p14:nvContentPartPr>
              <p14:cNvPr id="9218" name="Ink 14"/>
              <p14:cNvContentPartPr>
                <a14:cpLocks xmlns:a14="http://schemas.microsoft.com/office/drawing/2010/main" noRot="1" noChangeAspect="1" noEditPoints="1" noChangeArrowheads="1" noChangeShapeType="1"/>
              </p14:cNvContentPartPr>
              <p14:nvPr/>
            </p14:nvContentPartPr>
            <p14:xfrm>
              <a:off x="4406900" y="5160963"/>
              <a:ext cx="103188" cy="17462"/>
            </p14:xfrm>
          </p:contentPart>
        </mc:Choice>
        <mc:Fallback xmlns="">
          <p:pic>
            <p:nvPicPr>
              <p:cNvPr id="9218" name="Ink 14"/>
              <p:cNvPicPr>
                <a:picLocks noRot="1" noChangeAspect="1" noEditPoints="1" noChangeArrowheads="1" noChangeShapeType="1"/>
              </p:cNvPicPr>
              <p:nvPr/>
            </p:nvPicPr>
            <p:blipFill>
              <a:blip r:embed="rId3"/>
              <a:stretch>
                <a:fillRect/>
              </a:stretch>
            </p:blipFill>
            <p:spPr>
              <a:xfrm>
                <a:off x="4400406" y="5154548"/>
                <a:ext cx="116177"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5" name="Rectangle 7"/>
          <p:cNvSpPr>
            <a:spLocks noGrp="1" noChangeArrowheads="1"/>
          </p:cNvSpPr>
          <p:nvPr>
            <p:ph type="title"/>
          </p:nvPr>
        </p:nvSpPr>
        <p:spPr/>
        <p:txBody>
          <a:bodyPr/>
          <a:lstStyle/>
          <a:p>
            <a:pPr>
              <a:defRPr/>
            </a:pPr>
            <a:r>
              <a:rPr lang="en-US" b="0" smtClean="0"/>
              <a:t>Example: FlowLayoutDemo.java</a:t>
            </a:r>
          </a:p>
        </p:txBody>
      </p:sp>
      <p:sp>
        <p:nvSpPr>
          <p:cNvPr id="75779" name="Rectangle 8"/>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FlowLayoutDemo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FlowLayoutDemo ()   	{</a:t>
            </a:r>
          </a:p>
          <a:p>
            <a:pPr>
              <a:spcBef>
                <a:spcPct val="0"/>
              </a:spcBef>
              <a:buFont typeface="Wingdings" pitchFamily="2" charset="2"/>
              <a:buNone/>
            </a:pPr>
            <a:r>
              <a:rPr lang="en-US" sz="1800" smtClean="0">
                <a:solidFill>
                  <a:schemeClr val="bg2"/>
                </a:solidFill>
              </a:rPr>
              <a:t>      	super("Flow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JPanel panel = new JPanel();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 panel.setLayout (new FlowLayout());   [Default]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for(int i=1; i&lt;6; i++) {</a:t>
            </a:r>
          </a:p>
          <a:p>
            <a:pPr>
              <a:spcBef>
                <a:spcPct val="0"/>
              </a:spcBef>
              <a:buFont typeface="Wingdings" pitchFamily="2" charset="2"/>
              <a:buNone/>
            </a:pPr>
            <a:r>
              <a:rPr lang="en-US" sz="1800" smtClean="0">
                <a:solidFill>
                  <a:schemeClr val="bg2"/>
                </a:solidFill>
              </a:rPr>
              <a:t>		        panel.add(new Button("Button " + i));</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add(panel);</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setDefaultCloseOperation(EXIT_ON_CLOSE);	</a:t>
            </a:r>
          </a:p>
          <a:p>
            <a:pPr>
              <a:spcBef>
                <a:spcPct val="0"/>
              </a:spcBef>
              <a:buFont typeface="Wingdings" pitchFamily="2" charset="2"/>
              <a:buNone/>
            </a:pPr>
            <a:r>
              <a:rPr lang="en-US" sz="1800" smtClean="0">
                <a:solidFill>
                  <a:schemeClr val="bg2"/>
                </a:solidFill>
              </a:rPr>
              <a:t>   	  	setSize(250,200);   	  </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 FlowLayoutDemo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757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336925"/>
            <a:ext cx="2971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5AE0EA-EC54-4C4C-97D5-AAF95CB3E0AB}" type="slidenum">
              <a:rPr lang="en-US" sz="1400" smtClean="0">
                <a:latin typeface="Arial Narrow" pitchFamily="34" charset="0"/>
              </a:rPr>
              <a:pPr/>
              <a:t>52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BorderLayout</a:t>
            </a:r>
            <a:endParaRPr lang="en-US"/>
          </a:p>
        </p:txBody>
      </p:sp>
      <p:sp>
        <p:nvSpPr>
          <p:cNvPr id="76803" name="Content Placeholder 2"/>
          <p:cNvSpPr>
            <a:spLocks noGrp="1"/>
          </p:cNvSpPr>
          <p:nvPr>
            <p:ph idx="1"/>
          </p:nvPr>
        </p:nvSpPr>
        <p:spPr/>
        <p:txBody>
          <a:bodyPr/>
          <a:lstStyle/>
          <a:p>
            <a:r>
              <a:rPr lang="nn-NO" smtClean="0"/>
              <a:t>Default for JFrame, JDialog, JApplet</a:t>
            </a:r>
          </a:p>
          <a:p>
            <a:r>
              <a:rPr lang="en-US" smtClean="0"/>
              <a:t>Behavior</a:t>
            </a:r>
          </a:p>
          <a:p>
            <a:pPr lvl="1"/>
            <a:r>
              <a:rPr lang="en-US" smtClean="0"/>
              <a:t>Divides the container into five regions</a:t>
            </a:r>
          </a:p>
          <a:p>
            <a:pPr lvl="1"/>
            <a:endParaRPr lang="en-US" smtClean="0"/>
          </a:p>
          <a:p>
            <a:pPr lvl="1"/>
            <a:endParaRPr lang="en-US" smtClean="0"/>
          </a:p>
          <a:p>
            <a:pPr lvl="1"/>
            <a:endParaRPr lang="en-US" smtClean="0"/>
          </a:p>
          <a:p>
            <a:pPr lvl="1"/>
            <a:endParaRPr lang="en-US" smtClean="0"/>
          </a:p>
          <a:p>
            <a:pPr lvl="1"/>
            <a:r>
              <a:rPr lang="en-US" smtClean="0"/>
              <a:t>Allowing </a:t>
            </a:r>
            <a:r>
              <a:rPr lang="en-US" u="sng" smtClean="0"/>
              <a:t>only one object</a:t>
            </a:r>
            <a:r>
              <a:rPr lang="en-US" smtClean="0"/>
              <a:t> to be added to each region</a:t>
            </a:r>
            <a:endParaRPr lang="en-US" b="1" smtClean="0"/>
          </a:p>
          <a:p>
            <a:r>
              <a:rPr lang="en-US" smtClean="0"/>
              <a:t>Is allowing a maximum of five components too restrictive? Why not?</a:t>
            </a:r>
          </a:p>
        </p:txBody>
      </p:sp>
      <p:grpSp>
        <p:nvGrpSpPr>
          <p:cNvPr id="76804" name="Group 4"/>
          <p:cNvGrpSpPr>
            <a:grpSpLocks/>
          </p:cNvGrpSpPr>
          <p:nvPr/>
        </p:nvGrpSpPr>
        <p:grpSpPr bwMode="auto">
          <a:xfrm>
            <a:off x="2209800" y="2667000"/>
            <a:ext cx="4495800" cy="1752600"/>
            <a:chOff x="1488" y="1632"/>
            <a:chExt cx="2976" cy="1584"/>
          </a:xfrm>
        </p:grpSpPr>
        <p:sp>
          <p:nvSpPr>
            <p:cNvPr id="76806" name="Rectangle 5"/>
            <p:cNvSpPr>
              <a:spLocks noChangeArrowheads="1"/>
            </p:cNvSpPr>
            <p:nvPr/>
          </p:nvSpPr>
          <p:spPr bwMode="auto">
            <a:xfrm>
              <a:off x="1488" y="1632"/>
              <a:ext cx="2976" cy="1584"/>
            </a:xfrm>
            <a:prstGeom prst="rect">
              <a:avLst/>
            </a:prstGeom>
            <a:solidFill>
              <a:schemeClr val="bg1"/>
            </a:solidFill>
            <a:ln w="12700">
              <a:solidFill>
                <a:schemeClr val="bg2"/>
              </a:solidFill>
              <a:miter lim="800000"/>
              <a:headEnd type="none" w="sm" len="sm"/>
              <a:tailEnd type="none" w="sm" len="sm"/>
            </a:ln>
          </p:spPr>
          <p:txBody>
            <a:bodyPr wrap="none" anchor="ctr"/>
            <a:lstStyle/>
            <a:p>
              <a:endParaRPr lang="en-US"/>
            </a:p>
          </p:txBody>
        </p:sp>
        <p:sp>
          <p:nvSpPr>
            <p:cNvPr id="76807" name="Rectangle 6"/>
            <p:cNvSpPr>
              <a:spLocks noChangeArrowheads="1"/>
            </p:cNvSpPr>
            <p:nvPr/>
          </p:nvSpPr>
          <p:spPr bwMode="auto">
            <a:xfrm>
              <a:off x="1526" y="1667"/>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NORTH</a:t>
              </a:r>
            </a:p>
          </p:txBody>
        </p:sp>
        <p:sp>
          <p:nvSpPr>
            <p:cNvPr id="76808" name="Rectangle 7"/>
            <p:cNvSpPr>
              <a:spLocks noChangeArrowheads="1"/>
            </p:cNvSpPr>
            <p:nvPr/>
          </p:nvSpPr>
          <p:spPr bwMode="auto">
            <a:xfrm>
              <a:off x="1526" y="2899"/>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SOUTH</a:t>
              </a:r>
            </a:p>
          </p:txBody>
        </p:sp>
        <p:sp>
          <p:nvSpPr>
            <p:cNvPr id="76809" name="Rectangle 8"/>
            <p:cNvSpPr>
              <a:spLocks noChangeArrowheads="1"/>
            </p:cNvSpPr>
            <p:nvPr/>
          </p:nvSpPr>
          <p:spPr bwMode="auto">
            <a:xfrm>
              <a:off x="2053" y="1984"/>
              <a:ext cx="1846"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CENTER</a:t>
              </a:r>
            </a:p>
          </p:txBody>
        </p:sp>
        <p:sp>
          <p:nvSpPr>
            <p:cNvPr id="76810" name="Rectangle 9"/>
            <p:cNvSpPr>
              <a:spLocks noChangeArrowheads="1"/>
            </p:cNvSpPr>
            <p:nvPr/>
          </p:nvSpPr>
          <p:spPr bwMode="auto">
            <a:xfrm>
              <a:off x="3937"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EAST</a:t>
              </a:r>
            </a:p>
          </p:txBody>
        </p:sp>
        <p:sp>
          <p:nvSpPr>
            <p:cNvPr id="76811" name="Rectangle 10"/>
            <p:cNvSpPr>
              <a:spLocks noChangeArrowheads="1"/>
            </p:cNvSpPr>
            <p:nvPr/>
          </p:nvSpPr>
          <p:spPr bwMode="auto">
            <a:xfrm>
              <a:off x="1526"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WEST</a:t>
              </a:r>
            </a:p>
          </p:txBody>
        </p:sp>
      </p:grpSp>
      <p:sp>
        <p:nvSpPr>
          <p:cNvPr id="76805"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8A7680-AB56-449B-BD47-48373B5CA0C6}" type="slidenum">
              <a:rPr lang="en-US" sz="1400" smtClean="0">
                <a:latin typeface="Arial Narrow" pitchFamily="34" charset="0"/>
              </a:rPr>
              <a:pPr/>
              <a:t>53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smtClean="0"/>
              <a:t>BorderLayout </a:t>
            </a:r>
            <a:r>
              <a:rPr lang="en-US" b="0" smtClean="0"/>
              <a:t>(cont.)</a:t>
            </a:r>
            <a:endParaRPr lang="en-US" b="0" dirty="0" smtClean="0"/>
          </a:p>
        </p:txBody>
      </p:sp>
      <p:sp>
        <p:nvSpPr>
          <p:cNvPr id="77827" name="Rectangle 3"/>
          <p:cNvSpPr>
            <a:spLocks noGrp="1" noChangeArrowheads="1"/>
          </p:cNvSpPr>
          <p:nvPr>
            <p:ph type="body" idx="1"/>
          </p:nvPr>
        </p:nvSpPr>
        <p:spPr>
          <a:noFill/>
        </p:spPr>
        <p:txBody>
          <a:bodyPr/>
          <a:lstStyle/>
          <a:p>
            <a:pPr>
              <a:spcBef>
                <a:spcPts val="1200"/>
              </a:spcBef>
            </a:pPr>
            <a:r>
              <a:rPr lang="en-US" smtClean="0"/>
              <a:t>Constructors</a:t>
            </a:r>
          </a:p>
          <a:p>
            <a:pPr lvl="1"/>
            <a:r>
              <a:rPr lang="en-US" b="1" smtClean="0">
                <a:latin typeface="Courier New" pitchFamily="49" charset="0"/>
                <a:cs typeface="Courier New" pitchFamily="49" charset="0"/>
              </a:rPr>
              <a:t>BorderLayout()</a:t>
            </a:r>
          </a:p>
          <a:p>
            <a:pPr lvl="2"/>
            <a:r>
              <a:rPr lang="en-US" smtClean="0"/>
              <a:t>Border layout with no gaps between components</a:t>
            </a:r>
          </a:p>
          <a:p>
            <a:pPr lvl="1"/>
            <a:r>
              <a:rPr lang="en-US" b="1" smtClean="0">
                <a:latin typeface="Courier New" pitchFamily="49" charset="0"/>
                <a:cs typeface="Courier New" pitchFamily="49" charset="0"/>
              </a:rPr>
              <a:t>BorderLayout(int hGap, int vGap)</a:t>
            </a:r>
          </a:p>
          <a:p>
            <a:pPr lvl="2"/>
            <a:r>
              <a:rPr lang="en-US" smtClean="0"/>
              <a:t>Border layout with the specified horizontal and vertical gap between regions (in pixels)</a:t>
            </a:r>
          </a:p>
          <a:p>
            <a:r>
              <a:rPr lang="en-US" smtClean="0"/>
              <a:t>Adding components</a:t>
            </a:r>
          </a:p>
          <a:p>
            <a:pPr lvl="1"/>
            <a:r>
              <a:rPr lang="en-US" b="1" smtClean="0">
                <a:latin typeface="Courier New" pitchFamily="49" charset="0"/>
                <a:cs typeface="Courier New" pitchFamily="49" charset="0"/>
              </a:rPr>
              <a:t>add(component, BorderLayout.</a:t>
            </a:r>
            <a:r>
              <a:rPr lang="en-US" b="1" i="1" smtClean="0">
                <a:solidFill>
                  <a:srgbClr val="FFFF00"/>
                </a:solidFill>
                <a:latin typeface="Courier New" pitchFamily="49" charset="0"/>
                <a:cs typeface="Courier New" pitchFamily="49" charset="0"/>
              </a:rPr>
              <a:t>REGION</a:t>
            </a:r>
            <a:r>
              <a:rPr lang="en-US" b="1" i="1" smtClean="0">
                <a:latin typeface="Courier New" pitchFamily="49" charset="0"/>
                <a:cs typeface="Courier New" pitchFamily="49" charset="0"/>
              </a:rPr>
              <a:t>)</a:t>
            </a:r>
          </a:p>
          <a:p>
            <a:pPr lvl="2"/>
            <a:r>
              <a:rPr lang="en-US" smtClean="0"/>
              <a:t>Always specify the region in which to add the component</a:t>
            </a:r>
          </a:p>
          <a:p>
            <a:pPr lvl="3"/>
            <a:r>
              <a:rPr lang="en-US" smtClean="0"/>
              <a:t>CENTER is the default, but specify it explicitly to avoid confusion with other layout managers</a:t>
            </a:r>
          </a:p>
        </p:txBody>
      </p:sp>
      <p:sp>
        <p:nvSpPr>
          <p:cNvPr id="778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1C53654-D1EC-4193-92EE-02066F569093}" type="slidenum">
              <a:rPr lang="en-US" sz="1400" smtClean="0">
                <a:latin typeface="Arial Narrow" pitchFamily="34" charset="0"/>
              </a:rPr>
              <a:pPr/>
              <a:t>54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p:cNvSpPr>
            <a:spLocks noGrp="1" noChangeArrowheads="1"/>
          </p:cNvSpPr>
          <p:nvPr>
            <p:ph type="title"/>
          </p:nvPr>
        </p:nvSpPr>
        <p:spPr/>
        <p:txBody>
          <a:bodyPr/>
          <a:lstStyle/>
          <a:p>
            <a:pPr>
              <a:defRPr/>
            </a:pPr>
            <a:r>
              <a:rPr lang="en-US" b="0" smtClean="0"/>
              <a:t>Example: BorderLayoutDemo.java</a:t>
            </a:r>
          </a:p>
        </p:txBody>
      </p:sp>
      <p:sp>
        <p:nvSpPr>
          <p:cNvPr id="13317" name="Rectangle 7"/>
          <p:cNvSpPr>
            <a:spLocks noGrp="1" noChangeArrowheads="1"/>
          </p:cNvSpPr>
          <p:nvPr>
            <p:ph idx="1"/>
          </p:nvPr>
        </p:nvSpPr>
        <p:spPr>
          <a:solidFill>
            <a:schemeClr val="hlink"/>
          </a:solidFill>
        </p:spPr>
        <p:txBody>
          <a:bodyPr tIns="91440" bIns="91440"/>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java.awt.*;</a:t>
            </a:r>
          </a:p>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endParaRPr lang="en-US" sz="1800" smtClean="0">
              <a:solidFill>
                <a:srgbClr val="3333FF"/>
              </a:solidFill>
            </a:endParaRP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BorderLayoutDemo </a:t>
            </a:r>
            <a:r>
              <a:rPr lang="en-US" sz="1800" smtClean="0">
                <a:solidFill>
                  <a:srgbClr val="3333FF"/>
                </a:solidFill>
              </a:rPr>
              <a:t>extends</a:t>
            </a:r>
            <a:r>
              <a:rPr lang="en-US" sz="1800" smtClean="0">
                <a:solidFill>
                  <a:schemeClr val="bg2"/>
                </a:solidFill>
              </a:rPr>
              <a:t> JFrame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BorderLayoutDemo()    {</a:t>
            </a:r>
          </a:p>
          <a:p>
            <a:pPr>
              <a:spcBef>
                <a:spcPct val="0"/>
              </a:spcBef>
              <a:buFont typeface="Wingdings" pitchFamily="2" charset="2"/>
              <a:buNone/>
            </a:pPr>
            <a:r>
              <a:rPr lang="en-US" sz="1800" smtClean="0">
                <a:solidFill>
                  <a:schemeClr val="bg2"/>
                </a:solidFill>
              </a:rPr>
              <a:t>      super("Border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1</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BorderLayout.CENTER</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2</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BorderLayout.NORTH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3</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BorderLayout.SOUTH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4</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BorderLayout.EAST</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5</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BorderLayout.WEST</a:t>
            </a:r>
            <a:r>
              <a:rPr lang="en-US" sz="1800" b="1" smtClean="0">
                <a:solidFill>
                  <a:schemeClr val="bg2"/>
                </a:solidFill>
              </a:rPr>
              <a: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setDefaultCloseOperation(EXIT_ON_CLOSE);</a:t>
            </a:r>
          </a:p>
          <a:p>
            <a:pPr>
              <a:spcBef>
                <a:spcPct val="0"/>
              </a:spcBef>
              <a:buFont typeface="Wingdings" pitchFamily="2" charset="2"/>
              <a:buNone/>
            </a:pPr>
            <a:r>
              <a:rPr lang="en-US" sz="1800" smtClean="0">
                <a:solidFill>
                  <a:schemeClr val="bg2"/>
                </a:solidFill>
              </a:rPr>
              <a:t>  	this.setSize(400,300);</a:t>
            </a:r>
          </a:p>
          <a:p>
            <a:pPr>
              <a:spcBef>
                <a:spcPct val="0"/>
              </a:spcBef>
              <a:buFont typeface="Wingdings" pitchFamily="2" charset="2"/>
              <a:buNone/>
            </a:pPr>
            <a:r>
              <a:rPr lang="en-US" sz="1800" smtClean="0">
                <a:solidFill>
                  <a:schemeClr val="bg2"/>
                </a:solidFill>
              </a:rPr>
              <a:t>  	this.setVisible(true);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a:t>
            </a:r>
            <a:r>
              <a:rPr lang="en-US" sz="1800" smtClean="0">
                <a:solidFill>
                  <a:schemeClr val="bg2"/>
                </a:solidFill>
              </a:rPr>
              <a:t> </a:t>
            </a:r>
            <a:r>
              <a:rPr lang="en-US" sz="1800" smtClean="0">
                <a:solidFill>
                  <a:srgbClr val="3333FF"/>
                </a:solidFill>
              </a:rPr>
              <a:t>BorderLayoutDemo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graphicFrame>
        <p:nvGraphicFramePr>
          <p:cNvPr id="2" name="Object 3"/>
          <p:cNvGraphicFramePr>
            <a:graphicFrameLocks noChangeAspect="1"/>
          </p:cNvGraphicFramePr>
          <p:nvPr/>
        </p:nvGraphicFramePr>
        <p:xfrm>
          <a:off x="5562600" y="442913"/>
          <a:ext cx="3581400" cy="2452687"/>
        </p:xfrm>
        <a:graphic>
          <a:graphicData uri="http://schemas.openxmlformats.org/presentationml/2006/ole">
            <mc:AlternateContent xmlns:mc="http://schemas.openxmlformats.org/markup-compatibility/2006">
              <mc:Choice xmlns:v="urn:schemas-microsoft-com:vml" Requires="v">
                <p:oleObj spid="_x0000_s10253" name="Bitmap Image" r:id="rId3" imgW="4352381" imgH="2980952" progId="Paint.Picture">
                  <p:embed/>
                </p:oleObj>
              </mc:Choice>
              <mc:Fallback>
                <p:oleObj name="Bitmap Image" r:id="rId3" imgW="4352381" imgH="298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2913"/>
                        <a:ext cx="3581400"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1384F83-FC2C-47FE-8C59-C8F599A3C210}" type="slidenum">
              <a:rPr lang="en-US" sz="1400" smtClean="0">
                <a:latin typeface="Arial Narrow" pitchFamily="34" charset="0"/>
              </a:rPr>
              <a:pPr/>
              <a:t>55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6" end="6"/>
                                            </p:txEl>
                                          </p:spTgt>
                                        </p:tgtEl>
                                        <p:attrNameLst>
                                          <p:attrName>style.visibility</p:attrName>
                                        </p:attrNameLst>
                                      </p:cBhvr>
                                      <p:to>
                                        <p:strVal val="visible"/>
                                      </p:to>
                                    </p:set>
                                    <p:animEffect transition="in" filter="blinds(horizontal)">
                                      <p:cBhvr>
                                        <p:cTn id="7" dur="500"/>
                                        <p:tgtEl>
                                          <p:spTgt spid="1331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7" end="7"/>
                                            </p:txEl>
                                          </p:spTgt>
                                        </p:tgtEl>
                                        <p:attrNameLst>
                                          <p:attrName>style.visibility</p:attrName>
                                        </p:attrNameLst>
                                      </p:cBhvr>
                                      <p:to>
                                        <p:strVal val="visible"/>
                                      </p:to>
                                    </p:set>
                                    <p:animEffect transition="in" filter="blinds(horizontal)">
                                      <p:cBhvr>
                                        <p:cTn id="12" dur="500"/>
                                        <p:tgtEl>
                                          <p:spTgt spid="1331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
                                            <p:txEl>
                                              <p:pRg st="8" end="8"/>
                                            </p:txEl>
                                          </p:spTgt>
                                        </p:tgtEl>
                                        <p:attrNameLst>
                                          <p:attrName>style.visibility</p:attrName>
                                        </p:attrNameLst>
                                      </p:cBhvr>
                                      <p:to>
                                        <p:strVal val="visible"/>
                                      </p:to>
                                    </p:set>
                                    <p:animEffect transition="in" filter="blinds(horizontal)">
                                      <p:cBhvr>
                                        <p:cTn id="17" dur="500"/>
                                        <p:tgtEl>
                                          <p:spTgt spid="1331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7">
                                            <p:txEl>
                                              <p:pRg st="9" end="9"/>
                                            </p:txEl>
                                          </p:spTgt>
                                        </p:tgtEl>
                                        <p:attrNameLst>
                                          <p:attrName>style.visibility</p:attrName>
                                        </p:attrNameLst>
                                      </p:cBhvr>
                                      <p:to>
                                        <p:strVal val="visible"/>
                                      </p:to>
                                    </p:set>
                                    <p:animEffect transition="in" filter="blinds(horizontal)">
                                      <p:cBhvr>
                                        <p:cTn id="22" dur="500"/>
                                        <p:tgtEl>
                                          <p:spTgt spid="13317">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xEl>
                                              <p:pRg st="10" end="10"/>
                                            </p:txEl>
                                          </p:spTgt>
                                        </p:tgtEl>
                                        <p:attrNameLst>
                                          <p:attrName>style.visibility</p:attrName>
                                        </p:attrNameLst>
                                      </p:cBhvr>
                                      <p:to>
                                        <p:strVal val="visible"/>
                                      </p:to>
                                    </p:set>
                                    <p:animEffect transition="in" filter="blinds(horizontal)">
                                      <p:cBhvr>
                                        <p:cTn id="27" dur="500"/>
                                        <p:tgtEl>
                                          <p:spTgt spid="13317">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GridLayout</a:t>
            </a:r>
            <a:endParaRPr lang="en-US"/>
          </a:p>
        </p:txBody>
      </p:sp>
      <p:sp>
        <p:nvSpPr>
          <p:cNvPr id="78851" name="Content Placeholder 2"/>
          <p:cNvSpPr>
            <a:spLocks noGrp="1"/>
          </p:cNvSpPr>
          <p:nvPr>
            <p:ph idx="1"/>
          </p:nvPr>
        </p:nvSpPr>
        <p:spPr/>
        <p:txBody>
          <a:bodyPr/>
          <a:lstStyle/>
          <a:p>
            <a:r>
              <a:rPr lang="en-US" smtClean="0"/>
              <a:t>Behavior</a:t>
            </a:r>
          </a:p>
          <a:p>
            <a:pPr lvl="1"/>
            <a:r>
              <a:rPr lang="en-US" smtClean="0"/>
              <a:t>Divides container into equal-sized rectangles based upon the number of </a:t>
            </a:r>
            <a:r>
              <a:rPr lang="en-US" i="1" smtClean="0"/>
              <a:t>rows</a:t>
            </a:r>
            <a:r>
              <a:rPr lang="en-US" smtClean="0"/>
              <a:t> and </a:t>
            </a:r>
            <a:r>
              <a:rPr lang="en-US" i="1" smtClean="0"/>
              <a:t>columns</a:t>
            </a:r>
            <a:r>
              <a:rPr lang="en-US" smtClean="0"/>
              <a:t> specified</a:t>
            </a:r>
          </a:p>
          <a:p>
            <a:pPr lvl="2"/>
            <a:r>
              <a:rPr lang="en-US" smtClean="0"/>
              <a:t>Objects placed into cells left-to-right, top-to-bottom, based on the order added to the container</a:t>
            </a:r>
          </a:p>
          <a:p>
            <a:pPr lvl="1"/>
            <a:r>
              <a:rPr lang="en-US" smtClean="0"/>
              <a:t>In each cell of the grid, </a:t>
            </a:r>
            <a:r>
              <a:rPr lang="en-US" u="sng" smtClean="0"/>
              <a:t>only one object</a:t>
            </a:r>
            <a:r>
              <a:rPr lang="en-US" smtClean="0"/>
              <a:t> can be added</a:t>
            </a:r>
          </a:p>
          <a:p>
            <a:pPr lvl="1"/>
            <a:r>
              <a:rPr lang="en-US" smtClean="0"/>
              <a:t>Ignores the preferred size of the component; each component is resized to fit into its grid cell</a:t>
            </a:r>
          </a:p>
          <a:p>
            <a:pPr lvl="1"/>
            <a:r>
              <a:rPr lang="en-US" smtClean="0"/>
              <a:t>Too few components results in blank cells</a:t>
            </a:r>
          </a:p>
          <a:p>
            <a:pPr lvl="1"/>
            <a:r>
              <a:rPr lang="en-US" smtClean="0"/>
              <a:t>Too many components results in extra columns</a:t>
            </a:r>
          </a:p>
        </p:txBody>
      </p:sp>
      <p:sp>
        <p:nvSpPr>
          <p:cNvPr id="788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E70A1A8-57F0-4994-A838-ECC01BFCACF6}" type="slidenum">
              <a:rPr lang="en-US" sz="1400" smtClean="0">
                <a:latin typeface="Arial Narrow" pitchFamily="34" charset="0"/>
              </a:rPr>
              <a:pPr/>
              <a:t>56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smtClean="0"/>
              <a:t>GridLayout – Constructors</a:t>
            </a:r>
            <a:endParaRPr lang="en-US" dirty="0" smtClean="0"/>
          </a:p>
        </p:txBody>
      </p:sp>
      <p:sp>
        <p:nvSpPr>
          <p:cNvPr id="92164" name="Rectangle 3"/>
          <p:cNvSpPr>
            <a:spLocks noGrp="1" noChangeArrowheads="1"/>
          </p:cNvSpPr>
          <p:nvPr>
            <p:ph type="body" idx="1"/>
          </p:nvPr>
        </p:nvSpPr>
        <p:spPr/>
        <p:txBody>
          <a:bodyPr/>
          <a:lstStyle/>
          <a:p>
            <a:pPr>
              <a:defRPr/>
            </a:pPr>
            <a:r>
              <a:rPr lang="en-US" b="1" smtClean="0">
                <a:latin typeface="Courier New" pitchFamily="49" charset="0"/>
              </a:rPr>
              <a:t>public GridLayout()</a:t>
            </a:r>
          </a:p>
          <a:p>
            <a:pPr lvl="1">
              <a:defRPr/>
            </a:pPr>
            <a:r>
              <a:rPr lang="en-US" smtClean="0"/>
              <a:t>Creates a single row with one column allocated per component</a:t>
            </a:r>
          </a:p>
          <a:p>
            <a:pPr>
              <a:defRPr/>
            </a:pPr>
            <a:r>
              <a:rPr lang="en-US" b="1"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a:t>
            </a:r>
          </a:p>
          <a:p>
            <a:pPr lvl="1">
              <a:defRPr/>
            </a:pPr>
            <a:r>
              <a:rPr lang="en-US" dirty="0" smtClean="0"/>
              <a:t>Divides the window into the specified number of </a:t>
            </a:r>
            <a:r>
              <a:rPr lang="en-US" smtClean="0"/>
              <a:t>rows and columns</a:t>
            </a:r>
          </a:p>
          <a:p>
            <a:pPr lvl="1">
              <a:defRPr/>
            </a:pPr>
            <a:r>
              <a:rPr lang="en-US" smtClean="0"/>
              <a:t>Either </a:t>
            </a:r>
            <a:r>
              <a:rPr lang="en-US" dirty="0" smtClean="0"/>
              <a:t>rows or cols (but not both) can be zero</a:t>
            </a:r>
          </a:p>
          <a:p>
            <a:pPr>
              <a:defRPr/>
            </a:pPr>
            <a:r>
              <a:rPr lang="en-US" b="1" dirty="0"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solidFill>
                  <a:schemeClr val="bg1">
                    <a:lumMod val="20000"/>
                    <a:lumOff val="80000"/>
                  </a:schemeClr>
                </a:solidFill>
                <a:latin typeface="Courier New" pitchFamily="49" charset="0"/>
              </a:rPr>
              <a:t> </a:t>
            </a:r>
            <a:r>
              <a:rPr lang="en-US" b="1" dirty="0" smtClean="0">
                <a:latin typeface="Courier New" pitchFamily="49" charset="0"/>
              </a:rPr>
              <a:t>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hgap</a:t>
            </a:r>
            <a:r>
              <a:rPr lang="en-US" b="1" dirty="0" smtClean="0">
                <a:latin typeface="Courier New" pitchFamily="49" charset="0"/>
              </a:rPr>
              <a:t>,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vgap</a:t>
            </a:r>
            <a:r>
              <a:rPr lang="en-US" b="1" dirty="0" smtClean="0">
                <a:latin typeface="Courier New" pitchFamily="49" charset="0"/>
              </a:rPr>
              <a:t>)</a:t>
            </a:r>
          </a:p>
          <a:p>
            <a:pPr lvl="1">
              <a:defRPr/>
            </a:pPr>
            <a:r>
              <a:rPr lang="en-US" smtClean="0"/>
              <a:t>Uses the specified gaps between cells</a:t>
            </a:r>
          </a:p>
          <a:p>
            <a:pPr>
              <a:defRPr/>
            </a:pPr>
            <a:endParaRPr lang="en-US" dirty="0" smtClean="0"/>
          </a:p>
        </p:txBody>
      </p:sp>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B1D8A2-D6A9-44C1-87F2-2EE438916DA5}" type="slidenum">
              <a:rPr lang="en-US" sz="1400" smtClean="0">
                <a:latin typeface="Arial Narrow" pitchFamily="34" charset="0"/>
              </a:rPr>
              <a:pPr/>
              <a:t>57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b="0" smtClean="0"/>
              <a:t>Example: GridLayoutDemo.java</a:t>
            </a:r>
          </a:p>
        </p:txBody>
      </p:sp>
      <p:sp>
        <p:nvSpPr>
          <p:cNvPr id="80899" name="Rectangle 3"/>
          <p:cNvSpPr>
            <a:spLocks noGrp="1" noChangeArrowheads="1"/>
          </p:cNvSpPr>
          <p:nvPr>
            <p:ph idx="1"/>
          </p:nvPr>
        </p:nvSpPr>
        <p:spPr>
          <a:solidFill>
            <a:schemeClr val="hlink"/>
          </a:solidFill>
        </p:spPr>
        <p:txBody>
          <a:bodyPr tIns="91440" bIns="91440"/>
          <a:lstStyle/>
          <a:p>
            <a:pPr>
              <a:lnSpc>
                <a:spcPct val="55000"/>
              </a:lnSpc>
              <a:buFont typeface="Wingdings" pitchFamily="2" charset="2"/>
              <a:buNone/>
            </a:pPr>
            <a:endParaRPr lang="en-US" sz="2000" smtClean="0">
              <a:solidFill>
                <a:srgbClr val="3333FF"/>
              </a:solidFill>
            </a:endParaRP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java.awt.*;</a:t>
            </a: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javax.swing.*;</a:t>
            </a:r>
            <a:endParaRPr lang="en-US" sz="2000" smtClean="0">
              <a:solidFill>
                <a:srgbClr val="3333FF"/>
              </a:solidFill>
            </a:endParaRPr>
          </a:p>
          <a:p>
            <a:pPr>
              <a:lnSpc>
                <a:spcPct val="55000"/>
              </a:lnSpc>
              <a:buFont typeface="Wingdings" pitchFamily="2" charset="2"/>
              <a:buNone/>
            </a:pPr>
            <a:r>
              <a:rPr lang="en-US" sz="2000" smtClean="0">
                <a:solidFill>
                  <a:srgbClr val="3333FF"/>
                </a:solidFill>
              </a:rPr>
              <a:t>public class</a:t>
            </a:r>
            <a:r>
              <a:rPr lang="en-US" sz="2000" smtClean="0">
                <a:solidFill>
                  <a:schemeClr val="bg2"/>
                </a:solidFill>
              </a:rPr>
              <a:t> GridLayoutDemo</a:t>
            </a:r>
            <a:r>
              <a:rPr lang="en-US" sz="2000" b="1" smtClean="0"/>
              <a:t> </a:t>
            </a:r>
            <a:r>
              <a:rPr lang="en-US" sz="2000" smtClean="0">
                <a:solidFill>
                  <a:srgbClr val="3333FF"/>
                </a:solidFill>
              </a:rPr>
              <a:t>extends</a:t>
            </a:r>
            <a:r>
              <a:rPr lang="en-US" sz="2000" smtClean="0">
                <a:solidFill>
                  <a:schemeClr val="bg2"/>
                </a:solidFill>
              </a:rPr>
              <a:t> JFrame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a:t>
            </a:r>
            <a:r>
              <a:rPr lang="en-US" sz="2000" smtClean="0">
                <a:solidFill>
                  <a:schemeClr val="bg2"/>
                </a:solidFill>
              </a:rPr>
              <a:t> GridLayoutDemo()    {</a:t>
            </a:r>
          </a:p>
          <a:p>
            <a:pPr>
              <a:lnSpc>
                <a:spcPct val="55000"/>
              </a:lnSpc>
              <a:buFont typeface="Wingdings" pitchFamily="2" charset="2"/>
              <a:buNone/>
            </a:pPr>
            <a:r>
              <a:rPr lang="en-US" sz="2000" smtClean="0">
                <a:solidFill>
                  <a:schemeClr val="bg2"/>
                </a:solidFill>
              </a:rPr>
              <a:t>     super("</a:t>
            </a:r>
            <a:r>
              <a:rPr lang="en-US" sz="2000" smtClean="0">
                <a:solidFill>
                  <a:srgbClr val="DE2C28"/>
                </a:solidFill>
              </a:rPr>
              <a:t>Grid Layout 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r>
              <a:rPr lang="en-US" sz="2000" b="1" smtClean="0">
                <a:solidFill>
                  <a:schemeClr val="bg2"/>
                </a:solidFill>
              </a:rPr>
              <a:t>setLayout (</a:t>
            </a:r>
            <a:r>
              <a:rPr lang="en-US" sz="2000" b="1" smtClean="0">
                <a:solidFill>
                  <a:srgbClr val="3333FF"/>
                </a:solidFill>
              </a:rPr>
              <a:t>new</a:t>
            </a:r>
            <a:r>
              <a:rPr lang="en-US" sz="2000" b="1" smtClean="0">
                <a:solidFill>
                  <a:schemeClr val="bg2"/>
                </a:solidFill>
              </a:rPr>
              <a:t> </a:t>
            </a:r>
            <a:r>
              <a:rPr lang="en-US" sz="2000" b="1" smtClean="0">
                <a:solidFill>
                  <a:srgbClr val="3333FF"/>
                </a:solidFill>
              </a:rPr>
              <a:t>GridLayout(2,3)</a:t>
            </a:r>
            <a:r>
              <a:rPr lang="en-US" sz="2000" b="1" smtClean="0">
                <a:solidFill>
                  <a:schemeClr val="bg2"/>
                </a:solidFill>
              </a:rPr>
              <a:t>);</a:t>
            </a:r>
            <a:r>
              <a:rPr lang="en-US" sz="2000" smtClean="0">
                <a:solidFill>
                  <a:schemeClr val="bg2"/>
                </a:solidFill>
              </a:rPr>
              <a:t> 	// 2 rows, 3 cols</a:t>
            </a:r>
            <a:r>
              <a:rPr lang="en-US" sz="2000" b="1" smtClean="0">
                <a:solidFill>
                  <a:schemeClr val="bg2"/>
                </a:solidFill>
              </a:rPr>
              <a:t> </a:t>
            </a:r>
            <a:endParaRPr lang="en-US" sz="2000" smtClean="0">
              <a:solidFill>
                <a:schemeClr val="bg2"/>
              </a:solidFill>
            </a:endParaRP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1</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2</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3</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4</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5</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setDefaultCloseOperation(EXIT_ON_CLOSE);	</a:t>
            </a:r>
          </a:p>
          <a:p>
            <a:pPr>
              <a:lnSpc>
                <a:spcPct val="55000"/>
              </a:lnSpc>
              <a:buFont typeface="Wingdings" pitchFamily="2" charset="2"/>
              <a:buNone/>
            </a:pPr>
            <a:r>
              <a:rPr lang="en-US" sz="2000" smtClean="0">
                <a:solidFill>
                  <a:schemeClr val="bg2"/>
                </a:solidFill>
              </a:rPr>
              <a:t>   	setSize(400,150);</a:t>
            </a:r>
          </a:p>
          <a:p>
            <a:pPr>
              <a:lnSpc>
                <a:spcPct val="55000"/>
              </a:lnSpc>
              <a:buFont typeface="Wingdings" pitchFamily="2" charset="2"/>
              <a:buNone/>
            </a:pPr>
            <a:r>
              <a:rPr lang="en-US" sz="2000" smtClean="0">
                <a:solidFill>
                  <a:schemeClr val="bg2"/>
                </a:solidFill>
              </a:rPr>
              <a:t>   	setVisible(true);   </a:t>
            </a:r>
          </a:p>
          <a:p>
            <a:pPr>
              <a:lnSpc>
                <a:spcPct val="55000"/>
              </a:lnSpc>
              <a:buFont typeface="Wingdings" pitchFamily="2" charset="2"/>
              <a:buNone/>
            </a:pPr>
            <a:r>
              <a:rPr lang="en-US" sz="2000" smtClean="0">
                <a:solidFill>
                  <a:schemeClr val="bg2"/>
                </a:solidFill>
              </a:rPr>
              <a:t>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 static void</a:t>
            </a:r>
            <a:r>
              <a:rPr lang="en-US" sz="2000" smtClean="0">
                <a:solidFill>
                  <a:schemeClr val="bg2"/>
                </a:solidFill>
              </a:rPr>
              <a:t> main</a:t>
            </a:r>
            <a:r>
              <a:rPr lang="en-US" sz="2000" smtClean="0">
                <a:solidFill>
                  <a:srgbClr val="3333FF"/>
                </a:solidFill>
              </a:rPr>
              <a:t>(String</a:t>
            </a:r>
            <a:r>
              <a:rPr lang="en-US" sz="2000" smtClean="0">
                <a:solidFill>
                  <a:schemeClr val="bg2"/>
                </a:solidFill>
              </a:rPr>
              <a:t>[] s)   {   </a:t>
            </a:r>
            <a:r>
              <a:rPr lang="en-US" sz="2000" smtClean="0">
                <a:solidFill>
                  <a:srgbClr val="3333FF"/>
                </a:solidFill>
              </a:rPr>
              <a:t>new</a:t>
            </a:r>
            <a:r>
              <a:rPr lang="en-US" sz="2000" smtClean="0">
                <a:solidFill>
                  <a:schemeClr val="bg2"/>
                </a:solidFill>
              </a:rPr>
              <a:t> </a:t>
            </a:r>
            <a:r>
              <a:rPr lang="en-US" sz="2000" smtClean="0">
                <a:solidFill>
                  <a:srgbClr val="3333FF"/>
                </a:solidFill>
              </a:rPr>
              <a:t>GridLayoutDemo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a:t>
            </a:r>
          </a:p>
        </p:txBody>
      </p:sp>
      <p:pic>
        <p:nvPicPr>
          <p:cNvPr id="809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24200"/>
            <a:ext cx="386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32A773-8167-4456-B00D-328D7C31F589}" type="slidenum">
              <a:rPr lang="en-US" sz="1400" smtClean="0">
                <a:latin typeface="Arial Narrow" pitchFamily="34" charset="0"/>
              </a:rPr>
              <a:pPr/>
              <a:t>58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dirty="0" err="1" smtClean="0"/>
              <a:t>BoxLayout</a:t>
            </a:r>
            <a:endParaRPr lang="en-US" dirty="0" smtClean="0"/>
          </a:p>
        </p:txBody>
      </p:sp>
      <p:sp>
        <p:nvSpPr>
          <p:cNvPr id="81923" name="Rectangle 3"/>
          <p:cNvSpPr>
            <a:spLocks noGrp="1" noChangeArrowheads="1"/>
          </p:cNvSpPr>
          <p:nvPr>
            <p:ph type="body" sz="half" idx="1"/>
          </p:nvPr>
        </p:nvSpPr>
        <p:spPr>
          <a:xfrm>
            <a:off x="609600" y="1295400"/>
            <a:ext cx="8229600" cy="5181600"/>
          </a:xfrm>
        </p:spPr>
        <p:txBody>
          <a:bodyPr/>
          <a:lstStyle/>
          <a:p>
            <a:pPr>
              <a:spcBef>
                <a:spcPts val="300"/>
              </a:spcBef>
            </a:pPr>
            <a:r>
              <a:rPr lang="en-US" smtClean="0"/>
              <a:t>Behavior</a:t>
            </a:r>
          </a:p>
          <a:p>
            <a:pPr lvl="1">
              <a:spcBef>
                <a:spcPts val="300"/>
              </a:spcBef>
            </a:pPr>
            <a:r>
              <a:rPr lang="en-US" smtClean="0"/>
              <a:t>Organizes components in horizontal </a:t>
            </a:r>
            <a:r>
              <a:rPr lang="en-US" b="1" smtClean="0">
                <a:solidFill>
                  <a:srgbClr val="51FFB4"/>
                </a:solidFill>
              </a:rPr>
              <a:t>or</a:t>
            </a:r>
            <a:r>
              <a:rPr lang="en-US" smtClean="0"/>
              <a:t> vertical rows and control the sizes and gaps</a:t>
            </a:r>
          </a:p>
          <a:p>
            <a:pPr>
              <a:spcBef>
                <a:spcPts val="300"/>
              </a:spcBef>
            </a:pPr>
            <a:endParaRPr lang="en-US" sz="2000" smtClean="0"/>
          </a:p>
          <a:p>
            <a:pPr>
              <a:spcBef>
                <a:spcPts val="300"/>
              </a:spcBef>
            </a:pPr>
            <a:endParaRPr lang="en-US" sz="2000" smtClean="0"/>
          </a:p>
          <a:p>
            <a:pPr>
              <a:spcBef>
                <a:spcPts val="300"/>
              </a:spcBef>
            </a:pPr>
            <a:endParaRPr lang="en-US" sz="2000" smtClean="0"/>
          </a:p>
          <a:p>
            <a:pPr>
              <a:spcBef>
                <a:spcPts val="300"/>
              </a:spcBef>
            </a:pPr>
            <a:endParaRPr lang="en-US" sz="2000" smtClean="0"/>
          </a:p>
          <a:p>
            <a:pPr lvl="1">
              <a:spcBef>
                <a:spcPts val="300"/>
              </a:spcBef>
            </a:pPr>
            <a:r>
              <a:rPr lang="en-US" smtClean="0"/>
              <a:t>Do not wrap as they do with FlowLayout</a:t>
            </a:r>
          </a:p>
          <a:p>
            <a:pPr lvl="1">
              <a:spcBef>
                <a:spcPts val="300"/>
              </a:spcBef>
            </a:pPr>
            <a:r>
              <a:rPr lang="en-US" smtClean="0"/>
              <a:t>No space between the components in a BoxLayout</a:t>
            </a:r>
          </a:p>
          <a:p>
            <a:pPr lvl="1">
              <a:spcBef>
                <a:spcPts val="300"/>
              </a:spcBef>
            </a:pPr>
            <a:r>
              <a:rPr lang="en-US" smtClean="0"/>
              <a:t>It tries to grow all components vertically to its height</a:t>
            </a:r>
          </a:p>
          <a:p>
            <a:pPr lvl="1">
              <a:spcBef>
                <a:spcPts val="300"/>
              </a:spcBef>
            </a:pPr>
            <a:r>
              <a:rPr lang="en-US" smtClean="0"/>
              <a:t>In a box, when there are different component alignments, they are aligned to the center</a:t>
            </a:r>
          </a:p>
          <a:p>
            <a:pPr>
              <a:spcBef>
                <a:spcPts val="300"/>
              </a:spcBef>
            </a:pPr>
            <a:r>
              <a:rPr lang="en-US" smtClean="0"/>
              <a:t>The simplest way to use BoxLayout is just start with a Box container</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2286000"/>
            <a:ext cx="10382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559050"/>
            <a:ext cx="25066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4E69854-3DE9-4833-826E-DF51FC02E953}" type="slidenum">
              <a:rPr lang="en-US" sz="1400" smtClean="0">
                <a:latin typeface="Arial Narrow" pitchFamily="34" charset="0"/>
              </a:rPr>
              <a:pPr/>
              <a:t>59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88963" y="152400"/>
            <a:ext cx="8326437" cy="769938"/>
          </a:xfrm>
        </p:spPr>
        <p:txBody>
          <a:bodyPr/>
          <a:lstStyle/>
          <a:p>
            <a:pPr>
              <a:spcBef>
                <a:spcPct val="70000"/>
              </a:spcBef>
              <a:defRPr/>
            </a:pPr>
            <a:r>
              <a:rPr lang="en-US" smtClean="0"/>
              <a:t>Containers – Top level containers</a:t>
            </a:r>
            <a:endParaRPr lang="en-US" dirty="0" smtClean="0"/>
          </a:p>
        </p:txBody>
      </p:sp>
      <p:sp>
        <p:nvSpPr>
          <p:cNvPr id="157699" name="Rectangle 3"/>
          <p:cNvSpPr>
            <a:spLocks noGrp="1" noChangeArrowheads="1"/>
          </p:cNvSpPr>
          <p:nvPr>
            <p:ph type="body" idx="1"/>
          </p:nvPr>
        </p:nvSpPr>
        <p:spPr>
          <a:xfrm>
            <a:off x="685800" y="1371600"/>
            <a:ext cx="8001000" cy="4648200"/>
          </a:xfrm>
        </p:spPr>
        <p:txBody>
          <a:bodyPr/>
          <a:lstStyle/>
          <a:p>
            <a:r>
              <a:rPr lang="en-US" smtClean="0">
                <a:latin typeface="Courier New" pitchFamily="49" charset="0"/>
                <a:cs typeface="Courier New" pitchFamily="49" charset="0"/>
              </a:rPr>
              <a:t>Containers</a:t>
            </a:r>
            <a:r>
              <a:rPr lang="en-US" smtClean="0"/>
              <a:t> are the windows that can hold other windows or GUI components</a:t>
            </a:r>
          </a:p>
          <a:p>
            <a:pPr lvl="1"/>
            <a:r>
              <a:rPr lang="en-US" smtClean="0"/>
              <a:t>JFrame, JPanel, Box,…</a:t>
            </a:r>
          </a:p>
          <a:p>
            <a:r>
              <a:rPr lang="en-US" smtClean="0"/>
              <a:t>In a GUI, there is a </a:t>
            </a:r>
            <a:r>
              <a:rPr lang="en-US" i="1" smtClean="0"/>
              <a:t>main window, </a:t>
            </a:r>
            <a:r>
              <a:rPr lang="en-US" smtClean="0">
                <a:latin typeface="Courier New" pitchFamily="49" charset="0"/>
                <a:cs typeface="Courier New" pitchFamily="49" charset="0"/>
              </a:rPr>
              <a:t>top-level containers</a:t>
            </a:r>
            <a:r>
              <a:rPr lang="en-US" i="1" smtClean="0"/>
              <a:t>, </a:t>
            </a:r>
            <a:r>
              <a:rPr lang="en-US" smtClean="0"/>
              <a:t>on which components are placed</a:t>
            </a:r>
          </a:p>
          <a:p>
            <a:pPr lvl="1"/>
            <a:r>
              <a:rPr lang="en-US" smtClean="0"/>
              <a:t>Top-level containers</a:t>
            </a:r>
          </a:p>
          <a:p>
            <a:pPr lvl="2"/>
            <a:r>
              <a:rPr lang="en-US" smtClean="0"/>
              <a:t>JFrame</a:t>
            </a:r>
          </a:p>
          <a:p>
            <a:pPr lvl="2"/>
            <a:r>
              <a:rPr lang="en-US" smtClean="0"/>
              <a:t>JDialog</a:t>
            </a:r>
          </a:p>
          <a:p>
            <a:pPr lvl="2"/>
            <a:r>
              <a:rPr lang="en-US" smtClean="0"/>
              <a:t>JApplet</a:t>
            </a:r>
          </a:p>
          <a:p>
            <a:pPr lvl="2"/>
            <a:r>
              <a:rPr lang="en-US" smtClean="0"/>
              <a:t>JWindow</a:t>
            </a:r>
          </a:p>
          <a:p>
            <a:endParaRPr 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1CBFE5E-02D2-420C-99DE-58C99486E18F}" type="slidenum">
              <a:rPr lang="en-US" sz="1400" smtClean="0">
                <a:latin typeface="Arial Narrow" pitchFamily="34" charset="0"/>
              </a:rPr>
              <a:pPr/>
              <a:t>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5" dur="500"/>
                                        <p:tgtEl>
                                          <p:spTgt spid="1576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0" dur="500"/>
                                        <p:tgtEl>
                                          <p:spTgt spid="1576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3" dur="500"/>
                                        <p:tgtEl>
                                          <p:spTgt spid="157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6" dur="500"/>
                                        <p:tgtEl>
                                          <p:spTgt spid="1576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9" dur="500"/>
                                        <p:tgtEl>
                                          <p:spTgt spid="15769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2" dur="500"/>
                                        <p:tgtEl>
                                          <p:spTgt spid="1576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childTnLst>
                                    <p:set>
                                      <p:cBhvr rctx="PPT">
                                        <p:cTn id="36" dur="indefinite"/>
                                        <p:tgtEl>
                                          <p:spTgt spid="157699">
                                            <p:txEl>
                                              <p:pRg st="5" end="5"/>
                                            </p:txEl>
                                          </p:spTgt>
                                        </p:tgtEl>
                                        <p:attrNameLst>
                                          <p:attrName>style.opacity</p:attrName>
                                        </p:attrNameLst>
                                      </p:cBhvr>
                                      <p:to>
                                        <p:strVal val="0.5"/>
                                      </p:to>
                                    </p:set>
                                    <p:animEffect filter="image" prLst="opacity: 0.5">
                                      <p:cBhvr rctx="IE">
                                        <p:cTn id="37" dur="indefinite"/>
                                        <p:tgtEl>
                                          <p:spTgt spid="157699">
                                            <p:txEl>
                                              <p:pRg st="5" end="5"/>
                                            </p:txEl>
                                          </p:spTgt>
                                        </p:tgtEl>
                                      </p:cBhvr>
                                    </p:animEffect>
                                  </p:childTnLst>
                                </p:cTn>
                              </p:par>
                              <p:par>
                                <p:cTn id="38" presetID="9" presetClass="emph" presetSubtype="0" nodeType="withEffect">
                                  <p:stCondLst>
                                    <p:cond delay="0"/>
                                  </p:stCondLst>
                                  <p:childTnLst>
                                    <p:set>
                                      <p:cBhvr rctx="PPT">
                                        <p:cTn id="39" dur="indefinite"/>
                                        <p:tgtEl>
                                          <p:spTgt spid="157699">
                                            <p:txEl>
                                              <p:pRg st="6" end="6"/>
                                            </p:txEl>
                                          </p:spTgt>
                                        </p:tgtEl>
                                        <p:attrNameLst>
                                          <p:attrName>style.opacity</p:attrName>
                                        </p:attrNameLst>
                                      </p:cBhvr>
                                      <p:to>
                                        <p:strVal val="0.5"/>
                                      </p:to>
                                    </p:set>
                                    <p:animEffect filter="image" prLst="opacity: 0.5">
                                      <p:cBhvr rctx="IE">
                                        <p:cTn id="40" dur="indefinite"/>
                                        <p:tgtEl>
                                          <p:spTgt spid="157699">
                                            <p:txEl>
                                              <p:pRg st="6" end="6"/>
                                            </p:txEl>
                                          </p:spTgt>
                                        </p:tgtEl>
                                      </p:cBhvr>
                                    </p:animEffect>
                                  </p:childTnLst>
                                </p:cTn>
                              </p:par>
                              <p:par>
                                <p:cTn id="41" presetID="9" presetClass="emph" presetSubtype="0" nodeType="withEffect">
                                  <p:stCondLst>
                                    <p:cond delay="0"/>
                                  </p:stCondLst>
                                  <p:childTnLst>
                                    <p:set>
                                      <p:cBhvr rctx="PPT">
                                        <p:cTn id="42" dur="indefinite"/>
                                        <p:tgtEl>
                                          <p:spTgt spid="157699">
                                            <p:txEl>
                                              <p:pRg st="7" end="7"/>
                                            </p:txEl>
                                          </p:spTgt>
                                        </p:tgtEl>
                                        <p:attrNameLst>
                                          <p:attrName>style.opacity</p:attrName>
                                        </p:attrNameLst>
                                      </p:cBhvr>
                                      <p:to>
                                        <p:strVal val="0.5"/>
                                      </p:to>
                                    </p:set>
                                    <p:animEffect filter="image" prLst="opacity: 0.5">
                                      <p:cBhvr rctx="IE">
                                        <p:cTn id="43" dur="indefinite"/>
                                        <p:tgtEl>
                                          <p:spTgt spid="15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BoxLayout</a:t>
            </a:r>
            <a:endParaRPr lang="en-US" dirty="0"/>
          </a:p>
        </p:txBody>
      </p:sp>
      <p:sp>
        <p:nvSpPr>
          <p:cNvPr id="82947" name="Content Placeholder 2"/>
          <p:cNvSpPr>
            <a:spLocks noGrp="1"/>
          </p:cNvSpPr>
          <p:nvPr>
            <p:ph idx="1"/>
          </p:nvPr>
        </p:nvSpPr>
        <p:spPr/>
        <p:txBody>
          <a:bodyPr/>
          <a:lstStyle/>
          <a:p>
            <a:r>
              <a:rPr lang="en-US" smtClean="0"/>
              <a:t>Usage</a:t>
            </a:r>
          </a:p>
          <a:p>
            <a:pPr lvl="1"/>
            <a:r>
              <a:rPr lang="en-US" smtClean="0"/>
              <a:t>Create a </a:t>
            </a:r>
            <a:r>
              <a:rPr lang="en-US" smtClean="0">
                <a:latin typeface="Courier New" pitchFamily="49" charset="0"/>
                <a:cs typeface="Courier New" pitchFamily="49" charset="0"/>
              </a:rPr>
              <a:t>Box</a:t>
            </a:r>
            <a:r>
              <a:rPr lang="en-US" smtClean="0"/>
              <a:t> object, place your components in the </a:t>
            </a:r>
            <a:r>
              <a:rPr lang="en-US" smtClean="0">
                <a:latin typeface="Courier New" pitchFamily="49" charset="0"/>
                <a:cs typeface="Courier New" pitchFamily="49" charset="0"/>
              </a:rPr>
              <a:t>Box</a:t>
            </a:r>
            <a:r>
              <a:rPr lang="en-US" smtClean="0"/>
              <a:t>, and place the </a:t>
            </a:r>
            <a:r>
              <a:rPr lang="en-US" smtClean="0">
                <a:latin typeface="Courier New" pitchFamily="49" charset="0"/>
                <a:cs typeface="Courier New" pitchFamily="49" charset="0"/>
              </a:rPr>
              <a:t>Box</a:t>
            </a:r>
            <a:r>
              <a:rPr lang="en-US" smtClean="0"/>
              <a:t> into your container</a:t>
            </a:r>
          </a:p>
          <a:p>
            <a:r>
              <a:rPr lang="en-US" smtClean="0"/>
              <a:t>To create a Box object</a:t>
            </a:r>
          </a:p>
          <a:p>
            <a:pPr lvl="1"/>
            <a:r>
              <a:rPr lang="en-US" smtClean="0">
                <a:latin typeface="Courier New" pitchFamily="49" charset="0"/>
                <a:cs typeface="Courier New" pitchFamily="49" charset="0"/>
              </a:rPr>
              <a:t>Box box = new Box(BoxLayout.X_AXIS);</a:t>
            </a:r>
          </a:p>
          <a:p>
            <a:pPr lvl="1"/>
            <a:r>
              <a:rPr lang="en-US" smtClean="0">
                <a:latin typeface="Courier New" pitchFamily="49" charset="0"/>
                <a:cs typeface="Courier New" pitchFamily="49" charset="0"/>
              </a:rPr>
              <a:t>Box box = Box.createHorizontalBox(); </a:t>
            </a:r>
          </a:p>
          <a:p>
            <a:pPr lvl="2"/>
            <a:r>
              <a:rPr lang="en-US" smtClean="0"/>
              <a:t>The objects are displayed horizontally from left to right</a:t>
            </a:r>
          </a:p>
          <a:p>
            <a:pPr lvl="1">
              <a:spcBef>
                <a:spcPts val="1800"/>
              </a:spcBef>
            </a:pPr>
            <a:r>
              <a:rPr lang="en-US" smtClean="0">
                <a:latin typeface="Courier New" pitchFamily="49" charset="0"/>
                <a:cs typeface="Courier New" pitchFamily="49" charset="0"/>
              </a:rPr>
              <a:t>Box box = new Box(BoxLayout.Y_AXIS);</a:t>
            </a:r>
          </a:p>
          <a:p>
            <a:pPr lvl="1"/>
            <a:r>
              <a:rPr lang="en-US" smtClean="0">
                <a:latin typeface="Courier New" pitchFamily="49" charset="0"/>
                <a:cs typeface="Courier New" pitchFamily="49" charset="0"/>
              </a:rPr>
              <a:t>Box box = Box.createVerticalBox(); </a:t>
            </a:r>
          </a:p>
          <a:p>
            <a:pPr lvl="2"/>
            <a:r>
              <a:rPr lang="en-US" smtClean="0"/>
              <a:t>The objects are displayed vertically from top to bottom</a:t>
            </a:r>
          </a:p>
        </p:txBody>
      </p:sp>
      <p:sp>
        <p:nvSpPr>
          <p:cNvPr id="829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35F138D-EE4F-404F-8728-5CD184C3F71C}" type="slidenum">
              <a:rPr lang="en-US" sz="1400" smtClean="0">
                <a:latin typeface="Arial Narrow" pitchFamily="34" charset="0"/>
              </a:rPr>
              <a:pPr/>
              <a:t>60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7" dur="500"/>
                                        <p:tgtEl>
                                          <p:spTgt spid="829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10" dur="500"/>
                                        <p:tgtEl>
                                          <p:spTgt spid="8294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13" dur="500"/>
                                        <p:tgtEl>
                                          <p:spTgt spid="8294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18" dur="500"/>
                                        <p:tgtEl>
                                          <p:spTgt spid="8294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21" dur="500"/>
                                        <p:tgtEl>
                                          <p:spTgt spid="8294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2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2" name="Rectangle 6"/>
          <p:cNvSpPr>
            <a:spLocks noGrp="1" noChangeArrowheads="1"/>
          </p:cNvSpPr>
          <p:nvPr>
            <p:ph type="title"/>
          </p:nvPr>
        </p:nvSpPr>
        <p:spPr/>
        <p:txBody>
          <a:bodyPr/>
          <a:lstStyle/>
          <a:p>
            <a:pPr>
              <a:defRPr/>
            </a:pPr>
            <a:r>
              <a:rPr lang="en-US" b="0" smtClean="0"/>
              <a:t>Example 1: BoxLayoutDemo.java</a:t>
            </a:r>
          </a:p>
        </p:txBody>
      </p:sp>
      <p:sp>
        <p:nvSpPr>
          <p:cNvPr id="11268" name="Rectangle 7"/>
          <p:cNvSpPr>
            <a:spLocks noGrp="1" noChangeArrowheads="1"/>
          </p:cNvSpPr>
          <p:nvPr>
            <p:ph idx="1"/>
          </p:nvPr>
        </p:nvSpPr>
        <p:spPr>
          <a:solidFill>
            <a:schemeClr val="hlink"/>
          </a:solidFill>
        </p:spPr>
        <p:txBody>
          <a:bodyPr tIns="91440"/>
          <a:lstStyle/>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0000"/>
              </a:lnSpc>
              <a:buFont typeface="Wingdings" pitchFamily="2" charset="2"/>
              <a:buNone/>
            </a:pPr>
            <a:r>
              <a:rPr lang="en-US" sz="1600" smtClean="0">
                <a:solidFill>
                  <a:srgbClr val="3333FF"/>
                </a:solidFill>
              </a:rPr>
              <a:t>public class</a:t>
            </a:r>
            <a:r>
              <a:rPr lang="en-US" sz="1600" smtClean="0">
                <a:solidFill>
                  <a:schemeClr val="bg2"/>
                </a:solidFill>
              </a:rPr>
              <a:t> BoxLayoutDemo </a:t>
            </a:r>
            <a:r>
              <a:rPr lang="en-US" sz="1600" smtClean="0">
                <a:solidFill>
                  <a:srgbClr val="3333FF"/>
                </a:solidFill>
              </a:rPr>
              <a:t>extends</a:t>
            </a:r>
            <a:r>
              <a:rPr lang="en-US" sz="1600" smtClean="0">
                <a:solidFill>
                  <a:schemeClr val="bg2"/>
                </a:solidFill>
              </a:rPr>
              <a:t> JFrame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b1 , b2, b3, b4, b5;</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BoxLayoutDemo() {</a:t>
            </a:r>
          </a:p>
          <a:p>
            <a:pPr>
              <a:lnSpc>
                <a:spcPct val="60000"/>
              </a:lnSpc>
              <a:buFont typeface="Wingdings" pitchFamily="2" charset="2"/>
              <a:buNone/>
            </a:pPr>
            <a:r>
              <a:rPr lang="en-US" sz="1600" smtClean="0">
                <a:solidFill>
                  <a:schemeClr val="bg2"/>
                </a:solidFill>
              </a:rPr>
              <a:t>		super("</a:t>
            </a:r>
            <a:r>
              <a:rPr lang="en-US" sz="1600" smtClean="0">
                <a:solidFill>
                  <a:srgbClr val="DE2C28"/>
                </a:solidFill>
              </a:rPr>
              <a:t>Box Layout Demo</a:t>
            </a:r>
            <a:r>
              <a:rPr lang="en-US" sz="1600" smtClean="0">
                <a:solidFill>
                  <a:schemeClr val="bg2"/>
                </a:solidFill>
              </a:rPr>
              <a:t>");</a:t>
            </a:r>
          </a:p>
          <a:p>
            <a:pPr>
              <a:lnSpc>
                <a:spcPct val="60000"/>
              </a:lnSpc>
              <a:buFont typeface="Wingdings" pitchFamily="2" charset="2"/>
              <a:buNone/>
            </a:pPr>
            <a:r>
              <a:rPr lang="en-US" sz="1600" smtClean="0">
                <a:solidFill>
                  <a:schemeClr val="bg2"/>
                </a:solidFill>
              </a:rPr>
              <a:t>		</a:t>
            </a:r>
            <a:r>
              <a:rPr lang="en-US" sz="1600" smtClean="0">
                <a:solidFill>
                  <a:srgbClr val="008000"/>
                </a:solidFill>
              </a:rPr>
              <a:t>//Create a Box with a vertical axis</a:t>
            </a:r>
          </a:p>
          <a:p>
            <a:pPr>
              <a:lnSpc>
                <a:spcPct val="60000"/>
              </a:lnSpc>
              <a:buFont typeface="Wingdings" pitchFamily="2" charset="2"/>
              <a:buNone/>
            </a:pPr>
            <a:r>
              <a:rPr lang="en-US" sz="1600" smtClean="0">
                <a:solidFill>
                  <a:schemeClr val="bg2"/>
                </a:solidFill>
              </a:rPr>
              <a:t>		</a:t>
            </a:r>
            <a:r>
              <a:rPr lang="en-US" sz="1600" b="1" smtClean="0">
                <a:solidFill>
                  <a:srgbClr val="3333FF"/>
                </a:solidFill>
              </a:rPr>
              <a:t>Box</a:t>
            </a:r>
            <a:r>
              <a:rPr lang="en-US" sz="1600" b="1" smtClean="0">
                <a:solidFill>
                  <a:schemeClr val="bg2"/>
                </a:solidFill>
              </a:rPr>
              <a:t> box = </a:t>
            </a:r>
            <a:r>
              <a:rPr lang="en-US" sz="1600" b="1" smtClean="0">
                <a:solidFill>
                  <a:srgbClr val="3333FF"/>
                </a:solidFill>
              </a:rPr>
              <a:t>Box</a:t>
            </a:r>
            <a:r>
              <a:rPr lang="en-US" sz="1600" b="1" smtClean="0">
                <a:solidFill>
                  <a:schemeClr val="bg2"/>
                </a:solidFill>
              </a:rPr>
              <a:t>.createVerticalBox</a:t>
            </a:r>
            <a:r>
              <a:rPr lang="en-US" sz="1600" b="1" smtClean="0">
                <a:solidFill>
                  <a:srgbClr val="3333FF"/>
                </a:solidFill>
              </a:rPr>
              <a:t>(</a:t>
            </a:r>
            <a:r>
              <a:rPr lang="en-US" sz="1600" b="1" smtClean="0">
                <a:solidFill>
                  <a:schemeClr val="bg2"/>
                </a:solidFill>
              </a:rPr>
              <a:t>);</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endParaRPr lang="en-US" sz="1600" smtClean="0">
              <a:solidFill>
                <a:srgbClr val="3333FF"/>
              </a:solidFill>
            </a:endParaRPr>
          </a:p>
          <a:p>
            <a:pPr>
              <a:lnSpc>
                <a:spcPct val="60000"/>
              </a:lnSpc>
              <a:buFont typeface="Wingdings" pitchFamily="2" charset="2"/>
              <a:buNone/>
            </a:pPr>
            <a:r>
              <a:rPr lang="en-US" sz="1600" smtClean="0">
                <a:solidFill>
                  <a:schemeClr val="bg2"/>
                </a:solidFill>
              </a:rPr>
              <a:t>		</a:t>
            </a:r>
            <a:r>
              <a:rPr lang="en-US" sz="1600" smtClean="0">
                <a:solidFill>
                  <a:srgbClr val="008000"/>
                </a:solidFill>
              </a:rPr>
              <a:t>//Add some components to the Box</a:t>
            </a:r>
            <a:r>
              <a:rPr lang="en-US" sz="1600" smtClean="0">
                <a:solidFill>
                  <a:schemeClr val="bg2"/>
                </a:solidFill>
              </a:rPr>
              <a:t>.</a:t>
            </a:r>
          </a:p>
          <a:p>
            <a:pPr>
              <a:lnSpc>
                <a:spcPct val="60000"/>
              </a:lnSpc>
              <a:buFont typeface="Wingdings" pitchFamily="2" charset="2"/>
              <a:buNone/>
            </a:pPr>
            <a:r>
              <a:rPr lang="en-US" sz="1600" smtClean="0">
                <a:solidFill>
                  <a:schemeClr val="bg2"/>
                </a:solidFill>
              </a:rPr>
              <a:t>		box.add( b1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1</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b2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2</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b3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3</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b4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4</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b5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5</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008000"/>
                </a:solidFill>
              </a:rPr>
              <a:t>//Add the Box to the content pane of this JFrame</a:t>
            </a:r>
            <a:endParaRPr lang="en-US" sz="1600" smtClean="0">
              <a:solidFill>
                <a:schemeClr val="bg2"/>
              </a:solidFill>
            </a:endParaRPr>
          </a:p>
          <a:p>
            <a:pPr>
              <a:lnSpc>
                <a:spcPct val="60000"/>
              </a:lnSpc>
              <a:buFont typeface="Wingdings" pitchFamily="2" charset="2"/>
              <a:buNone/>
            </a:pPr>
            <a:r>
              <a:rPr lang="en-US" sz="1600" smtClean="0">
                <a:solidFill>
                  <a:schemeClr val="bg2"/>
                </a:solidFill>
              </a:rPr>
              <a:t>		add(</a:t>
            </a:r>
            <a:r>
              <a:rPr lang="en-US" sz="1600" b="1" smtClean="0">
                <a:solidFill>
                  <a:schemeClr val="bg2"/>
                </a:solidFill>
              </a:rPr>
              <a:t>box</a:t>
            </a:r>
            <a:r>
              <a:rPr lang="en-US" sz="1600" smtClean="0">
                <a:solidFill>
                  <a:schemeClr val="bg2"/>
                </a:solidFill>
              </a:rPr>
              <a:t>);	</a:t>
            </a:r>
          </a:p>
          <a:p>
            <a:pPr>
              <a:lnSpc>
                <a:spcPct val="60000"/>
              </a:lnSpc>
              <a:buFont typeface="Wingdings" pitchFamily="2" charset="2"/>
              <a:buNone/>
            </a:pPr>
            <a:r>
              <a:rPr lang="en-US" sz="1600" smtClean="0">
                <a:solidFill>
                  <a:schemeClr val="bg2"/>
                </a:solidFill>
              </a:rPr>
              <a:t>		setSize(200, 200);</a:t>
            </a:r>
          </a:p>
          <a:p>
            <a:pPr>
              <a:lnSpc>
                <a:spcPct val="60000"/>
              </a:lnSpc>
              <a:buFont typeface="Wingdings" pitchFamily="2" charset="2"/>
              <a:buNone/>
            </a:pPr>
            <a:r>
              <a:rPr lang="en-US" sz="1600" smtClean="0">
                <a:solidFill>
                  <a:schemeClr val="bg2"/>
                </a:solidFill>
              </a:rPr>
              <a:t>		setVisible(true);</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a:t>
            </a:r>
            <a:r>
              <a:rPr lang="en-US" sz="1600" smtClean="0">
                <a:solidFill>
                  <a:srgbClr val="3333FF"/>
                </a:solidFill>
              </a:rPr>
              <a:t>BoxLayoutDemo</a:t>
            </a:r>
            <a:r>
              <a:rPr lang="en-US" sz="1600" smtClean="0">
                <a:solidFill>
                  <a:schemeClr val="bg2"/>
                </a:solidFill>
              </a:rPr>
              <a:t>(); }</a:t>
            </a:r>
          </a:p>
          <a:p>
            <a:pPr>
              <a:lnSpc>
                <a:spcPct val="60000"/>
              </a:lnSpc>
              <a:buFont typeface="Wingdings" pitchFamily="2" charset="2"/>
              <a:buNone/>
            </a:pPr>
            <a:r>
              <a:rPr lang="en-US" sz="1600" smtClean="0">
                <a:solidFill>
                  <a:schemeClr val="bg2"/>
                </a:solidFill>
              </a:rPr>
              <a:t>}</a:t>
            </a:r>
          </a:p>
        </p:txBody>
      </p:sp>
      <p:graphicFrame>
        <p:nvGraphicFramePr>
          <p:cNvPr id="2" name="Object 3"/>
          <p:cNvGraphicFramePr>
            <a:graphicFrameLocks noChangeAspect="1"/>
          </p:cNvGraphicFramePr>
          <p:nvPr/>
        </p:nvGraphicFramePr>
        <p:xfrm>
          <a:off x="5638800" y="1270000"/>
          <a:ext cx="3276600" cy="2844800"/>
        </p:xfrm>
        <a:graphic>
          <a:graphicData uri="http://schemas.openxmlformats.org/presentationml/2006/ole">
            <mc:AlternateContent xmlns:mc="http://schemas.openxmlformats.org/markup-compatibility/2006">
              <mc:Choice xmlns:v="urn:schemas-microsoft-com:vml" Requires="v">
                <p:oleObj spid="_x0000_s11277" name="Bitmap Image" r:id="rId3" imgW="2095793" imgH="1819529" progId="Paint.Picture">
                  <p:embed/>
                </p:oleObj>
              </mc:Choice>
              <mc:Fallback>
                <p:oleObj name="Bitmap Image" r:id="rId3" imgW="2095793" imgH="18195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70000"/>
                        <a:ext cx="3276600"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79678D-0201-458F-B136-3DAA54A66AF5}" type="slidenum">
              <a:rPr lang="en-US" sz="1400" smtClean="0">
                <a:latin typeface="Arial Narrow" pitchFamily="34" charset="0"/>
              </a:rPr>
              <a:pPr/>
              <a:t>61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Fillers in BoxLayout</a:t>
            </a:r>
            <a:endParaRPr lang="en-US" dirty="0"/>
          </a:p>
        </p:txBody>
      </p:sp>
      <p:sp>
        <p:nvSpPr>
          <p:cNvPr id="83971" name="Content Placeholder 2"/>
          <p:cNvSpPr>
            <a:spLocks noGrp="1"/>
          </p:cNvSpPr>
          <p:nvPr>
            <p:ph idx="1"/>
          </p:nvPr>
        </p:nvSpPr>
        <p:spPr/>
        <p:txBody>
          <a:bodyPr/>
          <a:lstStyle/>
          <a:p>
            <a:pPr>
              <a:spcBef>
                <a:spcPct val="0"/>
              </a:spcBef>
            </a:pPr>
            <a:r>
              <a:rPr lang="en-US" smtClean="0"/>
              <a:t>To space the components out, you add invisible fillers</a:t>
            </a:r>
          </a:p>
          <a:p>
            <a:pPr lvl="1">
              <a:spcBef>
                <a:spcPct val="0"/>
              </a:spcBef>
            </a:pPr>
            <a:r>
              <a:rPr lang="en-US" smtClean="0"/>
              <a:t>Strut</a:t>
            </a:r>
          </a:p>
          <a:p>
            <a:pPr lvl="2">
              <a:spcBef>
                <a:spcPct val="0"/>
              </a:spcBef>
            </a:pPr>
            <a:r>
              <a:rPr lang="en-US" smtClean="0"/>
              <a:t>Simply adds some space between components</a:t>
            </a:r>
          </a:p>
          <a:p>
            <a:pPr lvl="1">
              <a:spcBef>
                <a:spcPct val="0"/>
              </a:spcBef>
            </a:pPr>
            <a:r>
              <a:rPr lang="en-US" smtClean="0"/>
              <a:t>Glue</a:t>
            </a:r>
          </a:p>
          <a:p>
            <a:pPr lvl="2">
              <a:spcBef>
                <a:spcPct val="0"/>
              </a:spcBef>
            </a:pPr>
            <a:r>
              <a:rPr lang="en-US" smtClean="0"/>
              <a:t>Separates components as much as possible</a:t>
            </a:r>
          </a:p>
          <a:p>
            <a:pPr lvl="1">
              <a:spcBef>
                <a:spcPct val="0"/>
              </a:spcBef>
            </a:pPr>
            <a:r>
              <a:rPr lang="en-US" smtClean="0"/>
              <a:t>Rigid area</a:t>
            </a:r>
          </a:p>
          <a:p>
            <a:pPr lvl="2">
              <a:spcBef>
                <a:spcPct val="0"/>
              </a:spcBef>
            </a:pPr>
            <a:r>
              <a:rPr lang="en-US" smtClean="0"/>
              <a:t>Fixed-size rectangular space between two components</a:t>
            </a:r>
            <a:endParaRPr lang="en-US" smtClean="0">
              <a:latin typeface="Courier New" pitchFamily="49" charset="0"/>
              <a:cs typeface="Courier New" pitchFamily="49" charset="0"/>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672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19EB7F5-7A20-422A-9A56-60374D180D28}" type="slidenum">
              <a:rPr lang="en-US" sz="1400" smtClean="0">
                <a:latin typeface="Arial Narrow" pitchFamily="34" charset="0"/>
              </a:rPr>
              <a:pPr/>
              <a:t>62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Strut</a:t>
            </a:r>
            <a:endParaRPr lang="en-US"/>
          </a:p>
        </p:txBody>
      </p:sp>
      <p:sp>
        <p:nvSpPr>
          <p:cNvPr id="3" name="Content Placeholder 2"/>
          <p:cNvSpPr>
            <a:spLocks noGrp="1"/>
          </p:cNvSpPr>
          <p:nvPr>
            <p:ph idx="1"/>
          </p:nvPr>
        </p:nvSpPr>
        <p:spPr/>
        <p:txBody>
          <a:bodyPr/>
          <a:lstStyle/>
          <a:p>
            <a:pPr>
              <a:defRPr/>
            </a:pPr>
            <a:r>
              <a:rPr lang="en-US" smtClean="0"/>
              <a:t>Create a space with fixed width, fixed height</a:t>
            </a:r>
          </a:p>
          <a:p>
            <a:pPr lvl="1">
              <a:defRPr/>
            </a:pPr>
            <a:r>
              <a:rPr lang="en-US" smtClean="0">
                <a:solidFill>
                  <a:schemeClr val="tx1"/>
                </a:solidFill>
              </a:rPr>
              <a:t>static Component  </a:t>
            </a:r>
            <a:r>
              <a:rPr lang="en-US" smtClean="0">
                <a:solidFill>
                  <a:schemeClr val="accent5">
                    <a:lumMod val="75000"/>
                  </a:schemeClr>
                </a:solidFill>
              </a:rPr>
              <a:t>createHorizontalStrut</a:t>
            </a:r>
            <a:r>
              <a:rPr lang="en-US" smtClean="0">
                <a:solidFill>
                  <a:schemeClr val="accent5">
                    <a:lumMod val="90000"/>
                  </a:schemeClr>
                </a:solidFill>
              </a:rPr>
              <a:t> </a:t>
            </a:r>
            <a:r>
              <a:rPr lang="en-US" smtClean="0">
                <a:solidFill>
                  <a:schemeClr val="tx1"/>
                </a:solidFill>
              </a:rPr>
              <a:t>(int width)</a:t>
            </a:r>
          </a:p>
          <a:p>
            <a:pPr lvl="1">
              <a:defRPr/>
            </a:pPr>
            <a:r>
              <a:rPr lang="en-US" smtClean="0">
                <a:solidFill>
                  <a:schemeClr val="tx1"/>
                </a:solidFill>
              </a:rPr>
              <a:t>static Component  </a:t>
            </a:r>
            <a:r>
              <a:rPr lang="en-US" smtClean="0">
                <a:solidFill>
                  <a:schemeClr val="accent5">
                    <a:lumMod val="75000"/>
                  </a:schemeClr>
                </a:solidFill>
              </a:rPr>
              <a:t>createVerticalStrut</a:t>
            </a:r>
            <a:r>
              <a:rPr lang="en-US" smtClean="0">
                <a:solidFill>
                  <a:schemeClr val="tx1"/>
                </a:solidFill>
              </a:rPr>
              <a:t> (int height)</a:t>
            </a:r>
          </a:p>
          <a:p>
            <a:pPr>
              <a:spcBef>
                <a:spcPts val="1800"/>
              </a:spcBef>
              <a:defRPr/>
            </a:pPr>
            <a:r>
              <a:rPr lang="en-US" smtClean="0"/>
              <a:t>For example, add 10 pixels of space between two components in a horizontal box:</a:t>
            </a:r>
          </a:p>
          <a:p>
            <a:pPr marL="342900" lvl="1" indent="-342900">
              <a:spcBef>
                <a:spcPct val="35000"/>
              </a:spcBef>
              <a:buSzPct val="75000"/>
              <a:buFontTx/>
              <a:buNone/>
              <a:defRPr/>
            </a:pPr>
            <a:r>
              <a:rPr lang="en-US" smtClean="0"/>
              <a:t>		</a:t>
            </a:r>
            <a:r>
              <a:rPr lang="en-US" sz="2200" smtClean="0"/>
              <a:t>Box box = </a:t>
            </a:r>
            <a:r>
              <a:rPr lang="en-US" sz="2200"/>
              <a:t>Box.create</a:t>
            </a:r>
            <a:r>
              <a:rPr lang="en-US" sz="2200"/>
              <a:t>Horizontal</a:t>
            </a:r>
            <a:r>
              <a:rPr lang="en-US" sz="2200"/>
              <a:t>Box</a:t>
            </a:r>
            <a:r>
              <a:rPr lang="en-US" sz="2200" smtClean="0"/>
              <a:t>(); </a:t>
            </a:r>
          </a:p>
          <a:p>
            <a:pPr>
              <a:buFont typeface="Wingdings" pitchFamily="2" charset="2"/>
              <a:buNone/>
              <a:defRPr/>
            </a:pPr>
            <a:r>
              <a:rPr lang="en-US" sz="2200" smtClean="0"/>
              <a:t>		box.add(label);</a:t>
            </a:r>
          </a:p>
          <a:p>
            <a:pPr>
              <a:buFont typeface="Wingdings" pitchFamily="2" charset="2"/>
              <a:buNone/>
              <a:defRPr/>
            </a:pPr>
            <a:r>
              <a:rPr lang="en-US" sz="2200" smtClean="0"/>
              <a:t>		box.add(Box.</a:t>
            </a:r>
            <a:r>
              <a:rPr lang="en-US" sz="2200" smtClean="0">
                <a:solidFill>
                  <a:schemeClr val="accent5">
                    <a:lumMod val="75000"/>
                  </a:schemeClr>
                </a:solidFill>
              </a:rPr>
              <a:t>createHorizontalStrut</a:t>
            </a:r>
            <a:r>
              <a:rPr lang="en-US" sz="2200" smtClean="0"/>
              <a:t>(10)); </a:t>
            </a:r>
          </a:p>
          <a:p>
            <a:pPr>
              <a:buFont typeface="Wingdings" pitchFamily="2" charset="2"/>
              <a:buNone/>
              <a:defRPr/>
            </a:pPr>
            <a:r>
              <a:rPr lang="en-US" sz="2200" smtClean="0"/>
              <a:t>		box.add(textField);</a:t>
            </a:r>
          </a:p>
          <a:p>
            <a:pPr>
              <a:defRPr/>
            </a:pPr>
            <a:endParaRPr lang="en-US"/>
          </a:p>
        </p:txBody>
      </p:sp>
      <p:sp>
        <p:nvSpPr>
          <p:cNvPr id="849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E1D8EF6-026E-40B2-BA69-A859C94258A4}" type="slidenum">
              <a:rPr lang="en-US" sz="1400" smtClean="0">
                <a:latin typeface="Arial Narrow" pitchFamily="34" charset="0"/>
              </a:rPr>
              <a:pPr/>
              <a:t>63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Glue</a:t>
            </a:r>
            <a:endParaRPr lang="en-US" b="0" dirty="0"/>
          </a:p>
        </p:txBody>
      </p:sp>
      <p:sp>
        <p:nvSpPr>
          <p:cNvPr id="84995" name="Content Placeholder 2"/>
          <p:cNvSpPr>
            <a:spLocks noGrp="1"/>
          </p:cNvSpPr>
          <p:nvPr>
            <p:ph idx="1"/>
          </p:nvPr>
        </p:nvSpPr>
        <p:spPr>
          <a:xfrm>
            <a:off x="609600" y="1295400"/>
            <a:ext cx="8534400" cy="5181600"/>
          </a:xfrm>
        </p:spPr>
        <p:txBody>
          <a:bodyPr/>
          <a:lstStyle/>
          <a:p>
            <a:pPr>
              <a:spcBef>
                <a:spcPts val="1800"/>
              </a:spcBef>
              <a:defRPr/>
            </a:pPr>
            <a:r>
              <a:rPr lang="en-US" smtClean="0"/>
              <a:t>To </a:t>
            </a:r>
            <a:r>
              <a:rPr lang="en-US" dirty="0" smtClean="0"/>
              <a:t>create an invisible component that can expand infinitely horizontally, vertically, or in </a:t>
            </a:r>
            <a:r>
              <a:rPr lang="en-US" smtClean="0"/>
              <a:t>both directions:</a:t>
            </a:r>
            <a:endParaRPr lang="en-US" dirty="0" smtClean="0"/>
          </a:p>
          <a:p>
            <a:pPr lvl="1">
              <a:defRPr/>
            </a:pPr>
            <a:r>
              <a:rPr lang="en-US" dirty="0" smtClean="0">
                <a:solidFill>
                  <a:schemeClr val="tx1"/>
                </a:solidFill>
              </a:rPr>
              <a:t>static Component  </a:t>
            </a:r>
            <a:r>
              <a:rPr lang="en-US" dirty="0" err="1" smtClean="0">
                <a:solidFill>
                  <a:schemeClr val="accent5">
                    <a:lumMod val="75000"/>
                  </a:schemeClr>
                </a:solidFill>
              </a:rPr>
              <a:t>createHorizontalGlue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createVerticalGlue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createGlue</a:t>
            </a:r>
            <a:r>
              <a:rPr lang="en-US" dirty="0" smtClean="0">
                <a:solidFill>
                  <a:schemeClr val="tx1"/>
                </a:solidFill>
              </a:rPr>
              <a:t>()</a:t>
            </a:r>
          </a:p>
          <a:p>
            <a:pPr>
              <a:spcBef>
                <a:spcPts val="1800"/>
              </a:spcBef>
              <a:defRPr/>
            </a:pPr>
            <a:r>
              <a:rPr lang="en-US" dirty="0" smtClean="0"/>
              <a:t>For example:</a:t>
            </a:r>
          </a:p>
          <a:p>
            <a:pPr>
              <a:buFont typeface="Wingdings" pitchFamily="2" charset="2"/>
              <a:buNone/>
              <a:defRPr/>
            </a:pPr>
            <a:r>
              <a:rPr lang="en-US" smtClean="0"/>
              <a:t>	</a:t>
            </a:r>
            <a:r>
              <a:rPr lang="en-US" sz="2200" smtClean="0"/>
              <a:t>Box box = Box.createHorizontalBox(); </a:t>
            </a:r>
          </a:p>
          <a:p>
            <a:pPr>
              <a:buFont typeface="Wingdings" pitchFamily="2" charset="2"/>
              <a:buNone/>
              <a:defRPr/>
            </a:pPr>
            <a:r>
              <a:rPr lang="en-US" sz="2200" smtClean="0"/>
              <a:t>	box.add(firstComponent);</a:t>
            </a:r>
            <a:endParaRPr lang="en-US" sz="2200" dirty="0" smtClean="0"/>
          </a:p>
          <a:p>
            <a:pPr>
              <a:buFont typeface="Wingdings" pitchFamily="2" charset="2"/>
              <a:buNone/>
              <a:defRPr/>
            </a:pPr>
            <a:r>
              <a:rPr lang="en-US" sz="2200" smtClean="0"/>
              <a:t>	box.add(Box.</a:t>
            </a:r>
            <a:r>
              <a:rPr lang="en-US" sz="2200" smtClean="0">
                <a:solidFill>
                  <a:schemeClr val="accent5">
                    <a:lumMod val="75000"/>
                  </a:schemeClr>
                </a:solidFill>
              </a:rPr>
              <a:t>createHorizontalGlue</a:t>
            </a:r>
            <a:r>
              <a:rPr lang="en-US" sz="2200" dirty="0" smtClean="0"/>
              <a:t>()); </a:t>
            </a:r>
          </a:p>
          <a:p>
            <a:pPr>
              <a:buFont typeface="Wingdings" pitchFamily="2" charset="2"/>
              <a:buNone/>
              <a:defRPr/>
            </a:pPr>
            <a:r>
              <a:rPr lang="en-US" sz="2200" smtClean="0"/>
              <a:t>	box.add(secondComponent);</a:t>
            </a:r>
            <a:endParaRPr lang="en-US" sz="2200" dirty="0" smtClean="0"/>
          </a:p>
        </p:txBody>
      </p:sp>
      <p:pic>
        <p:nvPicPr>
          <p:cNvPr id="86020" name="Picture 5" descr="Without horizontal g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429000"/>
            <a:ext cx="24384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7" descr="With g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53000"/>
            <a:ext cx="24384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5296467-8277-4FC4-831D-4822B39FAF0A}" type="slidenum">
              <a:rPr lang="en-US" sz="1400" smtClean="0">
                <a:latin typeface="Arial Narrow" pitchFamily="34" charset="0"/>
              </a:rPr>
              <a:pPr/>
              <a:t>64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b="0" smtClean="0"/>
              <a:t>Rigid area</a:t>
            </a:r>
            <a:endParaRPr lang="en-US" b="0" dirty="0"/>
          </a:p>
        </p:txBody>
      </p:sp>
      <p:sp>
        <p:nvSpPr>
          <p:cNvPr id="83971" name="Content Placeholder 2"/>
          <p:cNvSpPr>
            <a:spLocks noGrp="1"/>
          </p:cNvSpPr>
          <p:nvPr>
            <p:ph idx="1"/>
          </p:nvPr>
        </p:nvSpPr>
        <p:spPr/>
        <p:txBody>
          <a:bodyPr/>
          <a:lstStyle/>
          <a:p>
            <a:pPr>
              <a:spcBef>
                <a:spcPts val="1800"/>
              </a:spcBef>
              <a:defRPr/>
            </a:pPr>
            <a:r>
              <a:rPr lang="en-US" smtClean="0"/>
              <a:t>Create a rigid area with fixed </a:t>
            </a:r>
            <a:r>
              <a:rPr lang="en-US" dirty="0" smtClean="0"/>
              <a:t>width </a:t>
            </a:r>
            <a:r>
              <a:rPr lang="en-US" smtClean="0"/>
              <a:t>and height:</a:t>
            </a:r>
            <a:endParaRPr lang="en-US" dirty="0" smtClean="0"/>
          </a:p>
          <a:p>
            <a:pPr lvl="1">
              <a:defRPr/>
            </a:pPr>
            <a:r>
              <a:rPr lang="en-US" smtClean="0">
                <a:solidFill>
                  <a:schemeClr val="tx1"/>
                </a:solidFill>
              </a:rPr>
              <a:t>static </a:t>
            </a:r>
            <a:r>
              <a:rPr lang="en-US" dirty="0" smtClean="0">
                <a:solidFill>
                  <a:schemeClr val="tx1"/>
                </a:solidFill>
              </a:rPr>
              <a:t>Component  </a:t>
            </a:r>
            <a:r>
              <a:rPr lang="en-US" dirty="0" err="1" smtClean="0">
                <a:solidFill>
                  <a:schemeClr val="accent5">
                    <a:lumMod val="75000"/>
                  </a:schemeClr>
                </a:solidFill>
              </a:rPr>
              <a:t>createRigidArea</a:t>
            </a:r>
            <a:r>
              <a:rPr lang="en-US" dirty="0" smtClean="0">
                <a:solidFill>
                  <a:schemeClr val="tx1"/>
                </a:solidFill>
              </a:rPr>
              <a:t>(Dimension </a:t>
            </a:r>
            <a:r>
              <a:rPr lang="en-US" smtClean="0">
                <a:solidFill>
                  <a:schemeClr val="tx1"/>
                </a:solidFill>
              </a:rPr>
              <a:t>d)</a:t>
            </a:r>
          </a:p>
          <a:p>
            <a:pPr>
              <a:defRPr/>
            </a:pPr>
            <a:r>
              <a:rPr lang="en-US" smtClean="0"/>
              <a:t>For example, to put 5 pixels between two components in a vertical box</a:t>
            </a:r>
            <a:endParaRPr lang="en-US" dirty="0" smtClean="0">
              <a:solidFill>
                <a:schemeClr val="tx1"/>
              </a:solidFill>
            </a:endParaRPr>
          </a:p>
          <a:p>
            <a:pPr>
              <a:buFont typeface="Wingdings" pitchFamily="2" charset="2"/>
              <a:buNone/>
              <a:defRPr/>
            </a:pPr>
            <a:endParaRPr lang="en-US" sz="2000" dirty="0" smtClean="0"/>
          </a:p>
        </p:txBody>
      </p:sp>
      <p:pic>
        <p:nvPicPr>
          <p:cNvPr id="87044" name="Picture 5" descr="Without rigid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35242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7" descr="With rigid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267200"/>
            <a:ext cx="35036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Rectangle 8"/>
          <p:cNvSpPr>
            <a:spLocks noChangeArrowheads="1"/>
          </p:cNvSpPr>
          <p:nvPr/>
        </p:nvSpPr>
        <p:spPr bwMode="auto">
          <a:xfrm>
            <a:off x="1219200" y="3038475"/>
            <a:ext cx="7543800" cy="1016000"/>
          </a:xfrm>
          <a:prstGeom prst="rect">
            <a:avLst/>
          </a:prstGeom>
          <a:noFill/>
          <a:ln w="9525" cap="flat" cmpd="sng">
            <a:noFill/>
            <a:prstDash val="solid"/>
            <a:miter lim="800000"/>
            <a:headEnd type="none" w="med" len="med"/>
            <a:tailEnd type="none" w="med" len="med"/>
          </a:ln>
          <a:effectLst/>
        </p:spPr>
        <p:txBody>
          <a:bodyPr anchor="ctr">
            <a:spAutoFit/>
          </a:bodyPr>
          <a:lstStyle/>
          <a:p>
            <a:pPr>
              <a:spcBef>
                <a:spcPts val="0"/>
              </a:spcBef>
              <a:defRPr/>
            </a:pPr>
            <a:r>
              <a:rPr lang="en-US" sz="2000">
                <a:latin typeface="+mn-lt"/>
              </a:rPr>
              <a:t>container.add(firstComponent); </a:t>
            </a:r>
          </a:p>
          <a:p>
            <a:pPr>
              <a:spcBef>
                <a:spcPts val="0"/>
              </a:spcBef>
              <a:defRPr/>
            </a:pPr>
            <a:r>
              <a:rPr lang="en-US" sz="2000">
                <a:latin typeface="+mn-lt"/>
              </a:rPr>
              <a:t>container.add(Box.</a:t>
            </a:r>
            <a:r>
              <a:rPr lang="en-US" sz="2000">
                <a:solidFill>
                  <a:schemeClr val="accent5">
                    <a:lumMod val="75000"/>
                  </a:schemeClr>
                </a:solidFill>
                <a:latin typeface="+mn-lt"/>
              </a:rPr>
              <a:t>createRigidArea</a:t>
            </a:r>
            <a:r>
              <a:rPr lang="en-US" sz="2000">
                <a:latin typeface="+mn-lt"/>
              </a:rPr>
              <a:t>(new Dimension(5, 0))); </a:t>
            </a:r>
          </a:p>
          <a:p>
            <a:pPr>
              <a:spcBef>
                <a:spcPts val="0"/>
              </a:spcBef>
              <a:defRPr/>
            </a:pPr>
            <a:r>
              <a:rPr lang="en-US" sz="2000">
                <a:latin typeface="+mn-lt"/>
              </a:rPr>
              <a:t>container.add(secondComponent); </a:t>
            </a:r>
          </a:p>
        </p:txBody>
      </p:sp>
      <p:sp>
        <p:nvSpPr>
          <p:cNvPr id="8704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B1A2C2E-D434-425F-88B8-C452CF5D4FDD}" type="slidenum">
              <a:rPr lang="en-US" sz="1400" smtClean="0">
                <a:latin typeface="Arial Narrow" pitchFamily="34" charset="0"/>
              </a:rPr>
              <a:pPr/>
              <a:t>65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a:t>
            </a:r>
            <a:endParaRPr lang="en-US" b="0"/>
          </a:p>
        </p:txBody>
      </p:sp>
      <p:sp>
        <p:nvSpPr>
          <p:cNvPr id="88067" name="Content Placeholder 2"/>
          <p:cNvSpPr>
            <a:spLocks noGrp="1"/>
          </p:cNvSpPr>
          <p:nvPr>
            <p:ph idx="1"/>
          </p:nvPr>
        </p:nvSpPr>
        <p:spPr/>
        <p:txBody>
          <a:bodyPr/>
          <a:lstStyle/>
          <a:p>
            <a:pPr>
              <a:spcBef>
                <a:spcPct val="0"/>
              </a:spcBef>
              <a:buFont typeface="Wingdings" pitchFamily="2" charset="2"/>
              <a:buNone/>
            </a:pPr>
            <a:r>
              <a:rPr lang="en-US" sz="2000" smtClean="0"/>
              <a:t>      super("BoxLayout Test");      </a:t>
            </a:r>
          </a:p>
          <a:p>
            <a:pPr>
              <a:spcBef>
                <a:spcPct val="0"/>
              </a:spcBef>
              <a:buFont typeface="Wingdings" pitchFamily="2" charset="2"/>
              <a:buNone/>
            </a:pPr>
            <a:endParaRPr lang="en-US" sz="2000" smtClean="0"/>
          </a:p>
          <a:p>
            <a:pPr>
              <a:spcBef>
                <a:spcPct val="0"/>
              </a:spcBef>
              <a:buFont typeface="Wingdings" pitchFamily="2" charset="2"/>
              <a:buNone/>
            </a:pPr>
            <a:r>
              <a:rPr lang="en-US" sz="2000" smtClean="0"/>
              <a:t>      </a:t>
            </a:r>
            <a:r>
              <a:rPr lang="en-US" sz="2000" b="1" smtClean="0"/>
              <a:t>Box hbox1 = Box.createHorizontalBox();</a:t>
            </a:r>
          </a:p>
          <a:p>
            <a:pPr>
              <a:spcBef>
                <a:spcPct val="0"/>
              </a:spcBef>
              <a:buFont typeface="Wingdings" pitchFamily="2" charset="2"/>
              <a:buNone/>
            </a:pPr>
            <a:r>
              <a:rPr lang="en-US" sz="2000" smtClean="0"/>
              <a:t>      hbox1.add(new JLabel("Name:"));      </a:t>
            </a:r>
          </a:p>
          <a:p>
            <a:pPr>
              <a:spcBef>
                <a:spcPct val="0"/>
              </a:spcBef>
              <a:buFont typeface="Wingdings" pitchFamily="2" charset="2"/>
              <a:buNone/>
            </a:pPr>
            <a:r>
              <a:rPr lang="en-US" sz="2000" smtClean="0"/>
              <a:t>      hbox1.add(Box.createHorizontalStrut(10));</a:t>
            </a:r>
          </a:p>
          <a:p>
            <a:pPr>
              <a:spcBef>
                <a:spcPct val="0"/>
              </a:spcBef>
              <a:buFont typeface="Wingdings" pitchFamily="2" charset="2"/>
              <a:buNone/>
            </a:pPr>
            <a:r>
              <a:rPr lang="en-US" sz="2000" smtClean="0"/>
              <a:t>      hbox1.add(textField1 = new JTextField(10));	</a:t>
            </a:r>
          </a:p>
          <a:p>
            <a:pPr>
              <a:spcBef>
                <a:spcPct val="0"/>
              </a:spcBef>
              <a:buFont typeface="Wingdings" pitchFamily="2" charset="2"/>
              <a:buNone/>
            </a:pPr>
            <a:r>
              <a:rPr lang="en-US" sz="2000" smtClean="0"/>
              <a:t> </a:t>
            </a:r>
          </a:p>
          <a:p>
            <a:pPr>
              <a:spcBef>
                <a:spcPct val="0"/>
              </a:spcBef>
              <a:buFont typeface="Wingdings" pitchFamily="2" charset="2"/>
              <a:buNone/>
            </a:pPr>
            <a:r>
              <a:rPr lang="en-US" sz="2000" smtClean="0"/>
              <a:t>      </a:t>
            </a:r>
            <a:r>
              <a:rPr lang="en-US" sz="2000" b="1" smtClean="0"/>
              <a:t>Box hbox2 = Box.createHorizontalBox();</a:t>
            </a:r>
          </a:p>
          <a:p>
            <a:pPr>
              <a:spcBef>
                <a:spcPct val="0"/>
              </a:spcBef>
              <a:buFont typeface="Wingdings" pitchFamily="2" charset="2"/>
              <a:buNone/>
            </a:pPr>
            <a:r>
              <a:rPr lang="en-US" sz="2000" smtClean="0"/>
              <a:t>      hbox2.add(new JLabel("Password:"));     </a:t>
            </a:r>
          </a:p>
          <a:p>
            <a:pPr>
              <a:spcBef>
                <a:spcPct val="0"/>
              </a:spcBef>
              <a:buFont typeface="Wingdings" pitchFamily="2" charset="2"/>
              <a:buNone/>
            </a:pPr>
            <a:r>
              <a:rPr lang="en-US" sz="2000" smtClean="0"/>
              <a:t>      hbox2.add(Box.createHorizontalStrut(10));</a:t>
            </a:r>
          </a:p>
          <a:p>
            <a:pPr>
              <a:spcBef>
                <a:spcPct val="0"/>
              </a:spcBef>
              <a:buFont typeface="Wingdings" pitchFamily="2" charset="2"/>
              <a:buNone/>
            </a:pPr>
            <a:r>
              <a:rPr lang="en-US" sz="2000" smtClean="0"/>
              <a:t>      hbox2.add(textField2 = new JTextField(10));	</a:t>
            </a:r>
          </a:p>
          <a:p>
            <a:pPr>
              <a:spcBef>
                <a:spcPct val="0"/>
              </a:spcBef>
              <a:buFont typeface="Wingdings" pitchFamily="2" charset="2"/>
              <a:buNone/>
            </a:pPr>
            <a:endParaRPr lang="en-US" sz="2000" smtClean="0"/>
          </a:p>
          <a:p>
            <a:pPr>
              <a:spcBef>
                <a:spcPct val="0"/>
              </a:spcBef>
              <a:buFont typeface="Wingdings" pitchFamily="2" charset="2"/>
              <a:buNone/>
            </a:pPr>
            <a:r>
              <a:rPr lang="en-US" sz="2000" b="1" smtClean="0"/>
              <a:t>      Box hbox3 = Box.createHorizontalBox();</a:t>
            </a:r>
          </a:p>
          <a:p>
            <a:pPr>
              <a:spcBef>
                <a:spcPct val="0"/>
              </a:spcBef>
              <a:buFont typeface="Wingdings" pitchFamily="2" charset="2"/>
              <a:buNone/>
            </a:pPr>
            <a:r>
              <a:rPr lang="en-US" sz="2000" smtClean="0"/>
              <a:t>      hbox3.add(button1 = new JButton("Ok"));      </a:t>
            </a:r>
          </a:p>
          <a:p>
            <a:pPr>
              <a:spcBef>
                <a:spcPct val="0"/>
              </a:spcBef>
              <a:buFont typeface="Wingdings" pitchFamily="2" charset="2"/>
              <a:buNone/>
            </a:pPr>
            <a:r>
              <a:rPr lang="en-US" sz="2000" smtClean="0"/>
              <a:t>      hbox3.add(Box.createGlue());</a:t>
            </a:r>
          </a:p>
          <a:p>
            <a:pPr>
              <a:spcBef>
                <a:spcPct val="0"/>
              </a:spcBef>
              <a:buFont typeface="Wingdings" pitchFamily="2" charset="2"/>
              <a:buNone/>
            </a:pPr>
            <a:r>
              <a:rPr lang="en-US" sz="2000" smtClean="0"/>
              <a:t>      hbox3.add(button2 = new JButton("Cancel"));</a:t>
            </a:r>
          </a:p>
        </p:txBody>
      </p:sp>
      <p:sp>
        <p:nvSpPr>
          <p:cNvPr id="880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F43898B-6277-4AD1-B41B-AE2EB6114615}" type="slidenum">
              <a:rPr lang="en-US" sz="1400" smtClean="0">
                <a:latin typeface="Arial Narrow" pitchFamily="34" charset="0"/>
              </a:rPr>
              <a:pPr/>
              <a:t>66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 (cont.)</a:t>
            </a:r>
            <a:endParaRPr lang="en-US"/>
          </a:p>
        </p:txBody>
      </p:sp>
      <p:sp>
        <p:nvSpPr>
          <p:cNvPr id="89091" name="Content Placeholder 2"/>
          <p:cNvSpPr>
            <a:spLocks noGrp="1"/>
          </p:cNvSpPr>
          <p:nvPr>
            <p:ph idx="1"/>
          </p:nvPr>
        </p:nvSpPr>
        <p:spPr/>
        <p:txBody>
          <a:bodyPr/>
          <a:lstStyle/>
          <a:p>
            <a:pPr>
              <a:spcBef>
                <a:spcPct val="0"/>
              </a:spcBef>
              <a:buFont typeface="Wingdings" pitchFamily="2" charset="2"/>
              <a:buNone/>
            </a:pPr>
            <a:r>
              <a:rPr lang="en-US" sz="2200" smtClean="0"/>
              <a:t> 	  // add the three horizontal boxes inside a vertical box</a:t>
            </a:r>
          </a:p>
          <a:p>
            <a:pPr>
              <a:spcBef>
                <a:spcPct val="0"/>
              </a:spcBef>
              <a:buFont typeface="Wingdings" pitchFamily="2" charset="2"/>
              <a:buNone/>
            </a:pPr>
            <a:r>
              <a:rPr lang="en-US" sz="2200" smtClean="0"/>
              <a:t>      </a:t>
            </a:r>
            <a:r>
              <a:rPr lang="en-US" sz="2200" b="1" smtClean="0"/>
              <a:t>Box vbox = Box.createVerticalBox();</a:t>
            </a:r>
          </a:p>
          <a:p>
            <a:pPr>
              <a:spcBef>
                <a:spcPct val="0"/>
              </a:spcBef>
              <a:buFont typeface="Wingdings" pitchFamily="2" charset="2"/>
              <a:buNone/>
            </a:pPr>
            <a:r>
              <a:rPr lang="en-US" sz="2200" smtClean="0"/>
              <a:t>      vbox.add(hbox1);</a:t>
            </a:r>
          </a:p>
          <a:p>
            <a:pPr>
              <a:spcBef>
                <a:spcPct val="0"/>
              </a:spcBef>
              <a:buFont typeface="Wingdings" pitchFamily="2" charset="2"/>
              <a:buNone/>
            </a:pPr>
            <a:r>
              <a:rPr lang="en-US" sz="2200" smtClean="0"/>
              <a:t>      vbox.add(hbox2);</a:t>
            </a:r>
          </a:p>
          <a:p>
            <a:pPr>
              <a:spcBef>
                <a:spcPct val="0"/>
              </a:spcBef>
              <a:buFont typeface="Wingdings" pitchFamily="2" charset="2"/>
              <a:buNone/>
            </a:pPr>
            <a:r>
              <a:rPr lang="en-US" sz="2200" smtClean="0"/>
              <a:t>      vbox.add(Box.createGlue());</a:t>
            </a:r>
          </a:p>
          <a:p>
            <a:pPr>
              <a:spcBef>
                <a:spcPct val="0"/>
              </a:spcBef>
              <a:buFont typeface="Wingdings" pitchFamily="2" charset="2"/>
              <a:buNone/>
            </a:pPr>
            <a:r>
              <a:rPr lang="en-US" sz="2200" smtClean="0"/>
              <a:t>      vbox.add(hbox3);</a:t>
            </a:r>
          </a:p>
          <a:p>
            <a:pPr>
              <a:spcBef>
                <a:spcPct val="0"/>
              </a:spcBef>
              <a:buFont typeface="Wingdings" pitchFamily="2" charset="2"/>
              <a:buNone/>
            </a:pPr>
            <a:endParaRPr lang="en-US" sz="2200" smtClean="0"/>
          </a:p>
          <a:p>
            <a:pPr>
              <a:spcBef>
                <a:spcPct val="0"/>
              </a:spcBef>
              <a:buFont typeface="Wingdings" pitchFamily="2" charset="2"/>
              <a:buNone/>
            </a:pPr>
            <a:r>
              <a:rPr lang="en-US" sz="2200" smtClean="0"/>
              <a:t>      add(vbox, BorderLayout.CENTER);</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setDefaultCloseOperation(JFrame.EXIT_ON_CLOSE);</a:t>
            </a:r>
          </a:p>
          <a:p>
            <a:pPr>
              <a:spcBef>
                <a:spcPct val="0"/>
              </a:spcBef>
              <a:buFont typeface="Wingdings" pitchFamily="2" charset="2"/>
              <a:buNone/>
            </a:pPr>
            <a:r>
              <a:rPr lang="en-US" sz="2200" smtClean="0"/>
              <a:t>      setSize(200, 100);</a:t>
            </a:r>
          </a:p>
          <a:p>
            <a:pPr>
              <a:spcBef>
                <a:spcPct val="0"/>
              </a:spcBef>
              <a:buFont typeface="Wingdings" pitchFamily="2" charset="2"/>
              <a:buNone/>
            </a:pPr>
            <a:r>
              <a:rPr lang="en-US" sz="2200" smtClean="0"/>
              <a:t>      setVisible(true);</a:t>
            </a:r>
          </a:p>
        </p:txBody>
      </p:sp>
      <p:sp>
        <p:nvSpPr>
          <p:cNvPr id="890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B5B7D6B-E1F0-448B-A751-D453F607E77D}" type="slidenum">
              <a:rPr lang="en-US" sz="1400" smtClean="0">
                <a:latin typeface="Arial Narrow" pitchFamily="34" charset="0"/>
              </a:rPr>
              <a:pPr/>
              <a:t>67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400" smtClean="0"/>
              <a:t>Strategies for using Layout Managers</a:t>
            </a:r>
            <a:endParaRPr lang="en-US" sz="3400"/>
          </a:p>
        </p:txBody>
      </p:sp>
      <p:sp>
        <p:nvSpPr>
          <p:cNvPr id="90115" name="Content Placeholder 2"/>
          <p:cNvSpPr>
            <a:spLocks noGrp="1"/>
          </p:cNvSpPr>
          <p:nvPr>
            <p:ph idx="1"/>
          </p:nvPr>
        </p:nvSpPr>
        <p:spPr/>
        <p:txBody>
          <a:bodyPr/>
          <a:lstStyle/>
          <a:p>
            <a:r>
              <a:rPr lang="en-US" smtClean="0"/>
              <a:t>Disabling the Layout Manager</a:t>
            </a:r>
          </a:p>
          <a:p>
            <a:r>
              <a:rPr lang="en-US" smtClean="0"/>
              <a:t>Using Layout Managers effectively</a:t>
            </a:r>
          </a:p>
          <a:p>
            <a:pPr lvl="1"/>
            <a:r>
              <a:rPr lang="en-US" b="1" smtClean="0"/>
              <a:t>Use nested containers</a:t>
            </a:r>
          </a:p>
          <a:p>
            <a:pPr lvl="2"/>
            <a:r>
              <a:rPr lang="en-US" smtClean="0"/>
              <a:t>Try dividing the design into sections</a:t>
            </a:r>
          </a:p>
          <a:p>
            <a:pPr lvl="2"/>
            <a:r>
              <a:rPr lang="en-US" smtClean="0"/>
              <a:t>Let each section be a panel with its own layout manager</a:t>
            </a:r>
          </a:p>
          <a:p>
            <a:pPr lvl="1"/>
            <a:r>
              <a:rPr lang="en-US" b="1" smtClean="0"/>
              <a:t>Turn off the layout manager for </a:t>
            </a:r>
            <a:r>
              <a:rPr lang="en-US" b="1" i="1" smtClean="0"/>
              <a:t>some </a:t>
            </a:r>
            <a:r>
              <a:rPr lang="en-US" b="1" smtClean="0"/>
              <a:t>containers</a:t>
            </a:r>
          </a:p>
          <a:p>
            <a:pPr lvl="1"/>
            <a:r>
              <a:rPr lang="en-US" b="1" smtClean="0"/>
              <a:t>Adjust the empty space around components</a:t>
            </a:r>
          </a:p>
          <a:p>
            <a:pPr lvl="2"/>
            <a:r>
              <a:rPr lang="en-US" smtClean="0"/>
              <a:t>Change the space allocated by the layout manager</a:t>
            </a:r>
          </a:p>
          <a:p>
            <a:pPr lvl="2"/>
            <a:r>
              <a:rPr lang="en-US" smtClean="0"/>
              <a:t>Override insets in the Container</a:t>
            </a:r>
          </a:p>
          <a:p>
            <a:pPr lvl="2"/>
            <a:r>
              <a:rPr lang="en-US" smtClean="0"/>
              <a:t>Use a Box as an invisible spacer</a:t>
            </a:r>
          </a:p>
        </p:txBody>
      </p:sp>
      <p:sp>
        <p:nvSpPr>
          <p:cNvPr id="901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B981E10-5DDC-4013-BA62-7E7D795CECA6}" type="slidenum">
              <a:rPr lang="en-US" sz="1400" smtClean="0">
                <a:latin typeface="Arial Narrow" pitchFamily="34" charset="0"/>
              </a:rPr>
              <a:pPr/>
              <a:t>68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Disabling the Layout Manager</a:t>
            </a:r>
            <a:endParaRPr lang="en-US" b="0"/>
          </a:p>
        </p:txBody>
      </p:sp>
      <p:sp>
        <p:nvSpPr>
          <p:cNvPr id="91139" name="Content Placeholder 2"/>
          <p:cNvSpPr>
            <a:spLocks noGrp="1"/>
          </p:cNvSpPr>
          <p:nvPr>
            <p:ph idx="1"/>
          </p:nvPr>
        </p:nvSpPr>
        <p:spPr/>
        <p:txBody>
          <a:bodyPr/>
          <a:lstStyle/>
          <a:p>
            <a:r>
              <a:rPr lang="en-US" smtClean="0"/>
              <a:t>If the layout is set to </a:t>
            </a:r>
            <a:r>
              <a:rPr lang="en-US" i="1" smtClean="0"/>
              <a:t>null</a:t>
            </a:r>
            <a:r>
              <a:rPr lang="en-US" smtClean="0"/>
              <a:t>, then components must be </a:t>
            </a:r>
            <a:r>
              <a:rPr lang="en-US" i="1" smtClean="0">
                <a:solidFill>
                  <a:srgbClr val="FFFF00"/>
                </a:solidFill>
              </a:rPr>
              <a:t>sized</a:t>
            </a:r>
            <a:r>
              <a:rPr lang="en-US" i="1" smtClean="0"/>
              <a:t> and </a:t>
            </a:r>
            <a:r>
              <a:rPr lang="en-US" i="1" smtClean="0">
                <a:solidFill>
                  <a:srgbClr val="FFFF00"/>
                </a:solidFill>
              </a:rPr>
              <a:t>positioned</a:t>
            </a:r>
            <a:r>
              <a:rPr lang="en-US" i="1" smtClean="0"/>
              <a:t> by hand</a:t>
            </a:r>
          </a:p>
          <a:p>
            <a:r>
              <a:rPr lang="en-US" smtClean="0"/>
              <a:t>Positioning components</a:t>
            </a:r>
          </a:p>
          <a:p>
            <a:pPr lvl="1"/>
            <a:r>
              <a:rPr lang="en-US" i="1" smtClean="0"/>
              <a:t>component.setSize(width, height)</a:t>
            </a:r>
          </a:p>
          <a:p>
            <a:pPr lvl="1"/>
            <a:r>
              <a:rPr lang="en-US" i="1" smtClean="0"/>
              <a:t>component.setLocation(left, top)</a:t>
            </a:r>
          </a:p>
          <a:p>
            <a:pPr lvl="1">
              <a:buFontTx/>
              <a:buNone/>
            </a:pPr>
            <a:r>
              <a:rPr lang="en-US" smtClean="0"/>
              <a:t>or</a:t>
            </a:r>
          </a:p>
          <a:p>
            <a:pPr lvl="1"/>
            <a:r>
              <a:rPr lang="en-US" i="1" smtClean="0"/>
              <a:t>component.setBounds(left, top, </a:t>
            </a:r>
            <a:r>
              <a:rPr lang="en-US" smtClean="0"/>
              <a:t>width, height)</a:t>
            </a:r>
          </a:p>
        </p:txBody>
      </p:sp>
      <p:sp>
        <p:nvSpPr>
          <p:cNvPr id="911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179BA87-1ACF-40D9-AB89-21D8E0E29AD1}" type="slidenum">
              <a:rPr lang="en-US" sz="1400" smtClean="0">
                <a:latin typeface="Arial Narrow" pitchFamily="34" charset="0"/>
              </a:rPr>
              <a:pPr/>
              <a:t>69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152400"/>
            <a:ext cx="7412038" cy="769938"/>
          </a:xfrm>
        </p:spPr>
        <p:txBody>
          <a:bodyPr/>
          <a:lstStyle/>
          <a:p>
            <a:pPr>
              <a:defRPr/>
            </a:pPr>
            <a:r>
              <a:rPr lang="en-US" dirty="0" err="1" smtClean="0"/>
              <a:t>JFrame</a:t>
            </a:r>
            <a:endParaRPr lang="en-US" dirty="0" smtClean="0"/>
          </a:p>
        </p:txBody>
      </p:sp>
      <p:sp>
        <p:nvSpPr>
          <p:cNvPr id="160771" name="Rectangle 3"/>
          <p:cNvSpPr>
            <a:spLocks noGrp="1" noChangeArrowheads="1"/>
          </p:cNvSpPr>
          <p:nvPr>
            <p:ph type="body" idx="1"/>
          </p:nvPr>
        </p:nvSpPr>
        <p:spPr>
          <a:xfrm>
            <a:off x="685800" y="1371600"/>
            <a:ext cx="8229600" cy="5105400"/>
          </a:xfrm>
        </p:spPr>
        <p:txBody>
          <a:bodyPr/>
          <a:lstStyle/>
          <a:p>
            <a:pPr>
              <a:spcBef>
                <a:spcPct val="40000"/>
              </a:spcBef>
              <a:defRPr/>
            </a:pPr>
            <a:r>
              <a:rPr lang="en-US" smtClean="0">
                <a:solidFill>
                  <a:schemeClr val="hlink"/>
                </a:solidFill>
                <a:latin typeface="Courier New" pitchFamily="49" charset="0"/>
              </a:rPr>
              <a:t>JFrame</a:t>
            </a:r>
            <a:r>
              <a:rPr lang="en-US" smtClean="0"/>
              <a:t> container is used to create window in Swing program, it extends the Frame class </a:t>
            </a:r>
          </a:p>
          <a:p>
            <a:pPr>
              <a:lnSpc>
                <a:spcPct val="150000"/>
              </a:lnSpc>
              <a:spcBef>
                <a:spcPct val="40000"/>
              </a:spcBef>
              <a:defRPr/>
            </a:pPr>
            <a:r>
              <a:rPr lang="en-US" smtClean="0"/>
              <a:t>Some of its constructors are:</a:t>
            </a:r>
          </a:p>
          <a:p>
            <a:pPr lvl="1">
              <a:defRPr/>
            </a:pPr>
            <a:r>
              <a:rPr lang="en-US" b="1" smtClean="0">
                <a:latin typeface="Courier New" pitchFamily="49" charset="0"/>
              </a:rPr>
              <a:t>JFrame()</a:t>
            </a:r>
          </a:p>
          <a:p>
            <a:pPr lvl="1">
              <a:defRPr/>
            </a:pPr>
            <a:r>
              <a:rPr lang="en-US" b="1" smtClean="0">
                <a:latin typeface="Courier New" pitchFamily="49" charset="0"/>
              </a:rPr>
              <a:t>JFrame(</a:t>
            </a:r>
            <a:r>
              <a:rPr lang="en-US" b="1" smtClean="0">
                <a:solidFill>
                  <a:schemeClr val="tx2"/>
                </a:solidFill>
                <a:latin typeface="Courier New" pitchFamily="49" charset="0"/>
              </a:rPr>
              <a:t>String</a:t>
            </a:r>
            <a:r>
              <a:rPr lang="en-US" b="1" smtClean="0">
                <a:latin typeface="Courier New" pitchFamily="49" charset="0"/>
              </a:rPr>
              <a:t> title)</a:t>
            </a:r>
          </a:p>
          <a:p>
            <a:pPr marL="342900" lvl="1" indent="-342900">
              <a:lnSpc>
                <a:spcPct val="150000"/>
              </a:lnSpc>
              <a:spcBef>
                <a:spcPct val="40000"/>
              </a:spcBef>
              <a:buSzPct val="75000"/>
              <a:buFont typeface="Wingdings" pitchFamily="2" charset="2"/>
              <a:buChar char="Ø"/>
              <a:defRPr/>
            </a:pPr>
            <a:r>
              <a:rPr lang="en-US" sz="2600" smtClean="0">
                <a:ea typeface="+mn-ea"/>
                <a:cs typeface="+mn-cs"/>
              </a:rPr>
              <a:t>Example:  </a:t>
            </a:r>
          </a:p>
          <a:p>
            <a:pPr lvl="1">
              <a:buFontTx/>
              <a:buNone/>
              <a:defRPr/>
            </a:pPr>
            <a:r>
              <a:rPr lang="en-US" smtClean="0">
                <a:solidFill>
                  <a:schemeClr val="tx1"/>
                </a:solidFill>
              </a:rPr>
              <a:t>JFrame  f = new JFrame();</a:t>
            </a:r>
          </a:p>
          <a:p>
            <a:pPr lvl="1">
              <a:buFontTx/>
              <a:buNone/>
              <a:defRPr/>
            </a:pPr>
            <a:r>
              <a:rPr lang="en-US" smtClean="0">
                <a:solidFill>
                  <a:schemeClr val="tx1"/>
                </a:solidFill>
              </a:rPr>
              <a:t>JFrame  f = new JFrame(“</a:t>
            </a:r>
            <a:r>
              <a:rPr lang="en-US" smtClean="0">
                <a:solidFill>
                  <a:schemeClr val="accent5">
                    <a:lumMod val="90000"/>
                  </a:schemeClr>
                </a:solidFill>
              </a:rPr>
              <a:t>My first window</a:t>
            </a:r>
            <a:r>
              <a:rPr lang="en-US" smtClean="0">
                <a:solidFill>
                  <a:schemeClr val="tx1"/>
                </a:solidFill>
              </a:rPr>
              <a: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B72414-4526-40BF-8AE5-49A7CCA58420}" type="slidenum">
              <a:rPr lang="en-US" sz="1400" smtClean="0">
                <a:latin typeface="Arial Narrow" pitchFamily="34" charset="0"/>
              </a:rPr>
              <a:pPr/>
              <a:t>7</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b="0" smtClean="0"/>
              <a:t>Example: NoLayout.java</a:t>
            </a:r>
          </a:p>
        </p:txBody>
      </p:sp>
      <p:sp>
        <p:nvSpPr>
          <p:cNvPr id="92163" name="Rectangle 3"/>
          <p:cNvSpPr>
            <a:spLocks noGrp="1" noChangeArrowheads="1"/>
          </p:cNvSpPr>
          <p:nvPr>
            <p:ph idx="1"/>
          </p:nvPr>
        </p:nvSpPr>
        <p:spPr>
          <a:xfrm>
            <a:off x="609600" y="1295400"/>
            <a:ext cx="8305800" cy="5410200"/>
          </a:xfrm>
          <a:solidFill>
            <a:schemeClr val="hlink"/>
          </a:solidFill>
        </p:spPr>
        <p:txBody>
          <a:bodyPr/>
          <a:lstStyle/>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5000"/>
              </a:lnSpc>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NoLayout </a:t>
            </a:r>
            <a:r>
              <a:rPr lang="en-US" sz="1600" smtClean="0">
                <a:solidFill>
                  <a:srgbClr val="3333FF"/>
                </a:solidFill>
              </a:rPr>
              <a:t>extends</a:t>
            </a:r>
            <a:r>
              <a:rPr lang="en-US" sz="1600" smtClean="0">
                <a:solidFill>
                  <a:schemeClr val="bg2"/>
                </a:solidFill>
              </a:rPr>
              <a:t> JFrame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ok, cancel;</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		super("</a:t>
            </a:r>
            <a:r>
              <a:rPr lang="en-US" sz="1600" smtClean="0">
                <a:solidFill>
                  <a:srgbClr val="C00000"/>
                </a:solidFill>
              </a:rPr>
              <a:t>No layout demo</a:t>
            </a:r>
            <a:r>
              <a:rPr lang="en-US" sz="1600" smtClean="0">
                <a:solidFill>
                  <a:schemeClr val="bg2"/>
                </a:solidFill>
              </a:rPr>
              <a:t>");</a:t>
            </a:r>
          </a:p>
          <a:p>
            <a:pPr>
              <a:lnSpc>
                <a:spcPct val="65000"/>
              </a:lnSpc>
              <a:buFont typeface="Wingdings" pitchFamily="2" charset="2"/>
              <a:buNone/>
            </a:pPr>
            <a:r>
              <a:rPr lang="en-US" sz="1600" smtClean="0">
                <a:solidFill>
                  <a:schemeClr val="bg2"/>
                </a:solidFill>
              </a:rPr>
              <a:t>		</a:t>
            </a:r>
            <a:r>
              <a:rPr lang="en-US" sz="1600" b="1" smtClean="0">
                <a:solidFill>
                  <a:schemeClr val="bg2"/>
                </a:solidFill>
              </a:rPr>
              <a:t>setLayout(</a:t>
            </a:r>
            <a:r>
              <a:rPr lang="en-US" sz="1600" b="1" smtClean="0">
                <a:solidFill>
                  <a:srgbClr val="3333FF"/>
                </a:solidFill>
              </a:rPr>
              <a:t>null</a:t>
            </a:r>
            <a:r>
              <a:rPr lang="en-US" sz="1600" b="1" smtClean="0">
                <a:solidFill>
                  <a:schemeClr val="bg2"/>
                </a:solidFill>
              </a:rPr>
              <a:t>);</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JLabel</a:t>
            </a:r>
            <a:r>
              <a:rPr lang="en-US" sz="1600" smtClean="0">
                <a:solidFill>
                  <a:schemeClr val="bg2"/>
                </a:solidFill>
              </a:rPr>
              <a:t> message = </a:t>
            </a:r>
            <a:r>
              <a:rPr lang="en-US" sz="1600" smtClean="0">
                <a:solidFill>
                  <a:srgbClr val="3333FF"/>
                </a:solidFill>
              </a:rPr>
              <a:t>new</a:t>
            </a:r>
            <a:r>
              <a:rPr lang="en-US" sz="1600" smtClean="0">
                <a:solidFill>
                  <a:schemeClr val="bg2"/>
                </a:solidFill>
              </a:rPr>
              <a:t> </a:t>
            </a:r>
            <a:r>
              <a:rPr lang="en-US" sz="1600" smtClean="0">
                <a:solidFill>
                  <a:srgbClr val="3333FF"/>
                </a:solidFill>
              </a:rPr>
              <a:t>JLabel(</a:t>
            </a:r>
            <a:r>
              <a:rPr lang="en-US" sz="1600" smtClean="0">
                <a:solidFill>
                  <a:schemeClr val="bg2"/>
                </a:solidFill>
              </a:rPr>
              <a:t>“</a:t>
            </a:r>
            <a:r>
              <a:rPr lang="en-US" sz="1600" smtClean="0">
                <a:solidFill>
                  <a:srgbClr val="DE2C28"/>
                </a:solidFill>
              </a:rPr>
              <a:t>Continue?</a:t>
            </a:r>
            <a:r>
              <a:rPr lang="en-US" sz="1600" smtClean="0">
                <a:solidFill>
                  <a:schemeClr val="bg2"/>
                </a:solidFill>
              </a:rPr>
              <a:t>”);</a:t>
            </a:r>
          </a:p>
          <a:p>
            <a:pPr>
              <a:lnSpc>
                <a:spcPct val="65000"/>
              </a:lnSpc>
              <a:buFont typeface="Wingdings" pitchFamily="2" charset="2"/>
              <a:buNone/>
            </a:pPr>
            <a:r>
              <a:rPr lang="en-US" sz="1600" smtClean="0">
                <a:solidFill>
                  <a:schemeClr val="bg2"/>
                </a:solidFill>
              </a:rPr>
              <a:t>		message.setBounds(70, 20, 125,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ok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OK</a:t>
            </a:r>
            <a:r>
              <a:rPr lang="en-US" sz="1600" smtClean="0">
                <a:solidFill>
                  <a:schemeClr val="bg2"/>
                </a:solidFill>
              </a:rPr>
              <a:t>");</a:t>
            </a:r>
          </a:p>
          <a:p>
            <a:pPr>
              <a:lnSpc>
                <a:spcPct val="65000"/>
              </a:lnSpc>
              <a:buFont typeface="Wingdings" pitchFamily="2" charset="2"/>
              <a:buNone/>
            </a:pPr>
            <a:r>
              <a:rPr lang="en-US" sz="1600" smtClean="0">
                <a:solidFill>
                  <a:schemeClr val="bg2"/>
                </a:solidFill>
              </a:rPr>
              <a:t>		ok.setBounds(15,50, 60,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cancel = </a:t>
            </a:r>
            <a:r>
              <a:rPr lang="en-US" sz="1600" smtClean="0">
                <a:solidFill>
                  <a:srgbClr val="3333FF"/>
                </a:solidFill>
              </a:rPr>
              <a:t>new</a:t>
            </a:r>
            <a:r>
              <a:rPr lang="en-US" sz="1600" smtClean="0">
                <a:solidFill>
                  <a:schemeClr val="bg2"/>
                </a:solidFill>
              </a:rPr>
              <a:t> J</a:t>
            </a:r>
            <a:r>
              <a:rPr lang="en-US" sz="1600" smtClean="0">
                <a:solidFill>
                  <a:srgbClr val="3333FF"/>
                </a:solidFill>
              </a:rPr>
              <a:t>Button</a:t>
            </a:r>
            <a:r>
              <a:rPr lang="en-US" sz="1600" smtClean="0">
                <a:solidFill>
                  <a:schemeClr val="bg2"/>
                </a:solidFill>
              </a:rPr>
              <a:t>(“</a:t>
            </a:r>
            <a:r>
              <a:rPr lang="en-US" sz="1600" smtClean="0">
                <a:solidFill>
                  <a:srgbClr val="DE2C28"/>
                </a:solidFill>
              </a:rPr>
              <a:t>Cancel</a:t>
            </a:r>
            <a:r>
              <a:rPr lang="en-US" sz="1600" smtClean="0">
                <a:solidFill>
                  <a:schemeClr val="bg2"/>
                </a:solidFill>
              </a:rPr>
              <a:t>”);</a:t>
            </a:r>
          </a:p>
          <a:p>
            <a:pPr>
              <a:lnSpc>
                <a:spcPct val="65000"/>
              </a:lnSpc>
              <a:buFont typeface="Wingdings" pitchFamily="2" charset="2"/>
              <a:buNone/>
            </a:pPr>
            <a:r>
              <a:rPr lang="en-US" sz="1600" smtClean="0">
                <a:solidFill>
                  <a:schemeClr val="bg2"/>
                </a:solidFill>
              </a:rPr>
              <a:t>		cancel.setBounds(90, 50, 80,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add(message);  add(ok);  add(cancel);</a:t>
            </a:r>
          </a:p>
          <a:p>
            <a:pPr>
              <a:lnSpc>
                <a:spcPct val="65000"/>
              </a:lnSpc>
              <a:buFont typeface="Wingdings" pitchFamily="2" charset="2"/>
              <a:buNone/>
            </a:pPr>
            <a:r>
              <a:rPr lang="en-US" sz="1600" smtClean="0">
                <a:solidFill>
                  <a:schemeClr val="bg2"/>
                </a:solidFill>
              </a:rPr>
              <a:t>		setSize(200,120);</a:t>
            </a:r>
          </a:p>
          <a:p>
            <a:pPr>
              <a:lnSpc>
                <a:spcPct val="65000"/>
              </a:lnSpc>
              <a:buFont typeface="Wingdings" pitchFamily="2" charset="2"/>
              <a:buNone/>
            </a:pPr>
            <a:r>
              <a:rPr lang="en-US" sz="1600" smtClean="0">
                <a:solidFill>
                  <a:schemeClr val="bg2"/>
                </a:solidFill>
              </a:rPr>
              <a:t>		setResizable(false);</a:t>
            </a:r>
          </a:p>
          <a:p>
            <a:pPr>
              <a:lnSpc>
                <a:spcPct val="65000"/>
              </a:lnSpc>
              <a:buFont typeface="Wingdings" pitchFamily="2" charset="2"/>
              <a:buNone/>
            </a:pPr>
            <a:r>
              <a:rPr lang="en-US" sz="1600" smtClean="0">
                <a:solidFill>
                  <a:schemeClr val="bg2"/>
                </a:solidFill>
              </a:rPr>
              <a:t>		setVisible(true);</a:t>
            </a:r>
          </a:p>
          <a:p>
            <a:pPr>
              <a:lnSpc>
                <a:spcPct val="65000"/>
              </a:lnSpc>
              <a:buFont typeface="Wingdings" pitchFamily="2" charset="2"/>
              <a:buNone/>
            </a:pPr>
            <a:r>
              <a:rPr lang="en-US" sz="1600" smtClean="0">
                <a:solidFill>
                  <a:schemeClr val="bg2"/>
                </a:solidFill>
              </a:rPr>
              <a:t>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a:t>
            </a:r>
            <a:r>
              <a:rPr lang="en-US" sz="1600" smtClean="0">
                <a:solidFill>
                  <a:srgbClr val="3333FF"/>
                </a:solidFill>
              </a:rPr>
              <a:t>static</a:t>
            </a:r>
            <a:r>
              <a:rPr lang="en-US" sz="1600" smtClean="0">
                <a:solidFill>
                  <a:schemeClr val="bg2"/>
                </a:solidFill>
              </a:rPr>
              <a:t> </a:t>
            </a:r>
            <a:r>
              <a:rPr lang="en-US" sz="1600" smtClean="0">
                <a:solidFill>
                  <a:srgbClr val="3333FF"/>
                </a:solidFill>
              </a:rPr>
              <a:t>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a:t>
            </a:r>
          </a:p>
        </p:txBody>
      </p:sp>
      <p:pic>
        <p:nvPicPr>
          <p:cNvPr id="921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581400"/>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07530C-E847-446B-AF65-A4AAAC35E6F2}" type="slidenum">
              <a:rPr lang="en-US" sz="1400" smtClean="0">
                <a:latin typeface="Arial Narrow" pitchFamily="34" charset="0"/>
              </a:rPr>
              <a:pPr/>
              <a:t>70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Nested Containers: Example</a:t>
            </a:r>
            <a:endParaRPr lang="en-US" b="0"/>
          </a:p>
        </p:txBody>
      </p:sp>
      <p:pic>
        <p:nvPicPr>
          <p:cNvPr id="931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4908"/>
            <a:ext cx="386634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22" y="1600199"/>
            <a:ext cx="4383578" cy="457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2B0D3DA-CF3B-4C1D-88F3-D0A368862F6A}" type="slidenum">
              <a:rPr lang="en-US" sz="1400" smtClean="0">
                <a:latin typeface="Arial Narrow" pitchFamily="34" charset="0"/>
              </a:rPr>
              <a:pPr/>
              <a:t>71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a:t>
            </a:r>
            <a:endParaRPr lang="en-US" b="0"/>
          </a:p>
        </p:txBody>
      </p:sp>
      <p:sp>
        <p:nvSpPr>
          <p:cNvPr id="94211" name="Content Placeholder 2"/>
          <p:cNvSpPr>
            <a:spLocks noGrp="1"/>
          </p:cNvSpPr>
          <p:nvPr>
            <p:ph idx="1"/>
          </p:nvPr>
        </p:nvSpPr>
        <p:spPr>
          <a:solidFill>
            <a:schemeClr val="tx1"/>
          </a:solidFill>
        </p:spPr>
        <p:txBody>
          <a:bodyPr/>
          <a:lstStyle/>
          <a:p>
            <a:pPr>
              <a:buFont typeface="Wingdings" pitchFamily="2" charset="2"/>
              <a:buNone/>
            </a:pPr>
            <a:r>
              <a:rPr lang="en-US" sz="2000" smtClean="0">
                <a:solidFill>
                  <a:schemeClr val="bg2"/>
                </a:solidFill>
              </a:rPr>
              <a:t>public NestedLayout() {</a:t>
            </a:r>
          </a:p>
          <a:p>
            <a:pPr>
              <a:buFont typeface="Wingdings" pitchFamily="2" charset="2"/>
              <a:buNone/>
            </a:pPr>
            <a:r>
              <a:rPr lang="en-US" sz="2000" smtClean="0">
                <a:solidFill>
                  <a:schemeClr val="bg2"/>
                </a:solidFill>
              </a:rPr>
              <a:t>		super("Nested Layout Demo");</a:t>
            </a:r>
          </a:p>
          <a:p>
            <a:pPr>
              <a:buFont typeface="Wingdings" pitchFamily="2" charset="2"/>
              <a:buNone/>
            </a:pPr>
            <a:r>
              <a:rPr lang="en-US" sz="2000" smtClean="0">
                <a:solidFill>
                  <a:schemeClr val="bg2"/>
                </a:solidFill>
              </a:rPr>
              <a:t>		</a:t>
            </a:r>
            <a:r>
              <a:rPr lang="en-US" sz="2000" smtClean="0">
                <a:solidFill>
                  <a:srgbClr val="FF0000"/>
                </a:solidFill>
              </a:rPr>
              <a:t>setLayout(new BorderLayout(2,2));</a:t>
            </a:r>
          </a:p>
          <a:p>
            <a:pPr>
              <a:buFont typeface="Wingdings" pitchFamily="2" charset="2"/>
              <a:buNone/>
            </a:pPr>
            <a:r>
              <a:rPr lang="en-US" sz="2000" smtClean="0">
                <a:solidFill>
                  <a:schemeClr val="bg2"/>
                </a:solidFill>
              </a:rPr>
              <a:t>		JTextArea textArea = new JTextArea(12,40); // 12 rows, 40 cols</a:t>
            </a:r>
          </a:p>
          <a:p>
            <a:pPr>
              <a:buFont typeface="Wingdings" pitchFamily="2" charset="2"/>
              <a:buNone/>
            </a:pPr>
            <a:r>
              <a:rPr lang="en-US" sz="2000" smtClean="0">
                <a:solidFill>
                  <a:schemeClr val="bg2"/>
                </a:solidFill>
              </a:rPr>
              <a:t>		JButton bSaveAs = new JButton("Save As");</a:t>
            </a:r>
          </a:p>
          <a:p>
            <a:pPr>
              <a:buFont typeface="Wingdings" pitchFamily="2" charset="2"/>
              <a:buNone/>
            </a:pPr>
            <a:r>
              <a:rPr lang="en-US" sz="2000" smtClean="0">
                <a:solidFill>
                  <a:schemeClr val="bg2"/>
                </a:solidFill>
              </a:rPr>
              <a:t>		JTextField fileField = new JTextField("C:\\Document.txt");</a:t>
            </a:r>
          </a:p>
          <a:p>
            <a:pPr>
              <a:buFont typeface="Wingdings" pitchFamily="2" charset="2"/>
              <a:buNone/>
            </a:pPr>
            <a:r>
              <a:rPr lang="en-US" sz="2000" smtClean="0">
                <a:solidFill>
                  <a:schemeClr val="bg2"/>
                </a:solidFill>
              </a:rPr>
              <a:t>		JButton bOk = new JButton("OK");</a:t>
            </a:r>
          </a:p>
          <a:p>
            <a:pPr>
              <a:buFont typeface="Wingdings" pitchFamily="2" charset="2"/>
              <a:buNone/>
            </a:pPr>
            <a:r>
              <a:rPr lang="en-US" sz="2000" smtClean="0">
                <a:solidFill>
                  <a:schemeClr val="bg2"/>
                </a:solidFill>
              </a:rPr>
              <a:t>		JButton bExit = new JButton("Exit");</a:t>
            </a:r>
          </a:p>
          <a:p>
            <a:pPr>
              <a:buFont typeface="Wingdings" pitchFamily="2" charset="2"/>
              <a:buNone/>
            </a:pPr>
            <a:r>
              <a:rPr lang="en-US" sz="2000" smtClean="0">
                <a:solidFill>
                  <a:schemeClr val="bg2"/>
                </a:solidFill>
              </a:rPr>
              <a:t>		add(textArea, BorderLayout.CENTER);</a:t>
            </a:r>
          </a:p>
          <a:p>
            <a:pPr>
              <a:buFont typeface="Wingdings" pitchFamily="2" charset="2"/>
              <a:buNone/>
            </a:pPr>
            <a:r>
              <a:rPr lang="en-US" sz="2000" smtClean="0">
                <a:solidFill>
                  <a:schemeClr val="bg2"/>
                </a:solidFill>
              </a:rPr>
              <a:t>		</a:t>
            </a:r>
            <a:r>
              <a:rPr lang="en-US" sz="2000" smtClean="0">
                <a:solidFill>
                  <a:schemeClr val="bg2"/>
                </a:solidFill>
                <a:latin typeface="Courier New" pitchFamily="49" charset="0"/>
                <a:cs typeface="Courier New" pitchFamily="49" charset="0"/>
              </a:rPr>
              <a:t>// Set up buttons and textfield in bottom panel</a:t>
            </a:r>
          </a:p>
          <a:p>
            <a:pPr>
              <a:buFont typeface="Wingdings" pitchFamily="2" charset="2"/>
              <a:buNone/>
            </a:pPr>
            <a:r>
              <a:rPr lang="en-US" sz="2000" smtClean="0">
                <a:solidFill>
                  <a:schemeClr val="bg2"/>
                </a:solidFill>
              </a:rPr>
              <a:t>		</a:t>
            </a:r>
            <a:r>
              <a:rPr lang="en-US" sz="2000" smtClean="0">
                <a:solidFill>
                  <a:srgbClr val="FF0000"/>
                </a:solidFill>
              </a:rPr>
              <a:t>JPanel bottomPanel = new JPanel();</a:t>
            </a:r>
          </a:p>
          <a:p>
            <a:pPr>
              <a:buFont typeface="Wingdings" pitchFamily="2" charset="2"/>
              <a:buNone/>
            </a:pPr>
            <a:r>
              <a:rPr lang="en-US" sz="2000" smtClean="0">
                <a:solidFill>
                  <a:srgbClr val="FF0000"/>
                </a:solidFill>
              </a:rPr>
              <a:t>		bottomPanel.setLayout(new GridLayout(2,1));</a:t>
            </a:r>
          </a:p>
        </p:txBody>
      </p:sp>
      <p:sp>
        <p:nvSpPr>
          <p:cNvPr id="942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A01B361-3611-4494-84F6-7648C25ADE94}" type="slidenum">
              <a:rPr lang="en-US" sz="1400" smtClean="0">
                <a:latin typeface="Arial Narrow" pitchFamily="34" charset="0"/>
              </a:rPr>
              <a:pPr/>
              <a:t>72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 (cont.)</a:t>
            </a:r>
            <a:endParaRPr lang="en-US"/>
          </a:p>
        </p:txBody>
      </p:sp>
      <p:sp>
        <p:nvSpPr>
          <p:cNvPr id="95235" name="Content Placeholder 2"/>
          <p:cNvSpPr>
            <a:spLocks noGrp="1"/>
          </p:cNvSpPr>
          <p:nvPr>
            <p:ph idx="1"/>
          </p:nvPr>
        </p:nvSpPr>
        <p:spPr>
          <a:solidFill>
            <a:schemeClr val="tx1"/>
          </a:solidFill>
        </p:spPr>
        <p:txBody>
          <a:bodyPr/>
          <a:lstStyle/>
          <a:p>
            <a:pPr>
              <a:spcBef>
                <a:spcPts val="400"/>
              </a:spcBef>
              <a:buFont typeface="Wingdings" pitchFamily="2" charset="2"/>
              <a:buNone/>
            </a:pPr>
            <a:r>
              <a:rPr lang="en-US" sz="2000" smtClean="0">
                <a:solidFill>
                  <a:schemeClr val="bg2"/>
                </a:solidFill>
              </a:rPr>
              <a:t>	JPanel subPanel1 = new JPanel();</a:t>
            </a:r>
          </a:p>
          <a:p>
            <a:pPr>
              <a:spcBef>
                <a:spcPts val="400"/>
              </a:spcBef>
              <a:buFont typeface="Wingdings" pitchFamily="2" charset="2"/>
              <a:buNone/>
            </a:pPr>
            <a:r>
              <a:rPr lang="en-US" sz="2000" smtClean="0">
                <a:solidFill>
                  <a:schemeClr val="bg2"/>
                </a:solidFill>
              </a:rPr>
              <a:t>	JPanel subPanel2 = new JPanel();</a:t>
            </a:r>
          </a:p>
          <a:p>
            <a:pPr>
              <a:spcBef>
                <a:spcPts val="400"/>
              </a:spcBef>
              <a:buFont typeface="Wingdings" pitchFamily="2" charset="2"/>
              <a:buNone/>
            </a:pPr>
            <a:r>
              <a:rPr lang="en-US" sz="2000" smtClean="0">
                <a:solidFill>
                  <a:schemeClr val="bg2"/>
                </a:solidFill>
              </a:rPr>
              <a:t>	</a:t>
            </a:r>
            <a:r>
              <a:rPr lang="en-US" sz="2000" smtClean="0">
                <a:solidFill>
                  <a:srgbClr val="FF0000"/>
                </a:solidFill>
              </a:rPr>
              <a:t>subPanel1.setLayout(new BorderLayout());</a:t>
            </a:r>
          </a:p>
          <a:p>
            <a:pPr>
              <a:spcBef>
                <a:spcPts val="400"/>
              </a:spcBef>
              <a:buFont typeface="Wingdings" pitchFamily="2" charset="2"/>
              <a:buNone/>
            </a:pPr>
            <a:r>
              <a:rPr lang="en-US" sz="2000" smtClean="0">
                <a:solidFill>
                  <a:srgbClr val="FF0000"/>
                </a:solidFill>
              </a:rPr>
              <a:t>	subPanel2.setLayout (new FlowLayout(FlowLayout.RIGHT, 2, 2));</a:t>
            </a:r>
          </a:p>
          <a:p>
            <a:pPr>
              <a:spcBef>
                <a:spcPts val="400"/>
              </a:spcBef>
              <a:buFont typeface="Wingdings" pitchFamily="2" charset="2"/>
              <a:buNone/>
            </a:pPr>
            <a:r>
              <a:rPr lang="en-US" sz="2000" smtClean="0">
                <a:solidFill>
                  <a:schemeClr val="bg2"/>
                </a:solidFill>
              </a:rPr>
              <a:t>	subPanel1.add(bSaveAs, BorderLayout.WEST);</a:t>
            </a:r>
          </a:p>
          <a:p>
            <a:pPr>
              <a:spcBef>
                <a:spcPts val="400"/>
              </a:spcBef>
              <a:buFont typeface="Wingdings" pitchFamily="2" charset="2"/>
              <a:buNone/>
            </a:pPr>
            <a:r>
              <a:rPr lang="en-US" sz="2000" smtClean="0">
                <a:solidFill>
                  <a:schemeClr val="bg2"/>
                </a:solidFill>
              </a:rPr>
              <a:t>	subPanel1.add(fileField, BorderLayout.CENTER);</a:t>
            </a:r>
          </a:p>
          <a:p>
            <a:pPr>
              <a:spcBef>
                <a:spcPts val="400"/>
              </a:spcBef>
              <a:buFont typeface="Wingdings" pitchFamily="2" charset="2"/>
              <a:buNone/>
            </a:pPr>
            <a:r>
              <a:rPr lang="en-US" sz="2000" smtClean="0">
                <a:solidFill>
                  <a:schemeClr val="bg2"/>
                </a:solidFill>
              </a:rPr>
              <a:t>	subPanel2.add(bOk);</a:t>
            </a:r>
          </a:p>
          <a:p>
            <a:pPr>
              <a:spcBef>
                <a:spcPts val="400"/>
              </a:spcBef>
              <a:buFont typeface="Wingdings" pitchFamily="2" charset="2"/>
              <a:buNone/>
            </a:pPr>
            <a:r>
              <a:rPr lang="en-US" sz="2000" smtClean="0">
                <a:solidFill>
                  <a:schemeClr val="bg2"/>
                </a:solidFill>
              </a:rPr>
              <a:t>	subPanel2.add(bExit);</a:t>
            </a:r>
          </a:p>
          <a:p>
            <a:pPr>
              <a:spcBef>
                <a:spcPts val="400"/>
              </a:spcBef>
              <a:buFont typeface="Wingdings" pitchFamily="2" charset="2"/>
              <a:buNone/>
            </a:pPr>
            <a:r>
              <a:rPr lang="en-US" sz="2000" smtClean="0">
                <a:solidFill>
                  <a:schemeClr val="bg2"/>
                </a:solidFill>
              </a:rPr>
              <a:t>	bottomPanel.add(subPanel1);</a:t>
            </a:r>
          </a:p>
          <a:p>
            <a:pPr>
              <a:spcBef>
                <a:spcPts val="400"/>
              </a:spcBef>
              <a:buFont typeface="Wingdings" pitchFamily="2" charset="2"/>
              <a:buNone/>
            </a:pPr>
            <a:r>
              <a:rPr lang="en-US" sz="2000" smtClean="0">
                <a:solidFill>
                  <a:schemeClr val="bg2"/>
                </a:solidFill>
              </a:rPr>
              <a:t>	bottomPanel.add(subPanel2);</a:t>
            </a:r>
          </a:p>
          <a:p>
            <a:pPr>
              <a:spcBef>
                <a:spcPts val="400"/>
              </a:spcBef>
              <a:buFont typeface="Wingdings" pitchFamily="2" charset="2"/>
              <a:buNone/>
            </a:pPr>
            <a:r>
              <a:rPr lang="en-US" sz="2000" smtClean="0">
                <a:solidFill>
                  <a:schemeClr val="bg2"/>
                </a:solidFill>
              </a:rPr>
              <a:t>	add(bottomPanel, BorderLayout.SOUTH);		</a:t>
            </a:r>
          </a:p>
          <a:p>
            <a:pPr>
              <a:spcBef>
                <a:spcPts val="400"/>
              </a:spcBef>
              <a:buFont typeface="Wingdings" pitchFamily="2" charset="2"/>
              <a:buNone/>
            </a:pPr>
            <a:r>
              <a:rPr lang="en-US" sz="2000" smtClean="0">
                <a:solidFill>
                  <a:schemeClr val="bg2"/>
                </a:solidFill>
              </a:rPr>
              <a:t>	pack();</a:t>
            </a:r>
          </a:p>
          <a:p>
            <a:pPr>
              <a:spcBef>
                <a:spcPts val="400"/>
              </a:spcBef>
              <a:buFont typeface="Wingdings" pitchFamily="2" charset="2"/>
              <a:buNone/>
            </a:pPr>
            <a:r>
              <a:rPr lang="en-US" sz="2000" smtClean="0">
                <a:solidFill>
                  <a:schemeClr val="bg2"/>
                </a:solidFill>
              </a:rPr>
              <a:t>	setVisible(true);</a:t>
            </a:r>
          </a:p>
          <a:p>
            <a:pPr>
              <a:spcBef>
                <a:spcPts val="400"/>
              </a:spcBef>
              <a:buFont typeface="Wingdings" pitchFamily="2" charset="2"/>
              <a:buNone/>
            </a:pPr>
            <a:r>
              <a:rPr lang="en-US" sz="2000" smtClean="0">
                <a:solidFill>
                  <a:schemeClr val="bg2"/>
                </a:solidFill>
              </a:rPr>
              <a:t>}</a:t>
            </a:r>
          </a:p>
        </p:txBody>
      </p:sp>
      <p:sp>
        <p:nvSpPr>
          <p:cNvPr id="952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993F29B-B737-4481-B252-49235CF92715}" type="slidenum">
              <a:rPr lang="en-US" sz="1400" smtClean="0">
                <a:latin typeface="Arial Narrow" pitchFamily="34" charset="0"/>
              </a:rPr>
              <a:pPr/>
              <a:t>73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Example</a:t>
            </a:r>
            <a:endParaRPr lang="en-US" b="0" dirty="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3000"/>
            <a:ext cx="37338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85800" y="1143000"/>
            <a:ext cx="4419600" cy="2209800"/>
          </a:xfrm>
          <a:noFill/>
        </p:spPr>
      </p:pic>
      <p:pic>
        <p:nvPicPr>
          <p:cNvPr id="122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052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D03646-CF68-4EB2-A5F6-ECA846407508}" type="slidenum">
              <a:rPr lang="en-US" sz="1400" smtClean="0">
                <a:latin typeface="Arial Narrow" pitchFamily="34" charset="0"/>
              </a:rPr>
              <a:pPr/>
              <a:t>74</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7">
            <p14:nvContentPartPr>
              <p14:cNvPr id="12290" name="Ink 10"/>
              <p14:cNvContentPartPr>
                <a14:cpLocks xmlns:a14="http://schemas.microsoft.com/office/drawing/2010/main" noRot="1" noChangeAspect="1" noEditPoints="1" noChangeArrowheads="1" noChangeShapeType="1"/>
              </p14:cNvContentPartPr>
              <p14:nvPr/>
            </p14:nvContentPartPr>
            <p14:xfrm>
              <a:off x="7226300" y="6764338"/>
              <a:ext cx="455613" cy="17462"/>
            </p14:xfrm>
          </p:contentPart>
        </mc:Choice>
        <mc:Fallback xmlns="">
          <p:pic>
            <p:nvPicPr>
              <p:cNvPr id="12290" name="Ink 10"/>
              <p:cNvPicPr>
                <a:picLocks noRot="1" noChangeAspect="1" noEditPoints="1" noChangeArrowheads="1" noChangeShapeType="1"/>
              </p:cNvPicPr>
              <p:nvPr/>
            </p:nvPicPr>
            <p:blipFill>
              <a:blip r:embed="rId8"/>
              <a:stretch>
                <a:fillRect/>
              </a:stretch>
            </p:blipFill>
            <p:spPr>
              <a:xfrm>
                <a:off x="7219822" y="6757923"/>
                <a:ext cx="468569"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Turn off the layout manager for </a:t>
            </a:r>
            <a:r>
              <a:rPr lang="en-US" sz="3400" b="0" i="1" smtClean="0"/>
              <a:t>some </a:t>
            </a:r>
            <a:r>
              <a:rPr lang="en-US" sz="3400" b="0" smtClean="0"/>
              <a:t>containers: Example</a:t>
            </a:r>
            <a:endParaRPr lang="en-US" sz="3400" b="0"/>
          </a:p>
        </p:txBody>
      </p:sp>
      <p:sp>
        <p:nvSpPr>
          <p:cNvPr id="96259" name="Content Placeholder 2"/>
          <p:cNvSpPr>
            <a:spLocks noGrp="1"/>
          </p:cNvSpPr>
          <p:nvPr>
            <p:ph idx="1"/>
          </p:nvPr>
        </p:nvSpPr>
        <p:spPr/>
        <p:txBody>
          <a:bodyPr/>
          <a:lstStyle/>
          <a:p>
            <a:r>
              <a:rPr lang="en-US" smtClean="0"/>
              <a:t>Suppose that you wanted to arrange a column of buttons (on the left) that take exactly 40% of the width of the container</a:t>
            </a:r>
          </a:p>
          <a:p>
            <a:pPr lvl="1">
              <a:spcBef>
                <a:spcPct val="0"/>
              </a:spcBef>
              <a:buFontTx/>
              <a:buNone/>
            </a:pPr>
            <a:r>
              <a:rPr lang="en-US" sz="2000" b="1" smtClean="0">
                <a:solidFill>
                  <a:srgbClr val="FFFF00"/>
                </a:solidFill>
              </a:rPr>
              <a:t>setLayout(null);</a:t>
            </a:r>
          </a:p>
          <a:p>
            <a:pPr lvl="1">
              <a:spcBef>
                <a:spcPct val="0"/>
              </a:spcBef>
              <a:buFontTx/>
              <a:buNone/>
            </a:pPr>
            <a:r>
              <a:rPr lang="en-US" sz="2000" b="1" smtClean="0"/>
              <a:t>int width1 = getSize().width*4/10;,</a:t>
            </a:r>
          </a:p>
          <a:p>
            <a:pPr lvl="1">
              <a:spcBef>
                <a:spcPct val="0"/>
              </a:spcBef>
              <a:buFontTx/>
              <a:buNone/>
            </a:pPr>
            <a:r>
              <a:rPr lang="en-US" sz="2000" b="1" smtClean="0"/>
              <a:t>int height = getSize().height;</a:t>
            </a:r>
          </a:p>
          <a:p>
            <a:pPr lvl="1">
              <a:spcBef>
                <a:spcPct val="0"/>
              </a:spcBef>
              <a:buFontTx/>
              <a:buNone/>
            </a:pPr>
            <a:r>
              <a:rPr lang="en-US" sz="2000" b="1" smtClean="0">
                <a:solidFill>
                  <a:srgbClr val="FFFF00"/>
                </a:solidFill>
              </a:rPr>
              <a:t>Panel buttonPanel = new Panel();</a:t>
            </a:r>
          </a:p>
          <a:p>
            <a:pPr lvl="1">
              <a:spcBef>
                <a:spcPct val="0"/>
              </a:spcBef>
              <a:buFontTx/>
              <a:buNone/>
            </a:pPr>
            <a:r>
              <a:rPr lang="en-US" sz="2000" b="1" smtClean="0"/>
              <a:t>buttonPanel.</a:t>
            </a:r>
            <a:r>
              <a:rPr lang="en-US" sz="2000" b="1" smtClean="0">
                <a:solidFill>
                  <a:srgbClr val="FFFF00"/>
                </a:solidFill>
              </a:rPr>
              <a:t>setBounds(0, 0, width1, height);</a:t>
            </a:r>
          </a:p>
          <a:p>
            <a:pPr lvl="1">
              <a:spcBef>
                <a:spcPct val="0"/>
              </a:spcBef>
              <a:buFontTx/>
              <a:buNone/>
            </a:pPr>
            <a:r>
              <a:rPr lang="en-US" sz="2000" b="1" smtClean="0"/>
              <a:t>buttonPanel.setLayout(new GridLayout(6, 1));</a:t>
            </a:r>
          </a:p>
          <a:p>
            <a:pPr lvl="1">
              <a:spcBef>
                <a:spcPct val="0"/>
              </a:spcBef>
              <a:buFontTx/>
              <a:buNone/>
            </a:pPr>
            <a:r>
              <a:rPr lang="en-US" sz="2000" b="1" smtClean="0"/>
              <a:t>buttonPanel.add(new Label("Buttons", Label.CENTER));</a:t>
            </a:r>
          </a:p>
          <a:p>
            <a:pPr lvl="1">
              <a:spcBef>
                <a:spcPct val="0"/>
              </a:spcBef>
              <a:buFontTx/>
              <a:buNone/>
            </a:pPr>
            <a:r>
              <a:rPr lang="en-US" sz="2000" b="1" smtClean="0"/>
              <a:t>buttonPanel.add(new Button("Button One"));</a:t>
            </a:r>
          </a:p>
          <a:p>
            <a:pPr lvl="1">
              <a:spcBef>
                <a:spcPct val="0"/>
              </a:spcBef>
              <a:buFontTx/>
              <a:buNone/>
            </a:pPr>
            <a:r>
              <a:rPr lang="en-US" sz="2000" b="1" smtClean="0"/>
              <a:t>...</a:t>
            </a:r>
          </a:p>
          <a:p>
            <a:pPr lvl="1">
              <a:spcBef>
                <a:spcPct val="0"/>
              </a:spcBef>
              <a:buFontTx/>
              <a:buNone/>
            </a:pPr>
            <a:r>
              <a:rPr lang="en-US" sz="2000" b="1" smtClean="0"/>
              <a:t>buttonPanel.add(new Button("Button Five"));</a:t>
            </a:r>
          </a:p>
          <a:p>
            <a:pPr lvl="1">
              <a:spcBef>
                <a:spcPct val="0"/>
              </a:spcBef>
              <a:buFontTx/>
              <a:buNone/>
            </a:pPr>
            <a:r>
              <a:rPr lang="en-US" sz="2000" b="1" smtClean="0"/>
              <a:t>add(buttonPanel);</a:t>
            </a:r>
          </a:p>
          <a:p>
            <a:pPr lvl="1">
              <a:spcBef>
                <a:spcPct val="0"/>
              </a:spcBef>
              <a:buFontTx/>
              <a:buNone/>
            </a:pPr>
            <a:r>
              <a:rPr lang="en-US" sz="2000" b="1" smtClean="0">
                <a:solidFill>
                  <a:srgbClr val="FFFF00"/>
                </a:solidFill>
              </a:rPr>
              <a:t>Panel everythingElse = new Panel();</a:t>
            </a:r>
          </a:p>
          <a:p>
            <a:pPr lvl="1">
              <a:spcBef>
                <a:spcPct val="0"/>
              </a:spcBef>
              <a:buFontTx/>
              <a:buNone/>
            </a:pPr>
            <a:r>
              <a:rPr lang="en-US" sz="2000" b="1" smtClean="0"/>
              <a:t>int width2 = getSize().width - width1,</a:t>
            </a:r>
          </a:p>
          <a:p>
            <a:pPr lvl="1">
              <a:spcBef>
                <a:spcPct val="0"/>
              </a:spcBef>
              <a:buFontTx/>
              <a:buNone/>
            </a:pPr>
            <a:r>
              <a:rPr lang="en-US" sz="2000" b="1" smtClean="0"/>
              <a:t>everythingElse.</a:t>
            </a:r>
            <a:r>
              <a:rPr lang="en-US" sz="2000" b="1" smtClean="0">
                <a:solidFill>
                  <a:srgbClr val="FFFF00"/>
                </a:solidFill>
              </a:rPr>
              <a:t>setBounds(width1+1, 0, width2, height);</a:t>
            </a:r>
            <a:endParaRPr lang="en-US" sz="2000" smtClean="0">
              <a:solidFill>
                <a:srgbClr val="FFFF00"/>
              </a:solidFill>
            </a:endParaRPr>
          </a:p>
        </p:txBody>
      </p:sp>
      <p:sp>
        <p:nvSpPr>
          <p:cNvPr id="962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82B5617-05CF-4DDF-865B-CFB774CD61DD}" type="slidenum">
              <a:rPr lang="en-US" sz="1400" smtClean="0">
                <a:latin typeface="Arial Narrow" pitchFamily="34" charset="0"/>
              </a:rPr>
              <a:pPr/>
              <a:t>75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Turn off the layout manager for </a:t>
            </a:r>
            <a:r>
              <a:rPr lang="en-US" b="0" i="1" smtClean="0"/>
              <a:t>some </a:t>
            </a:r>
            <a:r>
              <a:rPr lang="en-US" b="0" smtClean="0"/>
              <a:t>containers: Result</a:t>
            </a:r>
            <a:endParaRPr lang="en-US"/>
          </a:p>
        </p:txBody>
      </p:sp>
      <p:sp>
        <p:nvSpPr>
          <p:cNvPr id="97283" name="Content Placeholder 2"/>
          <p:cNvSpPr>
            <a:spLocks noGrp="1"/>
          </p:cNvSpPr>
          <p:nvPr>
            <p:ph idx="1"/>
          </p:nvPr>
        </p:nvSpPr>
        <p:spPr/>
        <p:txBody>
          <a:bodyPr/>
          <a:lstStyle/>
          <a:p>
            <a:endParaRPr lang="en-US" smtClean="0"/>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9088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2A51167-B5F7-423F-8A84-492406DFC1DF}" type="slidenum">
              <a:rPr lang="en-US" sz="1400" smtClean="0">
                <a:latin typeface="Arial Narrow" pitchFamily="34" charset="0"/>
              </a:rPr>
              <a:pPr/>
              <a:t>76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Adjust the empty space around components</a:t>
            </a:r>
            <a:endParaRPr lang="en-US" sz="3400" b="0"/>
          </a:p>
        </p:txBody>
      </p:sp>
      <p:sp>
        <p:nvSpPr>
          <p:cNvPr id="98307" name="Content Placeholder 2"/>
          <p:cNvSpPr>
            <a:spLocks noGrp="1"/>
          </p:cNvSpPr>
          <p:nvPr>
            <p:ph idx="1"/>
          </p:nvPr>
        </p:nvSpPr>
        <p:spPr/>
        <p:txBody>
          <a:bodyPr/>
          <a:lstStyle/>
          <a:p>
            <a:pPr>
              <a:spcBef>
                <a:spcPts val="1200"/>
              </a:spcBef>
            </a:pPr>
            <a:r>
              <a:rPr lang="en-US" smtClean="0"/>
              <a:t>Change the space allocated by the layout manager</a:t>
            </a:r>
          </a:p>
          <a:p>
            <a:pPr lvl="1">
              <a:spcBef>
                <a:spcPts val="1200"/>
              </a:spcBef>
            </a:pPr>
            <a:r>
              <a:rPr lang="en-US" smtClean="0"/>
              <a:t>Most LayoutManagers accept a horizontal spacing (hGap) and vertical spacing (vGap) argument</a:t>
            </a:r>
          </a:p>
          <a:p>
            <a:pPr>
              <a:spcBef>
                <a:spcPts val="1200"/>
              </a:spcBef>
            </a:pPr>
            <a:r>
              <a:rPr lang="en-US" smtClean="0"/>
              <a:t>Use a Box as an invisible spacer</a:t>
            </a:r>
          </a:p>
          <a:p>
            <a:pPr lvl="1">
              <a:spcBef>
                <a:spcPts val="1200"/>
              </a:spcBef>
            </a:pPr>
            <a:r>
              <a:rPr lang="en-US" smtClean="0"/>
              <a:t>For Swing layouts, add a Box as an invisible spacer to improve positioning of components</a:t>
            </a:r>
          </a:p>
        </p:txBody>
      </p:sp>
      <p:sp>
        <p:nvSpPr>
          <p:cNvPr id="983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2D828F-A8A8-49CA-BEAB-E9AAD0A5AC67}" type="slidenum">
              <a:rPr lang="en-US" sz="1400" smtClean="0">
                <a:latin typeface="Arial Narrow" pitchFamily="34" charset="0"/>
              </a:rPr>
              <a:pPr/>
              <a:t>77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8862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9F2DBA38-EFA0-4EC0-A6F4-54A43577B763}" type="slidenum">
              <a:rPr lang="en-US" smtClean="0"/>
              <a:pPr>
                <a:defRPr/>
              </a:pPr>
              <a:t>78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5" presetClass="emph" presetSubtype="1" nodeType="withEffect">
                                  <p:stCondLst>
                                    <p:cond delay="0"/>
                                  </p:stCondLst>
                                  <p:childTnLst>
                                    <p:set>
                                      <p:cBhvr override="childStyle">
                                        <p:cTn id="44" dur="indefinite"/>
                                        <p:tgtEl>
                                          <p:spTgt spid="74755">
                                            <p:txEl>
                                              <p:pRg st="3" end="3"/>
                                            </p:txEl>
                                          </p:spTgt>
                                        </p:tgtEl>
                                        <p:attrNameLst>
                                          <p:attrName>style.fontStyle</p:attrName>
                                        </p:attrNameLst>
                                      </p:cBhvr>
                                      <p:to>
                                        <p:strVal val="normal"/>
                                      </p:to>
                                    </p:set>
                                    <p:set>
                                      <p:cBhvr override="childStyle">
                                        <p:cTn id="45" dur="indefinite"/>
                                        <p:tgtEl>
                                          <p:spTgt spid="74755">
                                            <p:txEl>
                                              <p:pRg st="3" end="3"/>
                                            </p:txEl>
                                          </p:spTgt>
                                        </p:tgtEl>
                                        <p:attrNameLst>
                                          <p:attrName>style.fontWeight</p:attrName>
                                        </p:attrNameLst>
                                      </p:cBhvr>
                                      <p:to>
                                        <p:strVal val="bold"/>
                                      </p:to>
                                    </p:set>
                                    <p:set>
                                      <p:cBhvr override="childStyle">
                                        <p:cTn id="46" dur="indefinite"/>
                                        <p:tgtEl>
                                          <p:spTgt spid="74755">
                                            <p:txEl>
                                              <p:pRg st="3" end="3"/>
                                            </p:txEl>
                                          </p:spTgt>
                                        </p:tgtEl>
                                        <p:attrNameLst>
                                          <p:attrName>style.textDecorationUnderline</p:attrName>
                                        </p:attrNameLst>
                                      </p:cBhvr>
                                      <p:to>
                                        <p:strVal val="false"/>
                                      </p:to>
                                    </p:se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74755" grpId="0" build="allAtOnce" autoUpdateAnimBg="0"/>
      <p:bldP spid="747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dirty="0" smtClean="0"/>
              <a:t>Borders</a:t>
            </a:r>
          </a:p>
        </p:txBody>
      </p:sp>
      <p:sp>
        <p:nvSpPr>
          <p:cNvPr id="100355" name="Rectangle 3"/>
          <p:cNvSpPr>
            <a:spLocks noGrp="1" noChangeArrowheads="1"/>
          </p:cNvSpPr>
          <p:nvPr>
            <p:ph type="body" idx="1"/>
          </p:nvPr>
        </p:nvSpPr>
        <p:spPr>
          <a:xfrm>
            <a:off x="685800" y="1295400"/>
            <a:ext cx="8153400" cy="4800600"/>
          </a:xfrm>
        </p:spPr>
        <p:txBody>
          <a:bodyPr/>
          <a:lstStyle/>
          <a:p>
            <a:r>
              <a:rPr lang="en-US" smtClean="0"/>
              <a:t>Purpose</a:t>
            </a:r>
          </a:p>
          <a:p>
            <a:pPr lvl="1"/>
            <a:r>
              <a:rPr lang="en-US" smtClean="0"/>
              <a:t>Create border to any component that extends JComponent (p.424)</a:t>
            </a:r>
          </a:p>
          <a:p>
            <a:pPr lvl="2"/>
            <a:r>
              <a:rPr lang="en-US" smtClean="0"/>
              <a:t>With JPanel, group components visually</a:t>
            </a:r>
          </a:p>
          <a:p>
            <a:r>
              <a:rPr lang="en-US" smtClean="0"/>
              <a:t>Usage</a:t>
            </a:r>
          </a:p>
          <a:p>
            <a:pPr lvl="1"/>
            <a:r>
              <a:rPr lang="en-US" smtClean="0"/>
              <a:t>Create a Border object by calling </a:t>
            </a:r>
            <a:r>
              <a:rPr lang="en-US" b="1" smtClean="0">
                <a:solidFill>
                  <a:srgbClr val="FFFF00"/>
                </a:solidFill>
                <a:latin typeface="Courier New" pitchFamily="49" charset="0"/>
                <a:cs typeface="Courier New" pitchFamily="49" charset="0"/>
              </a:rPr>
              <a:t>BorderFactory.createXxxBorder</a:t>
            </a:r>
            <a:r>
              <a:rPr lang="en-US" smtClean="0">
                <a:solidFill>
                  <a:srgbClr val="FFFF00"/>
                </a:solidFill>
              </a:rPr>
              <a:t>(…)</a:t>
            </a:r>
          </a:p>
          <a:p>
            <a:pPr lvl="1"/>
            <a:r>
              <a:rPr lang="en-US" smtClean="0"/>
              <a:t>To apply a border object to a component, using the component’s </a:t>
            </a:r>
            <a:r>
              <a:rPr lang="en-US" b="1" smtClean="0">
                <a:solidFill>
                  <a:srgbClr val="FFFF00"/>
                </a:solidFill>
                <a:latin typeface="Courier New" pitchFamily="49" charset="0"/>
                <a:cs typeface="Courier New" pitchFamily="49" charset="0"/>
              </a:rPr>
              <a:t>setBorder</a:t>
            </a:r>
            <a:r>
              <a:rPr lang="en-US" smtClean="0"/>
              <a:t> method</a:t>
            </a:r>
          </a:p>
          <a:p>
            <a:r>
              <a:rPr lang="en-US" smtClean="0"/>
              <a:t>Example</a:t>
            </a:r>
          </a:p>
          <a:p>
            <a:pPr>
              <a:buFont typeface="Wingdings" pitchFamily="2" charset="2"/>
              <a:buNone/>
            </a:pPr>
            <a:r>
              <a:rPr lang="en-US" smtClean="0"/>
              <a:t>	</a:t>
            </a:r>
            <a:r>
              <a:rPr lang="en-US" sz="2200" smtClean="0"/>
              <a:t>label.setBorder(BorderFactory.createLineBorder(Color.red));</a:t>
            </a:r>
          </a:p>
        </p:txBody>
      </p:sp>
      <p:sp>
        <p:nvSpPr>
          <p:cNvPr id="1003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D1B2CF5-F056-4DB4-91EF-11E97BC6B351}" type="slidenum">
              <a:rPr lang="en-US" sz="1400" smtClean="0">
                <a:latin typeface="Arial Narrow" pitchFamily="34" charset="0"/>
              </a:rPr>
              <a:pPr/>
              <a:t>79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228600"/>
            <a:ext cx="8229600" cy="685800"/>
          </a:xfrm>
        </p:spPr>
        <p:txBody>
          <a:bodyPr/>
          <a:lstStyle/>
          <a:p>
            <a:pPr>
              <a:defRPr/>
            </a:pPr>
            <a:r>
              <a:rPr kumimoji="0" lang="en-US" b="0" smtClean="0">
                <a:solidFill>
                  <a:schemeClr val="tx1"/>
                </a:solidFill>
              </a:rPr>
              <a:t>Create a JFrame: JFrameDemo1.java</a:t>
            </a:r>
          </a:p>
        </p:txBody>
      </p:sp>
      <p:grpSp>
        <p:nvGrpSpPr>
          <p:cNvPr id="2" name="Group 12"/>
          <p:cNvGrpSpPr>
            <a:grpSpLocks/>
          </p:cNvGrpSpPr>
          <p:nvPr/>
        </p:nvGrpSpPr>
        <p:grpSpPr bwMode="auto">
          <a:xfrm>
            <a:off x="1143000" y="4419600"/>
            <a:ext cx="3276600" cy="2057400"/>
            <a:chOff x="2971800" y="4800600"/>
            <a:chExt cx="3276599" cy="2057400"/>
          </a:xfrm>
        </p:grpSpPr>
        <p:sp>
          <p:nvSpPr>
            <p:cNvPr id="1036" name="Text Box 6"/>
            <p:cNvSpPr txBox="1">
              <a:spLocks noChangeArrowheads="1"/>
            </p:cNvSpPr>
            <p:nvPr/>
          </p:nvSpPr>
          <p:spPr bwMode="auto">
            <a:xfrm>
              <a:off x="29718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11983" name="Object 2"/>
            <p:cNvGraphicFramePr>
              <a:graphicFrameLocks noChangeAspect="1"/>
            </p:cNvGraphicFramePr>
            <p:nvPr/>
          </p:nvGraphicFramePr>
          <p:xfrm>
            <a:off x="2971800" y="5257801"/>
            <a:ext cx="3276599" cy="1600199"/>
          </p:xfrm>
          <a:graphic>
            <a:graphicData uri="http://schemas.openxmlformats.org/presentationml/2006/ole">
              <mc:AlternateContent xmlns:mc="http://schemas.openxmlformats.org/markup-compatibility/2006">
                <mc:Choice xmlns:v="urn:schemas-microsoft-com:vml" Requires="v">
                  <p:oleObj spid="_x0000_s1044" name="Bitmap Image" r:id="rId4" imgW="3924848" imgH="2285714" progId="Paint.Picture">
                    <p:embed/>
                  </p:oleObj>
                </mc:Choice>
                <mc:Fallback>
                  <p:oleObj name="Bitmap Image" r:id="rId4" imgW="3924848" imgH="228571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257801"/>
                          <a:ext cx="3276599" cy="160019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29" name="Group 10"/>
          <p:cNvGrpSpPr>
            <a:grpSpLocks/>
          </p:cNvGrpSpPr>
          <p:nvPr/>
        </p:nvGrpSpPr>
        <p:grpSpPr bwMode="auto">
          <a:xfrm>
            <a:off x="304800" y="1312863"/>
            <a:ext cx="4454525" cy="3030537"/>
            <a:chOff x="44431" y="1855722"/>
            <a:chExt cx="4455840" cy="3030402"/>
          </a:xfrm>
        </p:grpSpPr>
        <p:sp>
          <p:nvSpPr>
            <p:cNvPr id="1034" name="Rectangle 5"/>
            <p:cNvSpPr>
              <a:spLocks noChangeArrowheads="1"/>
            </p:cNvSpPr>
            <p:nvPr/>
          </p:nvSpPr>
          <p:spPr bwMode="auto">
            <a:xfrm>
              <a:off x="228600" y="2286000"/>
              <a:ext cx="4083772" cy="260012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 f =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f.setVisible( true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9" name="Rectangle 8"/>
            <p:cNvSpPr/>
            <p:nvPr/>
          </p:nvSpPr>
          <p:spPr>
            <a:xfrm>
              <a:off x="44431" y="1855722"/>
              <a:ext cx="4455840" cy="400032"/>
            </a:xfrm>
            <a:prstGeom prst="rect">
              <a:avLst/>
            </a:prstGeom>
          </p:spPr>
          <p:txBody>
            <a:bodyPr wrap="none">
              <a:spAutoFit/>
            </a:bodyPr>
            <a:lstStyle/>
            <a:p>
              <a:pPr>
                <a:defRPr/>
              </a:pPr>
              <a:r>
                <a:rPr lang="en-US" sz="2000" b="1">
                  <a:latin typeface="+mn-lt"/>
                </a:rPr>
                <a:t>Creating the JFrame object in main</a:t>
              </a:r>
              <a:endParaRPr lang="en-US" sz="2000">
                <a:latin typeface="+mn-lt"/>
              </a:endParaRPr>
            </a:p>
          </p:txBody>
        </p:sp>
      </p:grpSp>
      <p:grpSp>
        <p:nvGrpSpPr>
          <p:cNvPr id="4" name="Group 11"/>
          <p:cNvGrpSpPr>
            <a:grpSpLocks/>
          </p:cNvGrpSpPr>
          <p:nvPr/>
        </p:nvGrpSpPr>
        <p:grpSpPr bwMode="auto">
          <a:xfrm>
            <a:off x="4648200" y="1312863"/>
            <a:ext cx="4419600" cy="3944937"/>
            <a:chOff x="4647735" y="1447800"/>
            <a:chExt cx="4420067" cy="3945270"/>
          </a:xfrm>
        </p:grpSpPr>
        <p:sp>
          <p:nvSpPr>
            <p:cNvPr id="1032" name="Rectangle 5"/>
            <p:cNvSpPr>
              <a:spLocks noChangeArrowheads="1"/>
            </p:cNvSpPr>
            <p:nvPr/>
          </p:nvSpPr>
          <p:spPr bwMode="auto">
            <a:xfrm>
              <a:off x="4647735" y="1899806"/>
              <a:ext cx="4420067" cy="349326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a:t>
              </a:r>
              <a:r>
                <a:rPr lang="en-US" b="1">
                  <a:solidFill>
                    <a:srgbClr val="0000FF"/>
                  </a:solidFill>
                  <a:latin typeface="Tahoma" pitchFamily="34" charset="0"/>
                </a:rPr>
                <a:t>extends</a:t>
              </a:r>
              <a:r>
                <a:rPr lang="en-US" b="1">
                  <a:solidFill>
                    <a:schemeClr val="bg2"/>
                  </a:solidFill>
                  <a:latin typeface="Tahoma" pitchFamily="34" charset="0"/>
                </a:rPr>
                <a:t> JFrame </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JFrameDemo1()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 	</a:t>
              </a:r>
              <a:r>
                <a:rPr lang="en-US">
                  <a:solidFill>
                    <a:schemeClr val="bg2"/>
                  </a:solidFill>
                  <a:latin typeface="Tahoma" pitchFamily="34" charset="0"/>
                </a:rPr>
                <a:t>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setVisible(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rgbClr val="0000FF"/>
                  </a:solidFill>
                  <a:latin typeface="Tahoma" pitchFamily="34" charset="0"/>
                </a:rPr>
                <a:t>new</a:t>
              </a:r>
              <a:r>
                <a:rPr lang="en-US" b="1">
                  <a:solidFill>
                    <a:schemeClr val="bg2"/>
                  </a:solidFill>
                  <a:latin typeface="Tahoma" pitchFamily="34" charset="0"/>
                </a:rPr>
                <a:t> </a:t>
              </a:r>
              <a:r>
                <a:rPr lang="en-US" b="1">
                  <a:solidFill>
                    <a:srgbClr val="3333FF"/>
                  </a:solidFill>
                  <a:latin typeface="Tahoma" pitchFamily="34" charset="0"/>
                </a:rPr>
                <a:t>JFrameDemo1</a:t>
              </a:r>
              <a:r>
                <a:rPr lang="en-US" b="1">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10" name="Rectangle 9"/>
            <p:cNvSpPr/>
            <p:nvPr/>
          </p:nvSpPr>
          <p:spPr>
            <a:xfrm>
              <a:off x="5104983" y="1447800"/>
              <a:ext cx="3575428" cy="400084"/>
            </a:xfrm>
            <a:prstGeom prst="rect">
              <a:avLst/>
            </a:prstGeom>
          </p:spPr>
          <p:txBody>
            <a:bodyPr wrap="none">
              <a:spAutoFit/>
            </a:bodyPr>
            <a:lstStyle/>
            <a:p>
              <a:pPr>
                <a:defRPr/>
              </a:pPr>
              <a:r>
                <a:rPr lang="en-US" sz="2000" b="1">
                  <a:latin typeface="+mn-lt"/>
                </a:rPr>
                <a:t>Using a subclass of JFrame</a:t>
              </a:r>
              <a:endParaRPr lang="en-US" sz="2000">
                <a:latin typeface="+mn-lt"/>
              </a:endParaRPr>
            </a:p>
          </p:txBody>
        </p:sp>
      </p:grpSp>
      <p:sp>
        <p:nvSpPr>
          <p:cNvPr id="10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F11DE16-89CC-4CBD-8656-892FBF370984}" type="slidenum">
              <a:rPr lang="en-US" sz="1400" smtClean="0">
                <a:latin typeface="Arial Narrow" pitchFamily="34" charset="0"/>
              </a:rPr>
              <a:pPr/>
              <a:t>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Static methods in BorderFactory</a:t>
            </a:r>
            <a:endParaRPr lang="en-US"/>
          </a:p>
        </p:txBody>
      </p:sp>
      <p:sp>
        <p:nvSpPr>
          <p:cNvPr id="101379" name="Content Placeholder 2"/>
          <p:cNvSpPr>
            <a:spLocks noGrp="1"/>
          </p:cNvSpPr>
          <p:nvPr>
            <p:ph idx="1"/>
          </p:nvPr>
        </p:nvSpPr>
        <p:spPr/>
        <p:txBody>
          <a:bodyPr/>
          <a:lstStyle/>
          <a:p>
            <a:r>
              <a:rPr lang="en-US" sz="2400" smtClean="0"/>
              <a:t>createEmptyBorder(int top, int left, int bottom, int right)</a:t>
            </a:r>
          </a:p>
          <a:p>
            <a:pPr lvl="1"/>
            <a:r>
              <a:rPr lang="en-US" smtClean="0">
                <a:solidFill>
                  <a:srgbClr val="FFFF00"/>
                </a:solidFill>
              </a:rPr>
              <a:t>Simply adds space (margins) around the component</a:t>
            </a:r>
          </a:p>
          <a:p>
            <a:r>
              <a:rPr lang="en-US" sz="2400" smtClean="0"/>
              <a:t>createLineBorder(Color color)</a:t>
            </a:r>
          </a:p>
          <a:p>
            <a:r>
              <a:rPr lang="en-US" sz="2400" smtClean="0"/>
              <a:t>createLineBorder(Color color, int thickness)</a:t>
            </a:r>
          </a:p>
          <a:p>
            <a:pPr lvl="1"/>
            <a:r>
              <a:rPr lang="en-US" smtClean="0">
                <a:solidFill>
                  <a:srgbClr val="FFFF00"/>
                </a:solidFill>
              </a:rPr>
              <a:t>Creates a solid-color border</a:t>
            </a:r>
          </a:p>
          <a:p>
            <a:r>
              <a:rPr lang="en-US" sz="2400" smtClean="0"/>
              <a:t>createTitledBorder(String title)</a:t>
            </a:r>
          </a:p>
          <a:p>
            <a:r>
              <a:rPr lang="en-US" sz="2400" smtClean="0"/>
              <a:t>createTitledBorder(Border border, String title)</a:t>
            </a:r>
          </a:p>
          <a:p>
            <a:pPr lvl="1"/>
            <a:r>
              <a:rPr lang="en-US" smtClean="0">
                <a:solidFill>
                  <a:srgbClr val="FFFF00"/>
                </a:solidFill>
              </a:rPr>
              <a:t>The border is an etched line unless you explicitly provide a border style in second constructor</a:t>
            </a:r>
          </a:p>
          <a:p>
            <a:r>
              <a:rPr lang="en-US" sz="2400" smtClean="0"/>
              <a:t>createEtchedBorder()</a:t>
            </a:r>
          </a:p>
          <a:p>
            <a:r>
              <a:rPr lang="en-US" sz="2400" smtClean="0"/>
              <a:t>createEtchedBorder(Color highlight, Color shadow)</a:t>
            </a:r>
          </a:p>
          <a:p>
            <a:pPr lvl="1"/>
            <a:r>
              <a:rPr lang="en-US" smtClean="0">
                <a:solidFill>
                  <a:srgbClr val="FFFF00"/>
                </a:solidFill>
              </a:rPr>
              <a:t>Creates a etched line without the label</a:t>
            </a:r>
          </a:p>
        </p:txBody>
      </p:sp>
      <p:sp>
        <p:nvSpPr>
          <p:cNvPr id="1013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E3257C-8F6E-4B1E-A587-C45AE4A08C22}" type="slidenum">
              <a:rPr lang="en-US" sz="1400" smtClean="0">
                <a:latin typeface="Arial Narrow" pitchFamily="34" charset="0"/>
              </a:rPr>
              <a:pPr/>
              <a:t>80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BorderDemo.java</a:t>
            </a:r>
            <a:endParaRPr lang="en-US" b="0" dirty="0"/>
          </a:p>
        </p:txBody>
      </p:sp>
      <p:pic>
        <p:nvPicPr>
          <p:cNvPr id="1024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4525" y="1371600"/>
            <a:ext cx="8361363" cy="5105400"/>
          </a:xfrm>
          <a:noFill/>
        </p:spPr>
      </p:pic>
      <p:sp>
        <p:nvSpPr>
          <p:cNvPr id="1024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B27B5C-309A-4EB0-B103-A4629D73BF9D}" type="slidenum">
              <a:rPr lang="en-US" sz="1400" smtClean="0">
                <a:latin typeface="Arial Narrow" pitchFamily="34" charset="0"/>
              </a:rPr>
              <a:pPr/>
              <a:t>81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 </a:t>
            </a:r>
          </a:p>
        </p:txBody>
      </p:sp>
      <p:sp>
        <p:nvSpPr>
          <p:cNvPr id="74756" name="AutoShape 4"/>
          <p:cNvSpPr>
            <a:spLocks noChangeArrowheads="1"/>
          </p:cNvSpPr>
          <p:nvPr/>
        </p:nvSpPr>
        <p:spPr bwMode="auto">
          <a:xfrm>
            <a:off x="1295400" y="4495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2BBCFBAD-25EE-4199-8CB8-0D6313E69E28}" type="slidenum">
              <a:rPr lang="en-US" smtClean="0"/>
              <a:pPr>
                <a:defRPr/>
              </a:pPr>
              <a:t>82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1+#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9" presetClass="emph" presetSubtype="0" nodeType="withEffect">
                                  <p:stCondLst>
                                    <p:cond delay="0"/>
                                  </p:stCondLst>
                                  <p:childTnLst>
                                    <p:set>
                                      <p:cBhvr rctx="PPT">
                                        <p:cTn id="44" dur="indefinite"/>
                                        <p:tgtEl>
                                          <p:spTgt spid="74755">
                                            <p:txEl>
                                              <p:pRg st="3" end="3"/>
                                            </p:txEl>
                                          </p:spTgt>
                                        </p:tgtEl>
                                        <p:attrNameLst>
                                          <p:attrName>style.opacity</p:attrName>
                                        </p:attrNameLst>
                                      </p:cBhvr>
                                      <p:to>
                                        <p:strVal val="0.5"/>
                                      </p:to>
                                    </p:set>
                                    <p:animEffect filter="image" prLst="opacity: 0.5">
                                      <p:cBhvr rctx="IE">
                                        <p:cTn id="45" dur="indefinite"/>
                                        <p:tgtEl>
                                          <p:spTgt spid="74755">
                                            <p:txEl>
                                              <p:pRg st="3" end="3"/>
                                            </p:txEl>
                                          </p:spTgt>
                                        </p:tgtEl>
                                      </p:cBhvr>
                                    </p:animEffect>
                                  </p:childTnLst>
                                </p:cTn>
                              </p:par>
                              <p:par>
                                <p:cTn id="46" presetID="5" presetClass="emph" presetSubtype="1" nodeType="withEffect">
                                  <p:stCondLst>
                                    <p:cond delay="0"/>
                                  </p:stCondLst>
                                  <p:childTnLst>
                                    <p:set>
                                      <p:cBhvr override="childStyle">
                                        <p:cTn id="47" dur="indefinite"/>
                                        <p:tgtEl>
                                          <p:spTgt spid="74755">
                                            <p:txEl>
                                              <p:pRg st="4" end="4"/>
                                            </p:txEl>
                                          </p:spTgt>
                                        </p:tgtEl>
                                        <p:attrNameLst>
                                          <p:attrName>style.fontStyle</p:attrName>
                                        </p:attrNameLst>
                                      </p:cBhvr>
                                      <p:to>
                                        <p:strVal val="normal"/>
                                      </p:to>
                                    </p:set>
                                    <p:set>
                                      <p:cBhvr override="childStyle">
                                        <p:cTn id="48" dur="indefinite"/>
                                        <p:tgtEl>
                                          <p:spTgt spid="74755">
                                            <p:txEl>
                                              <p:pRg st="4" end="4"/>
                                            </p:txEl>
                                          </p:spTgt>
                                        </p:tgtEl>
                                        <p:attrNameLst>
                                          <p:attrName>style.fontWeight</p:attrName>
                                        </p:attrNameLst>
                                      </p:cBhvr>
                                      <p:to>
                                        <p:strVal val="bold"/>
                                      </p:to>
                                    </p:set>
                                    <p:set>
                                      <p:cBhvr override="childStyle">
                                        <p:cTn id="49" dur="indefinite"/>
                                        <p:tgtEl>
                                          <p:spTgt spid="74755">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74755" grpId="0" build="allAtOnce" autoUpdateAnimBg="0"/>
      <p:bldP spid="747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a:t>Applets</a:t>
            </a:r>
          </a:p>
        </p:txBody>
      </p:sp>
      <p:sp>
        <p:nvSpPr>
          <p:cNvPr id="109571" name="Rectangle 3"/>
          <p:cNvSpPr>
            <a:spLocks noGrp="1" noChangeArrowheads="1"/>
          </p:cNvSpPr>
          <p:nvPr>
            <p:ph type="body" idx="1"/>
          </p:nvPr>
        </p:nvSpPr>
        <p:spPr/>
        <p:txBody>
          <a:bodyPr/>
          <a:lstStyle/>
          <a:p>
            <a:r>
              <a:rPr lang="en-US" smtClean="0"/>
              <a:t>A Java </a:t>
            </a:r>
            <a:r>
              <a:rPr lang="en-US" smtClean="0">
                <a:latin typeface="Courier New" pitchFamily="49" charset="0"/>
                <a:cs typeface="Courier New" pitchFamily="49" charset="0"/>
              </a:rPr>
              <a:t>applet</a:t>
            </a:r>
            <a:r>
              <a:rPr lang="en-US" smtClean="0"/>
              <a:t> is a program that is intended to transported over the Web and executed using a web browser</a:t>
            </a:r>
          </a:p>
          <a:p>
            <a:r>
              <a:rPr lang="en-US" smtClean="0"/>
              <a:t>An </a:t>
            </a:r>
            <a:r>
              <a:rPr lang="en-US" smtClean="0">
                <a:latin typeface="Courier New" pitchFamily="49" charset="0"/>
                <a:cs typeface="Courier New" pitchFamily="49" charset="0"/>
              </a:rPr>
              <a:t>applet</a:t>
            </a:r>
            <a:r>
              <a:rPr lang="en-US" smtClean="0"/>
              <a:t> doesn't have a </a:t>
            </a:r>
            <a:r>
              <a:rPr lang="en-US" smtClean="0">
                <a:latin typeface="Courier New" pitchFamily="49" charset="0"/>
              </a:rPr>
              <a:t>main</a:t>
            </a:r>
            <a:r>
              <a:rPr lang="en-US" smtClean="0"/>
              <a:t> method</a:t>
            </a:r>
          </a:p>
          <a:p>
            <a:pPr lvl="1"/>
            <a:r>
              <a:rPr lang="en-US" smtClean="0"/>
              <a:t>The </a:t>
            </a:r>
            <a:r>
              <a:rPr lang="en-US" smtClean="0">
                <a:latin typeface="Courier New" pitchFamily="49" charset="0"/>
              </a:rPr>
              <a:t>paint</a:t>
            </a:r>
            <a:r>
              <a:rPr lang="en-US" smtClean="0"/>
              <a:t> method is executed automatically and is used to draw the applet’s contents</a:t>
            </a:r>
          </a:p>
          <a:p>
            <a:pPr lvl="1">
              <a:buFontTx/>
              <a:buNone/>
            </a:pPr>
            <a:r>
              <a:rPr lang="fr-FR" b="1" smtClean="0"/>
              <a:t>	</a:t>
            </a:r>
            <a:r>
              <a:rPr lang="fr-FR" b="1" smtClean="0">
                <a:solidFill>
                  <a:schemeClr val="tx1"/>
                </a:solidFill>
                <a:latin typeface="Courier New" pitchFamily="49" charset="0"/>
                <a:cs typeface="Courier New" pitchFamily="49" charset="0"/>
              </a:rPr>
              <a:t>public void paint (Graphics g)</a:t>
            </a:r>
            <a:endParaRPr lang="en-US" b="1" smtClean="0">
              <a:solidFill>
                <a:schemeClr val="tx1"/>
              </a:solidFill>
              <a:latin typeface="Courier New" pitchFamily="49" charset="0"/>
              <a:cs typeface="Courier New" pitchFamily="49" charset="0"/>
            </a:endParaRPr>
          </a:p>
          <a:p>
            <a:pPr lvl="2"/>
            <a:r>
              <a:rPr lang="en-US" smtClean="0"/>
              <a:t>A </a:t>
            </a:r>
            <a:r>
              <a:rPr lang="en-US" smtClean="0">
                <a:latin typeface="Courier New" pitchFamily="49" charset="0"/>
              </a:rPr>
              <a:t>Graphics</a:t>
            </a:r>
            <a:r>
              <a:rPr lang="en-US" smtClean="0"/>
              <a:t> object defines a </a:t>
            </a:r>
            <a:r>
              <a:rPr lang="en-US" i="1" smtClean="0"/>
              <a:t>graphics context</a:t>
            </a:r>
            <a:r>
              <a:rPr lang="en-US" smtClean="0"/>
              <a:t> on which we can draw shapes and text</a:t>
            </a:r>
          </a:p>
        </p:txBody>
      </p:sp>
      <p:sp>
        <p:nvSpPr>
          <p:cNvPr id="1044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6D02B2B-C01A-4E40-BBA9-CBBE84E1BB02}" type="slidenum">
              <a:rPr lang="en-US" sz="1400" smtClean="0">
                <a:latin typeface="Arial Narrow" pitchFamily="34" charset="0"/>
              </a:rPr>
              <a:pPr/>
              <a:t>83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2" dur="500"/>
                                        <p:tgtEl>
                                          <p:spTgt spid="1095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18"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Some methods of the Graphics class</a:t>
            </a:r>
            <a:endParaRPr lang="en-US" b="0" dirty="0"/>
          </a:p>
        </p:txBody>
      </p:sp>
      <p:pic>
        <p:nvPicPr>
          <p:cNvPr id="1054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143000"/>
            <a:ext cx="5562600" cy="5715000"/>
          </a:xfrm>
          <a:noFill/>
        </p:spPr>
      </p:pic>
      <p:sp>
        <p:nvSpPr>
          <p:cNvPr id="1054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01784D7-2F3E-4CA1-9B45-F2653BA0B419}" type="slidenum">
              <a:rPr lang="en-US" sz="1400" smtClean="0">
                <a:latin typeface="Arial Narrow" pitchFamily="34" charset="0"/>
              </a:rPr>
              <a:pPr/>
              <a:t>84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t>Applets</a:t>
            </a:r>
          </a:p>
        </p:txBody>
      </p:sp>
      <p:sp>
        <p:nvSpPr>
          <p:cNvPr id="106499" name="Rectangle 3"/>
          <p:cNvSpPr>
            <a:spLocks noGrp="1" noChangeArrowheads="1"/>
          </p:cNvSpPr>
          <p:nvPr>
            <p:ph type="body" idx="1"/>
          </p:nvPr>
        </p:nvSpPr>
        <p:spPr/>
        <p:txBody>
          <a:bodyPr/>
          <a:lstStyle/>
          <a:p>
            <a:pPr>
              <a:spcBef>
                <a:spcPts val="1200"/>
              </a:spcBef>
            </a:pPr>
            <a:r>
              <a:rPr lang="en-US" smtClean="0"/>
              <a:t>The class that defines an applet </a:t>
            </a:r>
            <a:r>
              <a:rPr lang="en-US" i="1" smtClean="0">
                <a:solidFill>
                  <a:schemeClr val="tx1"/>
                </a:solidFill>
              </a:rPr>
              <a:t>extends</a:t>
            </a:r>
            <a:r>
              <a:rPr lang="en-US" smtClean="0">
                <a:solidFill>
                  <a:schemeClr val="tx1"/>
                </a:solidFill>
              </a:rPr>
              <a:t> the Applet class</a:t>
            </a:r>
          </a:p>
          <a:p>
            <a:pPr>
              <a:spcBef>
                <a:spcPts val="1200"/>
              </a:spcBef>
            </a:pPr>
            <a:r>
              <a:rPr lang="en-US" smtClean="0">
                <a:latin typeface="Courier New" pitchFamily="49" charset="0"/>
                <a:cs typeface="Courier New" pitchFamily="49" charset="0"/>
              </a:rPr>
              <a:t>Applet </a:t>
            </a:r>
            <a:r>
              <a:rPr lang="en-US" smtClean="0"/>
              <a:t>classes must also be declared as </a:t>
            </a:r>
            <a:r>
              <a:rPr lang="en-US" i="1" smtClean="0"/>
              <a:t>public</a:t>
            </a:r>
          </a:p>
          <a:p>
            <a:pPr>
              <a:spcBef>
                <a:spcPts val="1200"/>
              </a:spcBef>
            </a:pPr>
            <a:r>
              <a:rPr lang="en-US" smtClean="0"/>
              <a:t>An applet is embedded into an HTML file using a tag that references the bytecode file of the applet</a:t>
            </a:r>
          </a:p>
          <a:p>
            <a:pPr>
              <a:spcBef>
                <a:spcPts val="1200"/>
              </a:spcBef>
            </a:pPr>
            <a:r>
              <a:rPr lang="en-US" smtClean="0"/>
              <a:t>See </a:t>
            </a:r>
            <a:r>
              <a:rPr lang="en-US" smtClean="0">
                <a:hlinkClick r:id="rId3" action="ppaction://hlinkfile"/>
              </a:rPr>
              <a:t>Einstein.java</a:t>
            </a:r>
            <a:r>
              <a:rPr lang="en-US" smtClean="0"/>
              <a:t> (page 97)</a:t>
            </a:r>
          </a:p>
        </p:txBody>
      </p:sp>
      <p:sp>
        <p:nvSpPr>
          <p:cNvPr id="1065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192CC2-39C6-482E-8650-C55DCCDD6493}" type="slidenum">
              <a:rPr lang="en-US" sz="1400" smtClean="0">
                <a:latin typeface="Arial Narrow" pitchFamily="34" charset="0"/>
              </a:rPr>
              <a:pPr/>
              <a:t>85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err="1" smtClean="0"/>
              <a:t>Einstein.java</a:t>
            </a:r>
            <a:endParaRPr lang="en-US" b="0" dirty="0"/>
          </a:p>
        </p:txBody>
      </p:sp>
      <p:sp>
        <p:nvSpPr>
          <p:cNvPr id="107523" name="Content Placeholder 2"/>
          <p:cNvSpPr>
            <a:spLocks noGrp="1"/>
          </p:cNvSpPr>
          <p:nvPr>
            <p:ph idx="1"/>
          </p:nvPr>
        </p:nvSpPr>
        <p:spPr>
          <a:solidFill>
            <a:schemeClr val="tx1"/>
          </a:solidFill>
          <a:ln>
            <a:solidFill>
              <a:schemeClr val="tx1"/>
            </a:solidFill>
            <a:miter lim="800000"/>
            <a:headEnd/>
            <a:tailEnd/>
          </a:ln>
        </p:spPr>
        <p:txBody>
          <a:bodyPr/>
          <a:lstStyle/>
          <a:p>
            <a:pPr>
              <a:buFont typeface="Wingdings" pitchFamily="2" charset="2"/>
              <a:buNone/>
            </a:pPr>
            <a:r>
              <a:rPr lang="en-US" sz="1600" smtClean="0">
                <a:solidFill>
                  <a:srgbClr val="3333FF"/>
                </a:solidFill>
              </a:rPr>
              <a:t>import</a:t>
            </a:r>
            <a:r>
              <a:rPr lang="en-US" sz="1600" smtClean="0">
                <a:solidFill>
                  <a:schemeClr val="bg2"/>
                </a:solidFill>
              </a:rPr>
              <a:t> java.applet.Applet;</a:t>
            </a:r>
          </a:p>
          <a:p>
            <a:pPr>
              <a:buFont typeface="Wingdings" pitchFamily="2" charset="2"/>
              <a:buNone/>
            </a:pPr>
            <a:r>
              <a:rPr lang="en-US" sz="1600" smtClean="0">
                <a:solidFill>
                  <a:srgbClr val="3333FF"/>
                </a:solidFill>
              </a:rPr>
              <a:t>import</a:t>
            </a:r>
            <a:r>
              <a:rPr lang="en-US" sz="1600" smtClean="0">
                <a:solidFill>
                  <a:schemeClr val="bg2"/>
                </a:solidFill>
              </a:rPr>
              <a:t> java.awt.*;</a:t>
            </a:r>
          </a:p>
          <a:p>
            <a:pPr>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Einstein </a:t>
            </a:r>
            <a:r>
              <a:rPr lang="en-US" sz="1600" smtClean="0">
                <a:solidFill>
                  <a:srgbClr val="3333FF"/>
                </a:solidFill>
              </a:rPr>
              <a:t>extends</a:t>
            </a:r>
            <a:r>
              <a:rPr lang="en-US" sz="1600" smtClean="0">
                <a:solidFill>
                  <a:schemeClr val="bg2"/>
                </a:solidFill>
              </a:rPr>
              <a:t> Applet</a:t>
            </a:r>
          </a:p>
          <a:p>
            <a:pPr>
              <a:buFont typeface="Wingdings" pitchFamily="2" charset="2"/>
              <a:buNone/>
            </a:pPr>
            <a:r>
              <a:rPr lang="en-US" sz="1600" smtClean="0">
                <a:solidFill>
                  <a:schemeClr val="bg2"/>
                </a:solidFill>
              </a:rPr>
              <a:t>{</a:t>
            </a:r>
          </a:p>
          <a:p>
            <a:pPr>
              <a:buFont typeface="Wingdings" pitchFamily="2" charset="2"/>
              <a:buNone/>
            </a:pPr>
            <a:r>
              <a:rPr lang="fr-FR" sz="1600" smtClean="0">
                <a:solidFill>
                  <a:schemeClr val="bg2"/>
                </a:solidFill>
              </a:rPr>
              <a:t>	</a:t>
            </a:r>
            <a:r>
              <a:rPr lang="fr-FR" sz="1600" smtClean="0">
                <a:solidFill>
                  <a:srgbClr val="3333FF"/>
                </a:solidFill>
              </a:rPr>
              <a:t>public</a:t>
            </a:r>
            <a:r>
              <a:rPr lang="fr-FR" sz="1600" smtClean="0">
                <a:solidFill>
                  <a:schemeClr val="bg2"/>
                </a:solidFill>
              </a:rPr>
              <a:t> </a:t>
            </a:r>
            <a:r>
              <a:rPr lang="fr-FR" sz="1600" smtClean="0">
                <a:solidFill>
                  <a:srgbClr val="3333FF"/>
                </a:solidFill>
              </a:rPr>
              <a:t>void</a:t>
            </a:r>
            <a:r>
              <a:rPr lang="fr-FR" sz="1600" smtClean="0">
                <a:solidFill>
                  <a:schemeClr val="bg2"/>
                </a:solidFill>
              </a:rPr>
              <a:t> </a:t>
            </a:r>
            <a:r>
              <a:rPr lang="fr-FR" sz="1600" smtClean="0">
                <a:solidFill>
                  <a:srgbClr val="3333FF"/>
                </a:solidFill>
              </a:rPr>
              <a:t>paint</a:t>
            </a:r>
            <a:r>
              <a:rPr lang="fr-FR" sz="1600" smtClean="0">
                <a:solidFill>
                  <a:schemeClr val="bg2"/>
                </a:solidFill>
              </a:rPr>
              <a:t> (</a:t>
            </a:r>
            <a:r>
              <a:rPr lang="fr-FR" sz="1600" smtClean="0">
                <a:solidFill>
                  <a:srgbClr val="3333FF"/>
                </a:solidFill>
              </a:rPr>
              <a:t>Graphics</a:t>
            </a:r>
            <a:r>
              <a:rPr lang="fr-FR" sz="1600" smtClean="0">
                <a:solidFill>
                  <a:schemeClr val="bg2"/>
                </a:solidFill>
              </a:rPr>
              <a:t> g)</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(50, 50, 40, 40); 	</a:t>
            </a:r>
            <a:r>
              <a:rPr lang="en-US" sz="1600" smtClean="0">
                <a:solidFill>
                  <a:srgbClr val="008000"/>
                </a:solidFill>
              </a:rPr>
              <a:t>// square</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(60, 80, 225, 30); </a:t>
            </a:r>
            <a:r>
              <a:rPr lang="en-US" sz="1600" smtClean="0">
                <a:solidFill>
                  <a:srgbClr val="008000"/>
                </a:solidFill>
              </a:rPr>
              <a:t>// rectangle</a:t>
            </a:r>
          </a:p>
          <a:p>
            <a:pPr>
              <a:buFont typeface="Wingdings" pitchFamily="2" charset="2"/>
              <a:buNone/>
            </a:pPr>
            <a:r>
              <a:rPr lang="fr-FR" sz="1600" smtClean="0">
                <a:solidFill>
                  <a:schemeClr val="bg2"/>
                </a:solidFill>
              </a:rPr>
              <a:t>		g.</a:t>
            </a:r>
            <a:r>
              <a:rPr lang="fr-FR" sz="1600" b="1" smtClean="0">
                <a:solidFill>
                  <a:schemeClr val="bg2"/>
                </a:solidFill>
              </a:rPr>
              <a:t>drawOval</a:t>
            </a:r>
            <a:r>
              <a:rPr lang="fr-FR" sz="1600" smtClean="0">
                <a:solidFill>
                  <a:schemeClr val="bg2"/>
                </a:solidFill>
              </a:rPr>
              <a:t> (75, 65, 20, 20); 	</a:t>
            </a:r>
            <a:r>
              <a:rPr lang="fr-FR" sz="1600" smtClean="0">
                <a:solidFill>
                  <a:srgbClr val="008000"/>
                </a:solidFill>
              </a:rPr>
              <a:t>// circle</a:t>
            </a:r>
          </a:p>
          <a:p>
            <a:pPr>
              <a:buFont typeface="Wingdings" pitchFamily="2" charset="2"/>
              <a:buNone/>
            </a:pPr>
            <a:r>
              <a:rPr lang="en-US" sz="1600" smtClean="0">
                <a:solidFill>
                  <a:schemeClr val="bg2"/>
                </a:solidFill>
              </a:rPr>
              <a:t>		g.</a:t>
            </a:r>
            <a:r>
              <a:rPr lang="en-US" sz="1600" b="1" smtClean="0">
                <a:solidFill>
                  <a:schemeClr val="bg2"/>
                </a:solidFill>
              </a:rPr>
              <a:t>drawLine</a:t>
            </a:r>
            <a:r>
              <a:rPr lang="en-US" sz="1600" smtClean="0">
                <a:solidFill>
                  <a:schemeClr val="bg2"/>
                </a:solidFill>
              </a:rPr>
              <a:t> (35, 60, 100, 120); </a:t>
            </a:r>
            <a:r>
              <a:rPr lang="en-US" sz="1600" smtClean="0">
                <a:solidFill>
                  <a:srgbClr val="008000"/>
                </a:solidFill>
              </a:rPr>
              <a:t>// line</a:t>
            </a:r>
          </a:p>
          <a:p>
            <a:pPr>
              <a:buFont typeface="Wingdings" pitchFamily="2" charset="2"/>
              <a:buNone/>
            </a:pPr>
            <a:endParaRPr lang="en-US" sz="1600" smtClean="0">
              <a:solidFill>
                <a:schemeClr val="bg2"/>
              </a:solidFill>
            </a:endParaRPr>
          </a:p>
          <a:p>
            <a:pPr>
              <a:buFont typeface="Wingdings" pitchFamily="2" charset="2"/>
              <a:buNone/>
            </a:pPr>
            <a:r>
              <a:rPr lang="en-US" sz="1600" smtClean="0">
                <a:solidFill>
                  <a:schemeClr val="bg2"/>
                </a:solidFill>
              </a:rPr>
              <a:t>		g.drawString ("</a:t>
            </a:r>
            <a:r>
              <a:rPr lang="en-US" sz="1600" smtClean="0">
                <a:solidFill>
                  <a:srgbClr val="DE2C28"/>
                </a:solidFill>
              </a:rPr>
              <a:t>Out of clutter, find simplicity.</a:t>
            </a:r>
            <a:r>
              <a:rPr lang="en-US" sz="1600" smtClean="0">
                <a:solidFill>
                  <a:schemeClr val="bg2"/>
                </a:solidFill>
              </a:rPr>
              <a:t>", 110, 70);</a:t>
            </a:r>
          </a:p>
          <a:p>
            <a:pPr>
              <a:buFont typeface="Wingdings" pitchFamily="2" charset="2"/>
              <a:buNone/>
            </a:pPr>
            <a:r>
              <a:rPr lang="en-US" sz="1600" smtClean="0">
                <a:solidFill>
                  <a:schemeClr val="bg2"/>
                </a:solidFill>
              </a:rPr>
              <a:t>		g.drawString ("</a:t>
            </a:r>
            <a:r>
              <a:rPr lang="en-US" sz="1600" smtClean="0">
                <a:solidFill>
                  <a:srgbClr val="DE2C28"/>
                </a:solidFill>
              </a:rPr>
              <a:t>-- Albert Einstein</a:t>
            </a:r>
            <a:r>
              <a:rPr lang="en-US" sz="1600" smtClean="0">
                <a:solidFill>
                  <a:schemeClr val="bg2"/>
                </a:solidFill>
              </a:rPr>
              <a:t>", 130, 100);</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a:t>
            </a:r>
          </a:p>
        </p:txBody>
      </p:sp>
      <p:sp>
        <p:nvSpPr>
          <p:cNvPr id="1075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A7946731-AF26-45A7-BC95-02E5BDBCB0EC}" type="slidenum">
              <a:rPr lang="en-US" sz="1400" smtClean="0">
                <a:latin typeface="Arial Narrow" pitchFamily="34" charset="0"/>
              </a:rPr>
              <a:pPr/>
              <a:t>86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The HTML applet Tag</a:t>
            </a:r>
          </a:p>
        </p:txBody>
      </p:sp>
      <p:sp>
        <p:nvSpPr>
          <p:cNvPr id="45059" name="Text Box 3"/>
          <p:cNvSpPr txBox="1">
            <a:spLocks noChangeArrowheads="1"/>
          </p:cNvSpPr>
          <p:nvPr/>
        </p:nvSpPr>
        <p:spPr bwMode="auto">
          <a:xfrm>
            <a:off x="838200" y="1447800"/>
            <a:ext cx="7966075" cy="369411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a:solidFill>
                  <a:srgbClr val="005074"/>
                </a:solidFill>
                <a:latin typeface="Courier New" pitchFamily="49" charset="0"/>
              </a:rPr>
              <a:t>&lt;html&gt;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&lt;title&gt;The Einstein Applet&lt;/title&gt;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&lt;body&gt;</a:t>
            </a:r>
          </a:p>
          <a:p>
            <a:r>
              <a:rPr lang="en-US" sz="1800">
                <a:solidFill>
                  <a:srgbClr val="005074"/>
                </a:solidFill>
                <a:latin typeface="Courier New" pitchFamily="49" charset="0"/>
              </a:rPr>
              <a:t>      </a:t>
            </a:r>
            <a:r>
              <a:rPr lang="en-US" sz="1800" b="1">
                <a:solidFill>
                  <a:srgbClr val="005074"/>
                </a:solidFill>
                <a:latin typeface="Courier New" pitchFamily="49" charset="0"/>
              </a:rPr>
              <a:t>&lt;applet code="Einstein.class" width=350 height=175&gt;</a:t>
            </a:r>
          </a:p>
          <a:p>
            <a:r>
              <a:rPr lang="en-US" sz="1800">
                <a:solidFill>
                  <a:srgbClr val="005074"/>
                </a:solidFill>
                <a:latin typeface="Courier New" pitchFamily="49" charset="0"/>
              </a:rPr>
              <a:t>      &lt;/applet&gt;</a:t>
            </a:r>
          </a:p>
          <a:p>
            <a:r>
              <a:rPr lang="en-US" sz="1800">
                <a:solidFill>
                  <a:srgbClr val="005074"/>
                </a:solidFill>
                <a:latin typeface="Courier New" pitchFamily="49" charset="0"/>
              </a:rPr>
              <a:t>   &lt;/body&gt;</a:t>
            </a:r>
          </a:p>
          <a:p>
            <a:r>
              <a:rPr lang="en-US" sz="1800">
                <a:solidFill>
                  <a:srgbClr val="005074"/>
                </a:solidFill>
                <a:latin typeface="Courier New" pitchFamily="49" charset="0"/>
              </a:rPr>
              <a:t>&lt;/html&gt;</a:t>
            </a:r>
          </a:p>
        </p:txBody>
      </p:sp>
      <p:sp>
        <p:nvSpPr>
          <p:cNvPr id="1085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D6618DE-6D3A-4D4C-A22C-379433C05EB6}" type="slidenum">
              <a:rPr lang="en-US" sz="1400" smtClean="0">
                <a:latin typeface="Arial Narrow" pitchFamily="34" charset="0"/>
              </a:rPr>
              <a:pPr/>
              <a:t>87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5059">
                                            <p:txEl>
                                              <p:pRg st="5" end="5"/>
                                            </p:txEl>
                                          </p:spTgt>
                                        </p:tgtEl>
                                      </p:cBhvr>
                                    </p:animEffect>
                                    <p:animScale>
                                      <p:cBhvr>
                                        <p:cTn id="7" dur="250" autoRev="1" fill="hold"/>
                                        <p:tgtEl>
                                          <p:spTgt spid="45059">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Output</a:t>
            </a:r>
            <a:endParaRPr lang="en-US" b="0" dirty="0"/>
          </a:p>
        </p:txBody>
      </p:sp>
      <p:pic>
        <p:nvPicPr>
          <p:cNvPr id="1095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2700" y="1524000"/>
            <a:ext cx="6735763" cy="4572000"/>
          </a:xfrm>
          <a:noFill/>
        </p:spPr>
      </p:pic>
      <p:sp>
        <p:nvSpPr>
          <p:cNvPr id="1095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2438CC3-FAD0-472E-A905-4F47A74A34C5}" type="slidenum">
              <a:rPr lang="en-US" sz="1400" smtClean="0">
                <a:latin typeface="Arial Narrow" pitchFamily="34" charset="0"/>
              </a:rPr>
              <a:pPr/>
              <a:t>88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609600" y="1371600"/>
            <a:ext cx="8458200" cy="5181600"/>
          </a:xfrm>
        </p:spPr>
        <p:txBody>
          <a:bodyPr/>
          <a:lstStyle/>
          <a:p>
            <a:pPr marL="457200" indent="-457200">
              <a:spcBef>
                <a:spcPts val="1200"/>
              </a:spcBef>
            </a:pPr>
            <a:r>
              <a:rPr lang="en-US" smtClean="0"/>
              <a:t>There are basically three steps to create a JFrame window to appear on the screen:</a:t>
            </a:r>
          </a:p>
          <a:p>
            <a:pPr marL="838200" lvl="1" indent="-381000">
              <a:spcBef>
                <a:spcPts val="1200"/>
              </a:spcBef>
              <a:buFontTx/>
              <a:buAutoNum type="arabicPeriod"/>
            </a:pPr>
            <a:r>
              <a:rPr lang="en-US" smtClean="0"/>
              <a:t>Instantiate the JFrame object</a:t>
            </a:r>
          </a:p>
          <a:p>
            <a:pPr marL="838200" lvl="1" indent="-381000">
              <a:spcBef>
                <a:spcPts val="1200"/>
              </a:spcBef>
              <a:buFontTx/>
              <a:buAutoNum type="arabicPeriod"/>
            </a:pPr>
            <a:r>
              <a:rPr lang="en-US" smtClean="0"/>
              <a:t>Give the JFrame object a size using </a:t>
            </a:r>
            <a:r>
              <a:rPr lang="en-US" smtClean="0">
                <a:latin typeface="Courier New" pitchFamily="49" charset="0"/>
              </a:rPr>
              <a:t>setSize</a:t>
            </a:r>
            <a:r>
              <a:rPr lang="en-US" smtClean="0"/>
              <a:t>, </a:t>
            </a:r>
            <a:r>
              <a:rPr lang="en-US" smtClean="0">
                <a:latin typeface="Courier New" pitchFamily="49" charset="0"/>
              </a:rPr>
              <a:t>setBounds</a:t>
            </a:r>
            <a:r>
              <a:rPr lang="en-US" smtClean="0"/>
              <a:t>, or </a:t>
            </a:r>
            <a:r>
              <a:rPr lang="en-US" smtClean="0">
                <a:latin typeface="Courier New" pitchFamily="49" charset="0"/>
              </a:rPr>
              <a:t>pack </a:t>
            </a:r>
            <a:r>
              <a:rPr lang="en-US" smtClean="0"/>
              <a:t>method</a:t>
            </a:r>
          </a:p>
          <a:p>
            <a:pPr marL="838200" lvl="1" indent="-381000">
              <a:spcBef>
                <a:spcPts val="1200"/>
              </a:spcBef>
              <a:buFontTx/>
              <a:buAutoNum type="arabicPeriod"/>
            </a:pPr>
            <a:r>
              <a:rPr lang="en-US" smtClean="0"/>
              <a:t>Make the JFrame appear on the screen by invoking: </a:t>
            </a:r>
            <a:r>
              <a:rPr lang="en-US" smtClean="0">
                <a:latin typeface="Courier New" pitchFamily="49" charset="0"/>
              </a:rPr>
              <a:t>setVisible(true)</a:t>
            </a:r>
          </a:p>
          <a:p>
            <a:pPr marL="457200" indent="-457200">
              <a:spcBef>
                <a:spcPts val="1200"/>
              </a:spcBef>
            </a:pPr>
            <a:r>
              <a:rPr lang="en-US" smtClean="0"/>
              <a:t>Coordinate Systems</a:t>
            </a:r>
          </a:p>
          <a:p>
            <a:pPr marL="838200" lvl="1" indent="-381000">
              <a:spcBef>
                <a:spcPts val="1200"/>
              </a:spcBef>
              <a:buFontTx/>
              <a:buAutoNum type="arabicPeriod"/>
            </a:pPr>
            <a:endParaRPr lang="en-US" smtClean="0"/>
          </a:p>
          <a:p>
            <a:pPr marL="457200" indent="-457200">
              <a:spcBef>
                <a:spcPts val="1200"/>
              </a:spcBef>
            </a:pPr>
            <a:endParaRPr lang="en-US" smtClean="0"/>
          </a:p>
        </p:txBody>
      </p:sp>
      <p:sp>
        <p:nvSpPr>
          <p:cNvPr id="7" name="Rectangle 2"/>
          <p:cNvSpPr>
            <a:spLocks noGrp="1" noChangeArrowheads="1"/>
          </p:cNvSpPr>
          <p:nvPr>
            <p:ph type="title"/>
          </p:nvPr>
        </p:nvSpPr>
        <p:spPr>
          <a:xfrm>
            <a:off x="609600" y="152400"/>
            <a:ext cx="7412038" cy="769938"/>
          </a:xfrm>
        </p:spPr>
        <p:txBody>
          <a:bodyPr/>
          <a:lstStyle/>
          <a:p>
            <a:pPr>
              <a:defRPr/>
            </a:pPr>
            <a:r>
              <a:rPr lang="en-US" smtClean="0"/>
              <a:t>Create a JFrame: steps</a:t>
            </a:r>
            <a:endParaRPr lang="en-US" dirty="0" err="1" smtClean="0"/>
          </a:p>
        </p:txBody>
      </p:sp>
      <p:grpSp>
        <p:nvGrpSpPr>
          <p:cNvPr id="39940" name="Group 22"/>
          <p:cNvGrpSpPr>
            <a:grpSpLocks/>
          </p:cNvGrpSpPr>
          <p:nvPr/>
        </p:nvGrpSpPr>
        <p:grpSpPr bwMode="auto">
          <a:xfrm>
            <a:off x="4267200" y="4586288"/>
            <a:ext cx="4495800" cy="2271712"/>
            <a:chOff x="3810000" y="3443288"/>
            <a:chExt cx="4800600" cy="2728912"/>
          </a:xfrm>
        </p:grpSpPr>
        <p:grpSp>
          <p:nvGrpSpPr>
            <p:cNvPr id="39942" name="Group 4"/>
            <p:cNvGrpSpPr>
              <a:grpSpLocks/>
            </p:cNvGrpSpPr>
            <p:nvPr/>
          </p:nvGrpSpPr>
          <p:grpSpPr bwMode="auto">
            <a:xfrm>
              <a:off x="3810000" y="3519488"/>
              <a:ext cx="4800600" cy="2652712"/>
              <a:chOff x="1008" y="2064"/>
              <a:chExt cx="3024" cy="1671"/>
            </a:xfrm>
          </p:grpSpPr>
          <p:sp>
            <p:nvSpPr>
              <p:cNvPr id="13" name="Line 5"/>
              <p:cNvSpPr>
                <a:spLocks noChangeShapeType="1"/>
              </p:cNvSpPr>
              <p:nvPr/>
            </p:nvSpPr>
            <p:spPr bwMode="auto">
              <a:xfrm>
                <a:off x="1392" y="2304"/>
                <a:ext cx="0" cy="1344"/>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14" name="Line 6"/>
              <p:cNvSpPr>
                <a:spLocks noChangeShapeType="1"/>
              </p:cNvSpPr>
              <p:nvPr/>
            </p:nvSpPr>
            <p:spPr bwMode="auto">
              <a:xfrm>
                <a:off x="1392" y="2304"/>
                <a:ext cx="2592" cy="0"/>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39950" name="Text Box 7"/>
              <p:cNvSpPr txBox="1">
                <a:spLocks noChangeArrowheads="1"/>
              </p:cNvSpPr>
              <p:nvPr/>
            </p:nvSpPr>
            <p:spPr bwMode="auto">
              <a:xfrm>
                <a:off x="1104" y="350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Y</a:t>
                </a:r>
                <a:endParaRPr lang="en-US">
                  <a:solidFill>
                    <a:srgbClr val="FFFF00"/>
                  </a:solidFill>
                  <a:latin typeface="Times New Roman" pitchFamily="18" charset="0"/>
                </a:endParaRPr>
              </a:p>
            </p:txBody>
          </p:sp>
          <p:sp>
            <p:nvSpPr>
              <p:cNvPr id="39951" name="Text Box 8"/>
              <p:cNvSpPr txBox="1">
                <a:spLocks noChangeArrowheads="1"/>
              </p:cNvSpPr>
              <p:nvPr/>
            </p:nvSpPr>
            <p:spPr bwMode="auto">
              <a:xfrm>
                <a:off x="3812" y="20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X</a:t>
                </a:r>
                <a:endParaRPr lang="en-US">
                  <a:solidFill>
                    <a:srgbClr val="FFFF00"/>
                  </a:solidFill>
                  <a:latin typeface="Times New Roman" pitchFamily="18" charset="0"/>
                </a:endParaRPr>
              </a:p>
            </p:txBody>
          </p:sp>
          <p:sp>
            <p:nvSpPr>
              <p:cNvPr id="39952" name="Text Box 9"/>
              <p:cNvSpPr txBox="1">
                <a:spLocks noChangeArrowheads="1"/>
              </p:cNvSpPr>
              <p:nvPr/>
            </p:nvSpPr>
            <p:spPr bwMode="auto">
              <a:xfrm>
                <a:off x="1008" y="2064"/>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(0, 0)</a:t>
                </a:r>
                <a:endParaRPr lang="en-US">
                  <a:solidFill>
                    <a:srgbClr val="FFFF00"/>
                  </a:solidFill>
                  <a:latin typeface="Times New Roman" pitchFamily="18" charset="0"/>
                </a:endParaRPr>
              </a:p>
            </p:txBody>
          </p:sp>
        </p:grpSp>
        <p:sp>
          <p:nvSpPr>
            <p:cNvPr id="18" name="Line 10"/>
            <p:cNvSpPr>
              <a:spLocks noChangeShapeType="1"/>
            </p:cNvSpPr>
            <p:nvPr/>
          </p:nvSpPr>
          <p:spPr bwMode="auto">
            <a:xfrm>
              <a:off x="4420246" y="4966978"/>
              <a:ext cx="2361313" cy="0"/>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19" name="Line 11"/>
            <p:cNvSpPr>
              <a:spLocks noChangeShapeType="1"/>
            </p:cNvSpPr>
            <p:nvPr/>
          </p:nvSpPr>
          <p:spPr bwMode="auto">
            <a:xfrm>
              <a:off x="6781558" y="3900967"/>
              <a:ext cx="0" cy="1066011"/>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39945" name="Text Box 12"/>
            <p:cNvSpPr txBox="1">
              <a:spLocks noChangeArrowheads="1"/>
            </p:cNvSpPr>
            <p:nvPr/>
          </p:nvSpPr>
          <p:spPr bwMode="auto">
            <a:xfrm>
              <a:off x="6477000" y="49672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(112, 40)</a:t>
              </a:r>
              <a:endParaRPr lang="en-US">
                <a:latin typeface="Times New Roman" pitchFamily="18" charset="0"/>
              </a:endParaRPr>
            </a:p>
          </p:txBody>
        </p:sp>
        <p:sp>
          <p:nvSpPr>
            <p:cNvPr id="39946" name="Text Box 13"/>
            <p:cNvSpPr txBox="1">
              <a:spLocks noChangeArrowheads="1"/>
            </p:cNvSpPr>
            <p:nvPr/>
          </p:nvSpPr>
          <p:spPr bwMode="auto">
            <a:xfrm>
              <a:off x="6483350" y="34432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a:t>
              </a:r>
              <a:endParaRPr lang="en-US">
                <a:latin typeface="Times New Roman" pitchFamily="18" charset="0"/>
              </a:endParaRPr>
            </a:p>
          </p:txBody>
        </p:sp>
        <p:sp>
          <p:nvSpPr>
            <p:cNvPr id="39947" name="Text Box 14"/>
            <p:cNvSpPr txBox="1">
              <a:spLocks noChangeArrowheads="1"/>
            </p:cNvSpPr>
            <p:nvPr/>
          </p:nvSpPr>
          <p:spPr bwMode="auto">
            <a:xfrm>
              <a:off x="3962400" y="4738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40</a:t>
              </a:r>
              <a:endParaRPr lang="en-US">
                <a:latin typeface="Times New Roman" pitchFamily="18" charset="0"/>
              </a:endParaRPr>
            </a:p>
          </p:txBody>
        </p:sp>
      </p:grpSp>
      <p:sp>
        <p:nvSpPr>
          <p:cNvPr id="39941" name="Slide Number Placeholder 1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1676B3-B86F-49E3-B3F4-FE6C3D1ACFC5}" type="slidenum">
              <a:rPr lang="en-US" sz="1400" smtClean="0">
                <a:latin typeface="Arial Narrow" pitchFamily="34" charset="0"/>
              </a:rPr>
              <a:pPr/>
              <a:t>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9488</TotalTime>
  <Words>4875</Words>
  <Application>Microsoft Office PowerPoint</Application>
  <PresentationFormat>On-screen Show (4:3)</PresentationFormat>
  <Paragraphs>1237</Paragraphs>
  <Slides>88</Slides>
  <Notes>36</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88</vt:i4>
      </vt:variant>
    </vt:vector>
  </HeadingPairs>
  <TitlesOfParts>
    <vt:vector size="92" baseType="lpstr">
      <vt:lpstr>CS1</vt:lpstr>
      <vt:lpstr>Profile</vt:lpstr>
      <vt:lpstr>Capsules</vt:lpstr>
      <vt:lpstr>Bitmap Image</vt:lpstr>
      <vt:lpstr>PowerPoint Presentation</vt:lpstr>
      <vt:lpstr>Outline</vt:lpstr>
      <vt:lpstr>Topics in this section</vt:lpstr>
      <vt:lpstr>Graphical User Interfaces</vt:lpstr>
      <vt:lpstr>Main GUI Libraries in Java</vt:lpstr>
      <vt:lpstr>Containers – Top level containers</vt:lpstr>
      <vt:lpstr>JFrame</vt:lpstr>
      <vt:lpstr>Create a JFrame: JFrameDemo1.java</vt:lpstr>
      <vt:lpstr>Create a JFrame: steps</vt:lpstr>
      <vt:lpstr>Create a JFrame: JFrameDemo2.java</vt:lpstr>
      <vt:lpstr>Create a JDialog: Example</vt:lpstr>
      <vt:lpstr>JPanel</vt:lpstr>
      <vt:lpstr>Example: JPanelDemo.java</vt:lpstr>
      <vt:lpstr>Useful Container methods</vt:lpstr>
      <vt:lpstr>Useful Container methods (cont.)</vt:lpstr>
      <vt:lpstr>Some components</vt:lpstr>
      <vt:lpstr>A Java screen layout</vt:lpstr>
      <vt:lpstr>Content Pane</vt:lpstr>
      <vt:lpstr> How to add a component to a container?</vt:lpstr>
      <vt:lpstr>JLabel</vt:lpstr>
      <vt:lpstr>JLabel (cont.)</vt:lpstr>
      <vt:lpstr>Using special fonts for text</vt:lpstr>
      <vt:lpstr>Example: JLabelDemo.java</vt:lpstr>
      <vt:lpstr>JTextField</vt:lpstr>
      <vt:lpstr>JTextField - Constructors</vt:lpstr>
      <vt:lpstr>JTextField - Methods</vt:lpstr>
      <vt:lpstr>Example: JTextFieldDemo.java</vt:lpstr>
      <vt:lpstr>JButton</vt:lpstr>
      <vt:lpstr>Example 1: JButtonDemo1.java</vt:lpstr>
      <vt:lpstr>Example 2: JButtonDemo2.java</vt:lpstr>
      <vt:lpstr>Outline</vt:lpstr>
      <vt:lpstr>Event</vt:lpstr>
      <vt:lpstr>Some Event classes (see more p560)</vt:lpstr>
      <vt:lpstr>Event handling</vt:lpstr>
      <vt:lpstr>General process</vt:lpstr>
      <vt:lpstr>Review of Interfaces: Syntax</vt:lpstr>
      <vt:lpstr>Example: ActionListener interface</vt:lpstr>
      <vt:lpstr>Example: MouseListener interface</vt:lpstr>
      <vt:lpstr>The ways to handle event</vt:lpstr>
      <vt:lpstr>Handling events with separate listeners</vt:lpstr>
      <vt:lpstr>Handling events by implementing interfaces</vt:lpstr>
      <vt:lpstr>Handling events with named inner classes</vt:lpstr>
      <vt:lpstr>Handling events with anonymous inner classes</vt:lpstr>
      <vt:lpstr>Determining Event Sources</vt:lpstr>
      <vt:lpstr>HandlingButtonDemo2.java</vt:lpstr>
      <vt:lpstr>Outline</vt:lpstr>
      <vt:lpstr>Topics in this section</vt:lpstr>
      <vt:lpstr>Layout Manager</vt:lpstr>
      <vt:lpstr>Default LM – Change LM</vt:lpstr>
      <vt:lpstr>FlowLayout</vt:lpstr>
      <vt:lpstr>FlowLayout – Constructors</vt:lpstr>
      <vt:lpstr>Example: FlowLayoutDemo.java</vt:lpstr>
      <vt:lpstr>BorderLayout</vt:lpstr>
      <vt:lpstr>BorderLayout (cont.)</vt:lpstr>
      <vt:lpstr>Example: BorderLayoutDemo.java</vt:lpstr>
      <vt:lpstr>GridLayout</vt:lpstr>
      <vt:lpstr>GridLayout – Constructors</vt:lpstr>
      <vt:lpstr>Example: GridLayoutDemo.java</vt:lpstr>
      <vt:lpstr>BoxLayout</vt:lpstr>
      <vt:lpstr>BoxLayout</vt:lpstr>
      <vt:lpstr>Example 1: BoxLayoutDemo.java</vt:lpstr>
      <vt:lpstr>Fillers in BoxLayout</vt:lpstr>
      <vt:lpstr>Strut</vt:lpstr>
      <vt:lpstr>Glue</vt:lpstr>
      <vt:lpstr>Rigid area</vt:lpstr>
      <vt:lpstr>Example 2: BoxLayoutTest.java</vt:lpstr>
      <vt:lpstr>Example 2: BoxLayoutTest.java (cont.)</vt:lpstr>
      <vt:lpstr>Strategies for using Layout Managers</vt:lpstr>
      <vt:lpstr>Disabling the Layout Manager</vt:lpstr>
      <vt:lpstr>Example: NoLayout.java</vt:lpstr>
      <vt:lpstr>Nested Containers: Example</vt:lpstr>
      <vt:lpstr>Example: NestedLayout</vt:lpstr>
      <vt:lpstr>Example: NestedLayout (cont.)</vt:lpstr>
      <vt:lpstr>Example</vt:lpstr>
      <vt:lpstr>Turn off the layout manager for some containers: Example</vt:lpstr>
      <vt:lpstr>Turn off the layout manager for some containers: Result</vt:lpstr>
      <vt:lpstr>Adjust the empty space around components</vt:lpstr>
      <vt:lpstr>Outline</vt:lpstr>
      <vt:lpstr>Borders</vt:lpstr>
      <vt:lpstr>Static methods in BorderFactory</vt:lpstr>
      <vt:lpstr>Example: BorderDemo.java</vt:lpstr>
      <vt:lpstr>Outline</vt:lpstr>
      <vt:lpstr>Applets</vt:lpstr>
      <vt:lpstr>Some methods of the Graphics class</vt:lpstr>
      <vt:lpstr>Applets</vt:lpstr>
      <vt:lpstr>Einstein.java</vt:lpstr>
      <vt:lpstr>The HTML applet Tag</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CHAUHAI</cp:lastModifiedBy>
  <cp:revision>849</cp:revision>
  <dcterms:created xsi:type="dcterms:W3CDTF">2003-05-23T15:49:24Z</dcterms:created>
  <dcterms:modified xsi:type="dcterms:W3CDTF">2012-03-14T02:15:46Z</dcterms:modified>
</cp:coreProperties>
</file>