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52" r:id="rId2"/>
  </p:sldMasterIdLst>
  <p:notesMasterIdLst>
    <p:notesMasterId r:id="rId79"/>
  </p:notesMasterIdLst>
  <p:sldIdLst>
    <p:sldId id="259" r:id="rId3"/>
    <p:sldId id="322" r:id="rId4"/>
    <p:sldId id="375" r:id="rId5"/>
    <p:sldId id="395" r:id="rId6"/>
    <p:sldId id="538" r:id="rId7"/>
    <p:sldId id="558" r:id="rId8"/>
    <p:sldId id="438" r:id="rId9"/>
    <p:sldId id="439" r:id="rId10"/>
    <p:sldId id="440" r:id="rId11"/>
    <p:sldId id="441" r:id="rId12"/>
    <p:sldId id="539" r:id="rId13"/>
    <p:sldId id="398" r:id="rId14"/>
    <p:sldId id="455" r:id="rId15"/>
    <p:sldId id="452" r:id="rId16"/>
    <p:sldId id="534" r:id="rId17"/>
    <p:sldId id="400" r:id="rId18"/>
    <p:sldId id="409" r:id="rId19"/>
    <p:sldId id="507" r:id="rId20"/>
    <p:sldId id="456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40" r:id="rId29"/>
    <p:sldId id="410" r:id="rId30"/>
    <p:sldId id="535" r:id="rId31"/>
    <p:sldId id="413" r:id="rId32"/>
    <p:sldId id="509" r:id="rId33"/>
    <p:sldId id="504" r:id="rId34"/>
    <p:sldId id="465" r:id="rId35"/>
    <p:sldId id="466" r:id="rId36"/>
    <p:sldId id="537" r:id="rId37"/>
    <p:sldId id="415" r:id="rId38"/>
    <p:sldId id="457" r:id="rId39"/>
    <p:sldId id="458" r:id="rId40"/>
    <p:sldId id="470" r:id="rId41"/>
    <p:sldId id="541" r:id="rId42"/>
    <p:sldId id="523" r:id="rId43"/>
    <p:sldId id="542" r:id="rId44"/>
    <p:sldId id="449" r:id="rId45"/>
    <p:sldId id="473" r:id="rId46"/>
    <p:sldId id="471" r:id="rId47"/>
    <p:sldId id="472" r:id="rId48"/>
    <p:sldId id="543" r:id="rId49"/>
    <p:sldId id="521" r:id="rId50"/>
    <p:sldId id="544" r:id="rId51"/>
    <p:sldId id="546" r:id="rId52"/>
    <p:sldId id="547" r:id="rId53"/>
    <p:sldId id="548" r:id="rId54"/>
    <p:sldId id="549" r:id="rId55"/>
    <p:sldId id="550" r:id="rId56"/>
    <p:sldId id="551" r:id="rId57"/>
    <p:sldId id="554" r:id="rId58"/>
    <p:sldId id="555" r:id="rId59"/>
    <p:sldId id="557" r:id="rId60"/>
    <p:sldId id="552" r:id="rId61"/>
    <p:sldId id="383" r:id="rId62"/>
    <p:sldId id="475" r:id="rId63"/>
    <p:sldId id="477" r:id="rId64"/>
    <p:sldId id="532" r:id="rId65"/>
    <p:sldId id="476" r:id="rId66"/>
    <p:sldId id="478" r:id="rId67"/>
    <p:sldId id="480" r:id="rId68"/>
    <p:sldId id="482" r:id="rId69"/>
    <p:sldId id="486" r:id="rId70"/>
    <p:sldId id="484" r:id="rId71"/>
    <p:sldId id="488" r:id="rId72"/>
    <p:sldId id="489" r:id="rId73"/>
    <p:sldId id="514" r:id="rId74"/>
    <p:sldId id="515" r:id="rId75"/>
    <p:sldId id="516" r:id="rId76"/>
    <p:sldId id="517" r:id="rId77"/>
    <p:sldId id="518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  <a:srgbClr val="0000FF"/>
    <a:srgbClr val="DE2C28"/>
    <a:srgbClr val="FF0000"/>
    <a:srgbClr val="FFFF66"/>
    <a:srgbClr val="51FFB4"/>
    <a:srgbClr val="F5E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622" autoAdjust="0"/>
  </p:normalViewPr>
  <p:slideViewPr>
    <p:cSldViewPr>
      <p:cViewPr>
        <p:scale>
          <a:sx n="75" d="100"/>
          <a:sy n="75" d="100"/>
        </p:scale>
        <p:origin x="-930" y="150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16.xml"/><Relationship Id="rId1" Type="http://schemas.openxmlformats.org/officeDocument/2006/relationships/slide" Target="slides/slide12.xml"/><Relationship Id="rId4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" pitchFamily="18" charset="0"/>
              </a:defRPr>
            </a:lvl1pPr>
          </a:lstStyle>
          <a:p>
            <a:pPr>
              <a:defRPr/>
            </a:pPr>
            <a:fld id="{0E58F635-A005-4ABA-8208-99C049A52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2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C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i.wikipedia.org/wiki/Java_(c%C3%B4ng_ngh%E1%BB%87)" TargetMode="External"/><Relationship Id="rId4" Type="http://schemas.openxmlformats.org/officeDocument/2006/relationships/hyperlink" Target="http://vi.wikipedia.org/wiki/C_c%E1%BB%99ng_c%E1%BB%99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Dùng getText cho Jpassword bị error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7C78FBBA-5FF0-4A49-825A-5F7D746C1B32}" type="slidenum">
              <a:rPr lang="en-US" sz="1200" b="0" smtClean="0">
                <a:latin typeface="Times" pitchFamily="18" charset="0"/>
              </a:rPr>
              <a:pPr/>
              <a:t>10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Mnemonics</a:t>
            </a:r>
            <a:r>
              <a:rPr lang="en-US" smtClean="0"/>
              <a:t> can be used with objects of all classes that have subclass javax.swing.AbstractButton</a:t>
            </a:r>
          </a:p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A5079008-2CB3-48C8-98E7-6A173ABE77E9}" type="slidenum">
              <a:rPr lang="en-US" sz="1200" b="0" smtClean="0">
                <a:latin typeface="Times" pitchFamily="18" charset="0"/>
              </a:rPr>
              <a:pPr/>
              <a:t>41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9D89D08-8B4A-4621-B10D-FCF0CD3F4B5F}" type="slidenum">
              <a:rPr lang="en-US" sz="1200" b="0" smtClean="0">
                <a:latin typeface="Times" pitchFamily="18" charset="0"/>
              </a:rPr>
              <a:pPr/>
              <a:t>51</a:t>
            </a:fld>
            <a:endParaRPr lang="en-US" sz="1200" b="0" smtClean="0">
              <a:latin typeface="Times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Component add (String title, Component comp)</a:t>
            </a:r>
          </a:p>
          <a:p>
            <a:r>
              <a:rPr lang="en-US" smtClean="0"/>
              <a:t>Adds the specified component to a tab with the specified title.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When you add a new tab to the tab collection, it is not automatically displayed. You must select it with the </a:t>
            </a:r>
            <a:r>
              <a:rPr lang="en-US" smtClean="0">
                <a:latin typeface="Courier New" pitchFamily="49" charset="0"/>
              </a:rPr>
              <a:t>setSelectedIndex</a:t>
            </a:r>
            <a:r>
              <a:rPr lang="en-US" smtClean="0"/>
              <a:t> method</a:t>
            </a:r>
          </a:p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1861B22-77AB-4F39-9DB9-1C723B3C85B8}" type="slidenum">
              <a:rPr lang="en-US" sz="1200" b="0" smtClean="0">
                <a:latin typeface="Times" pitchFamily="18" charset="0"/>
              </a:rPr>
              <a:pPr/>
              <a:t>52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669B4C1-B163-4BB3-8ACD-FE701B61C8E6}" type="slidenum">
              <a:rPr lang="en-US" sz="1200" b="0" smtClean="0">
                <a:latin typeface="Times" pitchFamily="18" charset="0"/>
              </a:rPr>
              <a:pPr/>
              <a:t>56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vi-VN" smtClean="0"/>
              <a:t>Trong </a:t>
            </a:r>
            <a:r>
              <a:rPr lang="vi-VN" smtClean="0">
                <a:hlinkClick r:id="rId3"/>
              </a:rPr>
              <a:t>C</a:t>
            </a:r>
            <a:r>
              <a:rPr lang="vi-VN" smtClean="0"/>
              <a:t>, </a:t>
            </a:r>
            <a:r>
              <a:rPr lang="vi-VN" smtClean="0">
                <a:hlinkClick r:id="rId4" tooltip="C cộng cộng"/>
              </a:rPr>
              <a:t>C++</a:t>
            </a:r>
            <a:r>
              <a:rPr lang="vi-VN" smtClean="0"/>
              <a:t>, </a:t>
            </a:r>
            <a:r>
              <a:rPr lang="vi-VN" smtClean="0">
                <a:hlinkClick r:id="rId5" tooltip="Java (công nghệ)"/>
              </a:rPr>
              <a:t>Java</a:t>
            </a:r>
            <a:r>
              <a:rPr lang="vi-VN" smtClean="0"/>
              <a:t>, </a:t>
            </a:r>
            <a:r>
              <a:rPr lang="vi-VN" smtClean="0">
                <a:hlinkClick r:id="rId3" tooltip="C"/>
              </a:rPr>
              <a:t>C#</a:t>
            </a:r>
            <a:r>
              <a:rPr lang="vi-VN" smtClean="0"/>
              <a:t>, toán tử thao tác bit XOR được biểu diễn bằng kí hiệu "^" (dấu mũ)</a:t>
            </a:r>
            <a:endParaRPr lang="en-US" smtClean="0"/>
          </a:p>
          <a:p>
            <a:r>
              <a:rPr lang="en-US" smtClean="0"/>
              <a:t>Rule: </a:t>
            </a:r>
            <a:r>
              <a:rPr lang="vi-VN" smtClean="0"/>
              <a:t>2 bit giống nhau trả về 0, 2 bit khác nhau trả về 1</a:t>
            </a: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B10CBFC-8CFD-43A6-81E2-7422E03E76E4}" type="slidenum">
              <a:rPr lang="en-US" sz="1200" b="0" smtClean="0">
                <a:latin typeface="Times" pitchFamily="18" charset="0"/>
              </a:rPr>
              <a:pPr/>
              <a:t>15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EF76592-9F4A-448B-8C2C-60B038766342}" type="slidenum">
              <a:rPr lang="en-US" sz="1200" b="0" smtClean="0">
                <a:latin typeface="Times" pitchFamily="18" charset="0"/>
              </a:rPr>
              <a:pPr/>
              <a:t>17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r>
              <a:rPr kumimoji="1" lang="en-US" smtClean="0"/>
              <a:t>	</a:t>
            </a: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A5B759A-D8B9-4EC4-9ABC-6AA5D4B00342}" type="slidenum">
              <a:rPr lang="en-US" sz="1200" b="0" smtClean="0">
                <a:latin typeface="Times" pitchFamily="18" charset="0"/>
              </a:rPr>
              <a:pPr/>
              <a:t>19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1B87749-BF77-4185-BE83-A0FD3207B1C8}" type="slidenum">
              <a:rPr lang="en-US" sz="1200" b="0" smtClean="0">
                <a:latin typeface="Times" pitchFamily="18" charset="0"/>
              </a:rPr>
              <a:pPr/>
              <a:t>20</a:t>
            </a:fld>
            <a:endParaRPr lang="en-US" sz="1200" b="0" smtClean="0">
              <a:latin typeface="Times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smtClean="0"/>
              <a:t>Options can be established using an array of strings or using the </a:t>
            </a:r>
            <a:r>
              <a:rPr lang="en-US" smtClean="0">
                <a:latin typeface="Courier New" pitchFamily="49" charset="0"/>
              </a:rPr>
              <a:t>addItem</a:t>
            </a:r>
            <a:r>
              <a:rPr lang="en-US" smtClean="0"/>
              <a:t> method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BAE0FE6-4E3F-44C7-964D-FD2F2371BB19}" type="slidenum">
              <a:rPr lang="en-US" sz="1200" b="0" smtClean="0">
                <a:latin typeface="Times" pitchFamily="18" charset="0"/>
              </a:rPr>
              <a:pPr/>
              <a:t>21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B575CC2-1B5F-40D7-A9C5-E6DFA3323F08}" type="slidenum">
              <a:rPr lang="en-US" sz="1200" b="0" smtClean="0">
                <a:latin typeface="Times" pitchFamily="18" charset="0"/>
              </a:rPr>
              <a:pPr/>
              <a:t>22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rgbClr val="0000FF"/>
                </a:solidFill>
              </a:rPr>
              <a:t>public void</a:t>
            </a:r>
            <a:r>
              <a:rPr lang="en-US" sz="2000" smtClean="0">
                <a:solidFill>
                  <a:schemeClr val="bg2"/>
                </a:solidFill>
              </a:rPr>
              <a:t> </a:t>
            </a:r>
            <a:r>
              <a:rPr lang="en-US" sz="2000" smtClean="0">
                <a:solidFill>
                  <a:srgbClr val="C00000"/>
                </a:solidFill>
              </a:rPr>
              <a:t>itemStateChanged</a:t>
            </a:r>
            <a:r>
              <a:rPr lang="en-US" sz="2000" smtClean="0">
                <a:solidFill>
                  <a:schemeClr val="bg2"/>
                </a:solidFill>
              </a:rPr>
              <a:t>(</a:t>
            </a:r>
            <a:r>
              <a:rPr lang="en-US" sz="2000" smtClean="0">
                <a:solidFill>
                  <a:srgbClr val="0000FF"/>
                </a:solidFill>
              </a:rPr>
              <a:t>ItemEvent</a:t>
            </a:r>
            <a:r>
              <a:rPr lang="en-US" sz="2000" smtClean="0">
                <a:solidFill>
                  <a:schemeClr val="bg2"/>
                </a:solidFill>
              </a:rPr>
              <a:t> e)</a:t>
            </a:r>
          </a:p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chemeClr val="bg2"/>
                </a:solidFill>
              </a:rPr>
              <a:t>{</a:t>
            </a:r>
          </a:p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chemeClr val="bg2"/>
                </a:solidFill>
              </a:rPr>
              <a:t>	// sử dụng hàm </a:t>
            </a:r>
            <a:r>
              <a:rPr lang="en-US" sz="2000" smtClean="0">
                <a:solidFill>
                  <a:schemeClr val="bg2"/>
                </a:solidFill>
                <a:cs typeface="Courier New" pitchFamily="49" charset="0"/>
              </a:rPr>
              <a:t>getSelectedItem()</a:t>
            </a:r>
          </a:p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chemeClr val="bg2"/>
                </a:solidFill>
                <a:cs typeface="Courier New" pitchFamily="49" charset="0"/>
              </a:rPr>
              <a:t>	// hoặc getSelectedIndex()</a:t>
            </a:r>
          </a:p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chemeClr val="bg2"/>
                </a:solidFill>
                <a:cs typeface="Courier New" pitchFamily="49" charset="0"/>
              </a:rPr>
              <a:t>	// để lấy mục đang được chọn trên combo</a:t>
            </a:r>
            <a:endParaRPr lang="en-US" sz="2000" smtClean="0">
              <a:solidFill>
                <a:schemeClr val="bg2"/>
              </a:solidFill>
            </a:endParaRPr>
          </a:p>
          <a:p>
            <a:pPr marL="122238" lvl="1">
              <a:spcBef>
                <a:spcPts val="400"/>
              </a:spcBef>
            </a:pPr>
            <a:r>
              <a:rPr lang="en-US" sz="2000" smtClean="0">
                <a:solidFill>
                  <a:schemeClr val="bg2"/>
                </a:solidFill>
              </a:rPr>
              <a:t>}</a:t>
            </a:r>
            <a:endParaRPr lang="en-US" sz="2000" smtClean="0"/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56CC24B-E687-42C0-A56D-A72216512F58}" type="slidenum">
              <a:rPr lang="en-US" sz="1200" b="0" smtClean="0">
                <a:latin typeface="Times" pitchFamily="18" charset="0"/>
              </a:rPr>
              <a:pPr/>
              <a:t>25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mtClean="0">
                <a:latin typeface="Courier New" pitchFamily="49" charset="0"/>
              </a:rPr>
              <a:t>JMenuBar</a:t>
            </a:r>
            <a:r>
              <a:rPr lang="en-US" smtClean="0"/>
              <a:t> requires two additional classes to supplement its work:</a:t>
            </a:r>
          </a:p>
          <a:p>
            <a:pPr lvl="1">
              <a:spcBef>
                <a:spcPts val="600"/>
              </a:spcBef>
            </a:pPr>
            <a:r>
              <a:rPr lang="en-US" smtClean="0"/>
              <a:t>SingleSelectionModel class</a:t>
            </a:r>
          </a:p>
          <a:p>
            <a:pPr lvl="2">
              <a:spcBef>
                <a:spcPts val="600"/>
              </a:spcBef>
            </a:pPr>
            <a:r>
              <a:rPr lang="en-US" sz="1800" smtClean="0"/>
              <a:t>Keeps track of the currently selected menu</a:t>
            </a:r>
          </a:p>
          <a:p>
            <a:pPr lvl="2">
              <a:spcBef>
                <a:spcPts val="600"/>
              </a:spcBef>
            </a:pPr>
            <a:endParaRPr lang="en-US" sz="1800" smtClean="0"/>
          </a:p>
          <a:p>
            <a:pPr lvl="1">
              <a:spcBef>
                <a:spcPts val="600"/>
              </a:spcBef>
            </a:pPr>
            <a:r>
              <a:rPr lang="en-US" smtClean="0"/>
              <a:t>LookAndFeel class</a:t>
            </a:r>
          </a:p>
          <a:p>
            <a:pPr lvl="2">
              <a:spcBef>
                <a:spcPts val="600"/>
              </a:spcBef>
            </a:pPr>
            <a:r>
              <a:rPr lang="en-US" sz="1800" smtClean="0"/>
              <a:t>Responsible for drawing the menu bar and responding to events that occur in it</a:t>
            </a: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BE2EB64-6AD9-46EF-9BF5-B42FAF2109F2}" type="slidenum">
              <a:rPr lang="en-US" sz="1200" b="0" smtClean="0">
                <a:latin typeface="Times" pitchFamily="18" charset="0"/>
              </a:rPr>
              <a:pPr/>
              <a:t>30</a:t>
            </a:fld>
            <a:endParaRPr lang="en-US" sz="1200" b="0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rot="16200000">
            <a:off x="4457700" y="-2933700"/>
            <a:ext cx="228600" cy="9144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2CF9A7-586A-47F3-82C1-7C36FF8E8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3920"/>
      </p:ext>
    </p:extLst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50FF7-2B8F-4449-B8E0-2EAA5721F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6871"/>
      </p:ext>
    </p:extLst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28600"/>
            <a:ext cx="20764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769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D4BC-88A5-47F5-A3C2-8B3D1A91F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6575"/>
      </p:ext>
    </p:extLst>
  </p:cSld>
  <p:clrMapOvr>
    <a:masterClrMapping/>
  </p:clrMapOvr>
  <p:transition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0450" y="6477000"/>
            <a:ext cx="4635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88D5-0A71-4BF8-8324-6BE60EAC6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8534"/>
      </p:ext>
    </p:extLst>
  </p:cSld>
  <p:clrMapOvr>
    <a:masterClrMapping/>
  </p:clrMapOvr>
  <p:transition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767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95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962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9EBC3-44DF-40D0-8281-AFE2001EB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2506"/>
      </p:ext>
    </p:extLst>
  </p:cSld>
  <p:clrMapOvr>
    <a:masterClrMapping/>
  </p:clrMapOvr>
  <p:transition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95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62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8700" y="3962400"/>
            <a:ext cx="40767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4E16C-E01D-4A91-9BA1-64C83F052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8122"/>
      </p:ext>
    </p:extLst>
  </p:cSld>
  <p:clrMapOvr>
    <a:masterClrMapping/>
  </p:clrMapOvr>
  <p:transition>
    <p:wheel spokes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44C36-270C-4677-AAA9-2502F3049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8150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3C56B-A85D-4D0E-AA5E-03E663C23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711"/>
      </p:ext>
    </p:extLst>
  </p:cSld>
  <p:clrMapOvr>
    <a:masterClrMapping/>
  </p:clrMapOvr>
  <p:transition>
    <p:wheel spokes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E46A-BE49-4360-92DE-F66949708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34609"/>
      </p:ext>
    </p:extLst>
  </p:cSld>
  <p:clrMapOvr>
    <a:masterClrMapping/>
  </p:clrMapOvr>
  <p:transition>
    <p:wheel spokes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D22D5-8B64-4872-BEF1-57BEE920C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5453"/>
      </p:ext>
    </p:extLst>
  </p:cSld>
  <p:clrMapOvr>
    <a:masterClrMapping/>
  </p:clrMapOvr>
  <p:transition>
    <p:wheel spokes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4906E-135A-4D2A-87F5-05B7222C1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7089"/>
      </p:ext>
    </p:extLst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05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305800" cy="5334000"/>
          </a:xfrm>
        </p:spPr>
        <p:txBody>
          <a:bodyPr/>
          <a:lstStyle>
            <a:lvl1pPr>
              <a:spcBef>
                <a:spcPts val="600"/>
              </a:spcBef>
              <a:defRPr sz="26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600"/>
              </a:spcBef>
              <a:defRPr sz="2200" b="0"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56650" y="6477000"/>
            <a:ext cx="3873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5656-E32A-4F6A-A783-7ED45A978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25763"/>
      </p:ext>
    </p:extLst>
  </p:cSld>
  <p:clrMapOvr>
    <a:masterClrMapping/>
  </p:clrMapOvr>
  <p:transition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AF917-D7B6-416C-872C-B5C13102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9555"/>
      </p:ext>
    </p:extLst>
  </p:cSld>
  <p:clrMapOvr>
    <a:masterClrMapping/>
  </p:clrMapOvr>
  <p:transition>
    <p:wheel spokes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5FD5-D133-4734-9913-D0955F74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9340"/>
      </p:ext>
    </p:extLst>
  </p:cSld>
  <p:clrMapOvr>
    <a:masterClrMapping/>
  </p:clrMapOvr>
  <p:transition>
    <p:wheel spokes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C6BC4-8C78-4AD0-A027-0FB9F6391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1085"/>
      </p:ext>
    </p:extLst>
  </p:cSld>
  <p:clrMapOvr>
    <a:masterClrMapping/>
  </p:clrMapOvr>
  <p:transition>
    <p:wheel spokes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7BBE5-D8E0-46D9-989F-E0E09F53E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4681"/>
      </p:ext>
    </p:extLst>
  </p:cSld>
  <p:clrMapOvr>
    <a:masterClrMapping/>
  </p:clrMapOvr>
  <p:transition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3D201-2B2F-4835-963D-463923857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2841"/>
      </p:ext>
    </p:extLst>
  </p:cSld>
  <p:clrMapOvr>
    <a:masterClrMapping/>
  </p:clrMapOvr>
  <p:transition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5F5F8-C6A5-4BC5-BFB7-2DCF689DB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7674"/>
      </p:ext>
    </p:extLst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E35FA-C5FD-4C95-BADE-7C2D1C7D2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293"/>
      </p:ext>
    </p:extLst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40767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78403-C393-45F8-B108-C098B5D9B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2200"/>
      </p:ext>
    </p:extLst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192E8-80E4-46A8-A3CA-0D6EC21E0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8985"/>
      </p:ext>
    </p:extLst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0450" y="6553200"/>
            <a:ext cx="4635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FCBA3-BA5C-491B-9C38-8D9928EE4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5382"/>
      </p:ext>
    </p:extLst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104F5-3DE7-4B0F-99C7-28D9F7328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4225"/>
      </p:ext>
    </p:extLst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1814E-E64E-4851-92AB-02579697E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28710"/>
      </p:ext>
    </p:extLst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DA419-5B43-469F-8AA7-968F85286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1046"/>
      </p:ext>
    </p:extLst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147459" name="AutoShape 3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0" name="AutoShape 4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1" name="AutoShape 5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411" name="Group 6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147463" name="AutoShape 7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4" name="AutoShape 8"/>
            <p:cNvSpPr>
              <a:spLocks noChangeArrowheads="1"/>
            </p:cNvSpPr>
            <p:nvPr/>
          </p:nvSpPr>
          <p:spPr bwMode="auto">
            <a:xfrm rot="5400000" flipH="1">
              <a:off x="125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65" name="AutoShape 9"/>
            <p:cNvSpPr>
              <a:spLocks noChangeArrowheads="1"/>
            </p:cNvSpPr>
            <p:nvPr/>
          </p:nvSpPr>
          <p:spPr bwMode="auto">
            <a:xfrm rot="5400000" flipH="1">
              <a:off x="125" y="4038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7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7543AB49-12A7-4E84-BE84-B2CC229FA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7471" name="AutoShape 15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7419" name="Group 17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147474" name="AutoShape 18"/>
            <p:cNvSpPr>
              <a:spLocks noChangeArrowheads="1"/>
            </p:cNvSpPr>
            <p:nvPr/>
          </p:nvSpPr>
          <p:spPr bwMode="auto">
            <a:xfrm rot="-5400000">
              <a:off x="120" y="3637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75" name="AutoShape 19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76" name="AutoShape 20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747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7421" name="Group 22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147479" name="AutoShape 23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80" name="AutoShape 24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481" name="AutoShape 25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53" r:id="rId3"/>
    <p:sldLayoutId id="2147484554" r:id="rId4"/>
    <p:sldLayoutId id="2147484555" r:id="rId5"/>
    <p:sldLayoutId id="2147484575" r:id="rId6"/>
    <p:sldLayoutId id="2147484556" r:id="rId7"/>
    <p:sldLayoutId id="2147484557" r:id="rId8"/>
    <p:sldLayoutId id="2147484558" r:id="rId9"/>
    <p:sldLayoutId id="2147484559" r:id="rId10"/>
    <p:sldLayoutId id="2147484560" r:id="rId11"/>
    <p:sldLayoutId id="2147484576" r:id="rId12"/>
    <p:sldLayoutId id="2147484561" r:id="rId13"/>
    <p:sldLayoutId id="2147484562" r:id="rId14"/>
  </p:sldLayoutIdLst>
  <p:transition>
    <p:wheel spokes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Ø"/>
        <a:defRPr kumimoji="1" sz="24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>
          <a:solidFill>
            <a:srgbClr val="FF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1">
          <a:solidFill>
            <a:srgbClr val="FF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1">
          <a:solidFill>
            <a:srgbClr val="FF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1">
          <a:solidFill>
            <a:srgbClr val="FFFF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+mn-lt"/>
              </a:defRPr>
            </a:lvl1pPr>
          </a:lstStyle>
          <a:p>
            <a:pPr>
              <a:defRPr/>
            </a:pPr>
            <a:fld id="{F7F3B2D7-411D-44D7-B900-67F73E1F2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</p:sldLayoutIdLst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build="p" bldLvl="2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05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05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05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05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5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05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86000"/>
            <a:ext cx="7543800" cy="15240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Graphics Programming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sz="4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(contd.)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914400" y="10668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kumimoji="1"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Chapter 8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D4025D69-BF9A-4C6B-AD04-DFF09169D421}" type="slidenum">
              <a:rPr lang="en-US" sz="1400" b="0" smtClean="0">
                <a:latin typeface="Arial Narrow" pitchFamily="34" charset="0"/>
              </a:rPr>
              <a:pPr/>
              <a:t>10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JPasswordFieldDemo.java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8382000" cy="5486400"/>
          </a:xfrm>
          <a:solidFill>
            <a:schemeClr val="hlink"/>
          </a:solidFill>
        </p:spPr>
        <p:txBody>
          <a:bodyPr rIns="0" bIns="0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void</a:t>
            </a:r>
            <a:r>
              <a:rPr lang="en-US" sz="1400" smtClean="0">
                <a:solidFill>
                  <a:schemeClr val="bg2"/>
                </a:solidFill>
              </a:rPr>
              <a:t> actionPerformed(</a:t>
            </a:r>
            <a:r>
              <a:rPr lang="en-US" sz="1400" smtClean="0">
                <a:solidFill>
                  <a:srgbClr val="0000FF"/>
                </a:solidFill>
              </a:rPr>
              <a:t>ActionEvent </a:t>
            </a:r>
            <a:r>
              <a:rPr lang="en-US" sz="1400" smtClean="0">
                <a:solidFill>
                  <a:schemeClr val="bg2"/>
                </a:solidFill>
              </a:rPr>
              <a:t>e)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  </a:t>
            </a:r>
            <a:r>
              <a:rPr lang="en-US" sz="1400" smtClean="0">
                <a:solidFill>
                  <a:srgbClr val="0000FF"/>
                </a:solidFill>
              </a:rPr>
              <a:t>Object</a:t>
            </a:r>
            <a:r>
              <a:rPr lang="en-US" sz="1400" smtClean="0">
                <a:solidFill>
                  <a:schemeClr val="bg2"/>
                </a:solidFill>
              </a:rPr>
              <a:t> o = e.getSource();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  </a:t>
            </a:r>
            <a:r>
              <a:rPr lang="en-US" sz="1400" b="1" smtClean="0">
                <a:solidFill>
                  <a:srgbClr val="0000FF"/>
                </a:solidFill>
              </a:rPr>
              <a:t>if</a:t>
            </a:r>
            <a:r>
              <a:rPr lang="en-US" sz="1400" b="1" smtClean="0">
                <a:solidFill>
                  <a:schemeClr val="bg2"/>
                </a:solidFill>
              </a:rPr>
              <a:t> (o == btnOk || o == txtPassword) </a:t>
            </a:r>
            <a:r>
              <a:rPr lang="en-US" sz="1400" smtClean="0">
                <a:solidFill>
                  <a:schemeClr val="bg2"/>
                </a:solidFill>
              </a:rPr>
              <a:t>    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	</a:t>
            </a:r>
            <a:r>
              <a:rPr lang="en-US" sz="1400" b="1" smtClean="0">
                <a:solidFill>
                  <a:srgbClr val="0000FF"/>
                </a:solidFill>
              </a:rPr>
              <a:t>char</a:t>
            </a:r>
            <a:r>
              <a:rPr lang="en-US" sz="1400" b="1" smtClean="0">
                <a:solidFill>
                  <a:schemeClr val="bg2"/>
                </a:solidFill>
              </a:rPr>
              <a:t> chPassword[] = txtPassword.getPassword();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</a:t>
            </a:r>
            <a:r>
              <a:rPr lang="en-US" sz="1400" b="1" smtClean="0">
                <a:solidFill>
                  <a:srgbClr val="0000FF"/>
                </a:solidFill>
              </a:rPr>
              <a:t>String</a:t>
            </a:r>
            <a:r>
              <a:rPr lang="en-US" sz="1400" b="1" smtClean="0">
                <a:solidFill>
                  <a:schemeClr val="bg2"/>
                </a:solidFill>
              </a:rPr>
              <a:t> strPassword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String</a:t>
            </a:r>
            <a:r>
              <a:rPr lang="en-US" sz="1400" b="1" smtClean="0">
                <a:solidFill>
                  <a:schemeClr val="bg2"/>
                </a:solidFill>
              </a:rPr>
              <a:t>(chPassword);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smtClean="0">
                <a:solidFill>
                  <a:srgbClr val="0000FF"/>
                </a:solidFill>
              </a:rPr>
              <a:t>if</a:t>
            </a:r>
            <a:r>
              <a:rPr lang="en-US" sz="1400" smtClean="0">
                <a:solidFill>
                  <a:schemeClr val="bg2"/>
                </a:solidFill>
              </a:rPr>
              <a:t>(strPassword.trim().equals("</a:t>
            </a:r>
            <a:r>
              <a:rPr lang="en-US" sz="1400" smtClean="0">
                <a:solidFill>
                  <a:srgbClr val="DE2C28"/>
                </a:solidFill>
              </a:rPr>
              <a:t>pass</a:t>
            </a:r>
            <a:r>
              <a:rPr lang="en-US" sz="1400" smtClean="0">
                <a:solidFill>
                  <a:schemeClr val="bg2"/>
                </a:solidFill>
              </a:rPr>
              <a:t>"))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         </a:t>
            </a:r>
            <a:r>
              <a:rPr lang="en-US" sz="1400" smtClean="0">
                <a:solidFill>
                  <a:srgbClr val="0000FF"/>
                </a:solidFill>
              </a:rPr>
              <a:t>JOptionPane</a:t>
            </a:r>
            <a:r>
              <a:rPr lang="en-US" sz="1400" smtClean="0">
                <a:solidFill>
                  <a:schemeClr val="bg2"/>
                </a:solidFill>
              </a:rPr>
              <a:t>.showMessageDialog(this,"</a:t>
            </a:r>
            <a:r>
              <a:rPr lang="en-US" sz="1400" smtClean="0">
                <a:solidFill>
                  <a:srgbClr val="DE2C28"/>
                </a:solidFill>
              </a:rPr>
              <a:t>Correct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DE2C28"/>
                </a:solidFill>
              </a:rPr>
              <a:t>Password</a:t>
            </a:r>
            <a:r>
              <a:rPr lang="en-US" sz="1400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         System.exit(0);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	</a:t>
            </a:r>
            <a:r>
              <a:rPr lang="en-US" sz="1400" smtClean="0">
                <a:solidFill>
                  <a:srgbClr val="0000FF"/>
                </a:solidFill>
              </a:rPr>
              <a:t>else</a:t>
            </a:r>
            <a:r>
              <a:rPr lang="en-US" sz="1400" smtClean="0">
                <a:solidFill>
                  <a:schemeClr val="bg2"/>
                </a:solidFill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         </a:t>
            </a:r>
            <a:r>
              <a:rPr lang="en-US" sz="1400" smtClean="0">
                <a:solidFill>
                  <a:srgbClr val="0000FF"/>
                </a:solidFill>
              </a:rPr>
              <a:t>JOptionPane</a:t>
            </a:r>
            <a:r>
              <a:rPr lang="en-US" sz="1400" smtClean="0">
                <a:solidFill>
                  <a:schemeClr val="bg2"/>
                </a:solidFill>
              </a:rPr>
              <a:t>.showMessageDialog(this,"</a:t>
            </a:r>
            <a:r>
              <a:rPr lang="en-US" sz="1400" smtClean="0">
                <a:solidFill>
                  <a:srgbClr val="DE2C28"/>
                </a:solidFill>
              </a:rPr>
              <a:t>Incorrect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DE2C28"/>
                </a:solidFill>
              </a:rPr>
              <a:t>Password</a:t>
            </a:r>
            <a:r>
              <a:rPr lang="en-US" sz="1400" smtClean="0">
                <a:solidFill>
                  <a:schemeClr val="bg2"/>
                </a:solidFill>
              </a:rPr>
              <a:t>","</a:t>
            </a:r>
            <a:r>
              <a:rPr lang="en-US" sz="1400" smtClean="0">
                <a:solidFill>
                  <a:srgbClr val="DE2C28"/>
                </a:solidFill>
              </a:rPr>
              <a:t>Error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DE2C28"/>
                </a:solidFill>
              </a:rPr>
              <a:t>Message</a:t>
            </a:r>
            <a:r>
              <a:rPr lang="en-US" sz="1400" smtClean="0">
                <a:solidFill>
                  <a:schemeClr val="bg2"/>
                </a:solidFill>
              </a:rPr>
              <a:t>",						</a:t>
            </a:r>
            <a:r>
              <a:rPr lang="en-US" sz="1400" smtClean="0">
                <a:solidFill>
                  <a:srgbClr val="DE2C28"/>
                </a:solidFill>
              </a:rPr>
              <a:t>JOptionPane.ERROR_MESSAGE</a:t>
            </a:r>
            <a:r>
              <a:rPr lang="en-US" sz="1400" smtClean="0">
                <a:solidFill>
                  <a:schemeClr val="bg2"/>
                </a:solidFill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         txtPassword.</a:t>
            </a:r>
            <a:r>
              <a:rPr lang="en-US" sz="1400" b="1" smtClean="0">
                <a:solidFill>
                  <a:schemeClr val="bg2"/>
                </a:solidFill>
              </a:rPr>
              <a:t>selectAll</a:t>
            </a:r>
            <a:r>
              <a:rPr lang="en-US" sz="1400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	         txtPassword.</a:t>
            </a:r>
            <a:r>
              <a:rPr lang="en-US" sz="1400" b="1" smtClean="0">
                <a:solidFill>
                  <a:schemeClr val="bg2"/>
                </a:solidFill>
              </a:rPr>
              <a:t>requestFocus</a:t>
            </a:r>
            <a:r>
              <a:rPr lang="en-US" sz="1400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	        }	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   </a:t>
            </a:r>
            <a:r>
              <a:rPr lang="en-US" sz="1400" smtClean="0">
                <a:solidFill>
                  <a:srgbClr val="0000FF"/>
                </a:solidFill>
              </a:rPr>
              <a:t>else</a:t>
            </a:r>
            <a:r>
              <a:rPr lang="en-US" sz="1400" smtClean="0">
                <a:solidFill>
                  <a:schemeClr val="bg2"/>
                </a:solidFill>
              </a:rPr>
              <a:t> 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	System.exit(0);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} 	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static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void</a:t>
            </a:r>
            <a:r>
              <a:rPr lang="en-US" sz="1400" smtClean="0">
                <a:solidFill>
                  <a:schemeClr val="bg2"/>
                </a:solidFill>
              </a:rPr>
              <a:t> main(</a:t>
            </a:r>
            <a:r>
              <a:rPr lang="en-US" sz="1400" smtClean="0">
                <a:solidFill>
                  <a:srgbClr val="0000FF"/>
                </a:solidFill>
              </a:rPr>
              <a:t>String </a:t>
            </a:r>
            <a:r>
              <a:rPr lang="en-US" sz="1400" smtClean="0">
                <a:solidFill>
                  <a:schemeClr val="bg2"/>
                </a:solidFill>
              </a:rPr>
              <a:t>[] args){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		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JPasswordFieldDemo</a:t>
            </a:r>
            <a:r>
              <a:rPr lang="en-US" sz="1400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3D45A-229D-4DDF-835D-A0E4944037D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22860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0628BCE2-1441-46FB-B13C-6A0389132FEF}" type="slidenum">
              <a:rPr lang="en-US" sz="1400" b="0" smtClean="0">
                <a:latin typeface="Arial Narrow" pitchFamily="34" charset="0"/>
              </a:rPr>
              <a:pPr/>
              <a:t>12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JCheckBox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029200"/>
          </a:xfrm>
        </p:spPr>
        <p:txBody>
          <a:bodyPr/>
          <a:lstStyle/>
          <a:p>
            <a:r>
              <a:rPr lang="en-US" smtClean="0"/>
              <a:t>Purpose: </a:t>
            </a:r>
          </a:p>
          <a:p>
            <a:pPr lvl="1"/>
            <a:r>
              <a:rPr lang="en-US" smtClean="0"/>
              <a:t>Used for multi-option user input that the user may select or deselect by clicking on them</a:t>
            </a:r>
          </a:p>
          <a:p>
            <a:r>
              <a:rPr lang="en-US" smtClean="0"/>
              <a:t>Constructors: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18764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66800" y="3048000"/>
            <a:ext cx="7924800" cy="3581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  <a:defRPr/>
            </a:pP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JCheckBox()</a:t>
            </a:r>
          </a:p>
          <a:p>
            <a:pPr marL="742950" lvl="1" indent="-285750">
              <a:spcBef>
                <a:spcPts val="0"/>
              </a:spcBef>
              <a:buClr>
                <a:srgbClr val="A50021"/>
              </a:buClr>
              <a:buFontTx/>
              <a:buChar char="•"/>
              <a:defRPr/>
            </a:pPr>
            <a:r>
              <a:rPr kumimoji="1" lang="en-US" sz="2200" b="0" kern="0">
                <a:solidFill>
                  <a:srgbClr val="008000"/>
                </a:solidFill>
                <a:latin typeface="+mn-lt"/>
              </a:rPr>
              <a:t>Creates an initially unchecked checkbox with no label</a:t>
            </a:r>
            <a:endParaRPr kumimoji="1" lang="en-US" sz="2200" kern="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  <a:defRPr/>
            </a:pP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JCheckBox(</a:t>
            </a:r>
            <a:r>
              <a:rPr kumimoji="1" lang="en-US" sz="2400" kern="0">
                <a:solidFill>
                  <a:srgbClr val="FF0000"/>
                </a:solidFill>
                <a:latin typeface="Courier New" pitchFamily="49" charset="0"/>
                <a:cs typeface="+mn-cs"/>
              </a:rPr>
              <a:t>String</a:t>
            </a: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 text)</a:t>
            </a:r>
          </a:p>
          <a:p>
            <a:pPr marL="742950" lvl="1" indent="-285750">
              <a:spcBef>
                <a:spcPts val="0"/>
              </a:spcBef>
              <a:buClr>
                <a:srgbClr val="A50021"/>
              </a:buClr>
              <a:buFontTx/>
              <a:buChar char="•"/>
              <a:defRPr/>
            </a:pPr>
            <a:r>
              <a:rPr kumimoji="1" lang="en-US" sz="2200" b="0" kern="0">
                <a:solidFill>
                  <a:srgbClr val="008000"/>
                </a:solidFill>
                <a:latin typeface="+mn-lt"/>
              </a:rPr>
              <a:t>Creates a checkbox (initially unchecked) with the specified text; see </a:t>
            </a:r>
            <a:r>
              <a:rPr lang="en-US" sz="22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setSelected</a:t>
            </a:r>
            <a:r>
              <a:rPr lang="en-US" sz="2200">
                <a:solidFill>
                  <a:srgbClr val="008000"/>
                </a:solidFill>
              </a:rPr>
              <a:t> </a:t>
            </a:r>
            <a:r>
              <a:rPr kumimoji="1" lang="en-US" sz="2200" b="0" kern="0">
                <a:solidFill>
                  <a:srgbClr val="008000"/>
                </a:solidFill>
                <a:latin typeface="+mn-lt"/>
              </a:rPr>
              <a:t>for changing it</a:t>
            </a:r>
            <a:endParaRPr kumimoji="1" lang="en-US" sz="2200" kern="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rgbClr val="A50021"/>
              </a:buClr>
              <a:buSzPct val="75000"/>
              <a:buFont typeface="Wingdings" pitchFamily="2" charset="2"/>
              <a:buChar char="Ø"/>
              <a:defRPr/>
            </a:pP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JCheckBox(</a:t>
            </a:r>
            <a:r>
              <a:rPr kumimoji="1" lang="en-US" sz="2400" kern="0">
                <a:solidFill>
                  <a:srgbClr val="FF0000"/>
                </a:solidFill>
                <a:latin typeface="Courier New" pitchFamily="49" charset="0"/>
                <a:cs typeface="+mn-cs"/>
              </a:rPr>
              <a:t>String</a:t>
            </a: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 text, </a:t>
            </a:r>
            <a:r>
              <a:rPr kumimoji="1" lang="en-US" sz="2400" kern="0">
                <a:solidFill>
                  <a:srgbClr val="FF0000"/>
                </a:solidFill>
                <a:latin typeface="Courier New" pitchFamily="49" charset="0"/>
                <a:cs typeface="+mn-cs"/>
              </a:rPr>
              <a:t>boolean</a:t>
            </a:r>
            <a:r>
              <a:rPr kumimoji="1" lang="en-US" sz="2400" kern="0">
                <a:solidFill>
                  <a:srgbClr val="0000FF"/>
                </a:solidFill>
                <a:latin typeface="Courier New" pitchFamily="49" charset="0"/>
                <a:cs typeface="+mn-cs"/>
              </a:rPr>
              <a:t> selected)</a:t>
            </a:r>
          </a:p>
          <a:p>
            <a:pPr marL="742950" lvl="1" indent="-285750">
              <a:spcBef>
                <a:spcPts val="0"/>
              </a:spcBef>
              <a:buClr>
                <a:srgbClr val="A50021"/>
              </a:buClr>
              <a:buFontTx/>
              <a:buChar char="•"/>
              <a:defRPr/>
            </a:pPr>
            <a:r>
              <a:rPr kumimoji="1" lang="en-US" sz="2200" b="0" kern="0">
                <a:solidFill>
                  <a:srgbClr val="008000"/>
                </a:solidFill>
                <a:latin typeface="+mn-lt"/>
              </a:rPr>
              <a:t>Creates a checkbox with the specified text</a:t>
            </a:r>
          </a:p>
          <a:p>
            <a:pPr marL="1143000" lvl="2" indent="-228600">
              <a:spcBef>
                <a:spcPts val="0"/>
              </a:spcBef>
              <a:buClr>
                <a:srgbClr val="A50021"/>
              </a:buClr>
              <a:buFontTx/>
              <a:buChar char="–"/>
              <a:defRPr/>
            </a:pPr>
            <a:r>
              <a:rPr kumimoji="1" lang="en-US" sz="2000" b="0" kern="0">
                <a:solidFill>
                  <a:srgbClr val="008000"/>
                </a:solidFill>
                <a:latin typeface="+mn-lt"/>
              </a:rPr>
              <a:t>The initial state is determined by the boolean value provided</a:t>
            </a:r>
          </a:p>
          <a:p>
            <a:pPr marL="1143000" lvl="2" indent="-228600">
              <a:spcBef>
                <a:spcPts val="0"/>
              </a:spcBef>
              <a:buClr>
                <a:srgbClr val="A50021"/>
              </a:buClr>
              <a:buFontTx/>
              <a:buChar char="–"/>
              <a:defRPr/>
            </a:pPr>
            <a:r>
              <a:rPr kumimoji="1" lang="en-US" sz="2000" b="0" kern="0">
                <a:solidFill>
                  <a:srgbClr val="008000"/>
                </a:solidFill>
                <a:latin typeface="+mn-lt"/>
              </a:rPr>
              <a:t>A value of </a:t>
            </a:r>
            <a:r>
              <a:rPr kumimoji="1" lang="en-US" sz="2000" b="0" i="1" kern="0">
                <a:solidFill>
                  <a:srgbClr val="008000"/>
                </a:solidFill>
                <a:latin typeface="+mn-lt"/>
              </a:rPr>
              <a:t>true</a:t>
            </a:r>
            <a:r>
              <a:rPr kumimoji="1" lang="en-US" sz="2000" b="0" kern="0">
                <a:solidFill>
                  <a:srgbClr val="008000"/>
                </a:solidFill>
                <a:latin typeface="+mn-lt"/>
              </a:rPr>
              <a:t> means it is checked</a:t>
            </a:r>
            <a:endParaRPr kumimoji="1" lang="en-US" sz="2000" b="0" i="1" kern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D62CB333-B33C-4686-A7D3-777953A894C9}" type="slidenum">
              <a:rPr lang="en-US" sz="1400" b="0" smtClean="0">
                <a:latin typeface="Arial Narrow" pitchFamily="34" charset="0"/>
              </a:rPr>
              <a:pPr/>
              <a:t>13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JCheckBox – </a:t>
            </a:r>
            <a:r>
              <a:rPr kumimoji="0" lang="en-US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isSelected()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returns the state of the checkbox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setSelected(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sets the checkbox to a new state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getText()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setText(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text)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gets or sets the button’s text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addItemListener/removeItemListener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Add or remove an ItemListener to process ItemEvent in itemStateChanged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JCheckBoxDemo.java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5410200"/>
          </a:xfrm>
          <a:solidFill>
            <a:schemeClr val="hlink"/>
          </a:solidFill>
        </p:spPr>
        <p:txBody>
          <a:bodyPr lIns="182880" tIns="91440" bIns="91440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import</a:t>
            </a:r>
            <a:r>
              <a:rPr lang="en-US" sz="1500" smtClean="0">
                <a:solidFill>
                  <a:schemeClr val="bg2"/>
                </a:solidFill>
              </a:rPr>
              <a:t> java.awt.*;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import</a:t>
            </a:r>
            <a:r>
              <a:rPr lang="en-US" sz="1500" smtClean="0">
                <a:solidFill>
                  <a:schemeClr val="bg2"/>
                </a:solidFill>
              </a:rPr>
              <a:t> javax.swing.*;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public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class</a:t>
            </a:r>
            <a:r>
              <a:rPr lang="en-US" sz="1500" smtClean="0">
                <a:solidFill>
                  <a:schemeClr val="bg2"/>
                </a:solidFill>
              </a:rPr>
              <a:t> JCheckBoxDemo </a:t>
            </a:r>
            <a:r>
              <a:rPr lang="en-US" sz="1500" smtClean="0">
                <a:solidFill>
                  <a:srgbClr val="0000FF"/>
                </a:solidFill>
              </a:rPr>
              <a:t>extends</a:t>
            </a:r>
            <a:r>
              <a:rPr lang="en-US" sz="1500" smtClean="0">
                <a:solidFill>
                  <a:schemeClr val="bg2"/>
                </a:solidFill>
              </a:rPr>
              <a:t> JFrame {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</a:t>
            </a:r>
            <a:r>
              <a:rPr lang="en-US" sz="1500" b="1" smtClean="0">
                <a:solidFill>
                  <a:srgbClr val="0000FF"/>
                </a:solidFill>
              </a:rPr>
              <a:t>JCheckBox</a:t>
            </a:r>
            <a:r>
              <a:rPr lang="en-US" sz="1500" b="1" smtClean="0">
                <a:solidFill>
                  <a:schemeClr val="bg2"/>
                </a:solidFill>
              </a:rPr>
              <a:t> cboxRead, cboxMusic, cboxPaint, cboxMovie , cboxDance;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</a:t>
            </a:r>
            <a:r>
              <a:rPr lang="en-US" sz="1500" smtClean="0">
                <a:solidFill>
                  <a:srgbClr val="0000FF"/>
                </a:solidFill>
              </a:rPr>
              <a:t>JButton</a:t>
            </a:r>
            <a:r>
              <a:rPr lang="en-US" sz="1500" smtClean="0">
                <a:solidFill>
                  <a:schemeClr val="bg2"/>
                </a:solidFill>
              </a:rPr>
              <a:t> btnExit;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</a:t>
            </a:r>
            <a:r>
              <a:rPr lang="en-US" sz="1500" smtClean="0">
                <a:solidFill>
                  <a:srgbClr val="0000FF"/>
                </a:solidFill>
              </a:rPr>
              <a:t>public</a:t>
            </a:r>
            <a:r>
              <a:rPr lang="en-US" sz="1500" smtClean="0">
                <a:solidFill>
                  <a:schemeClr val="bg2"/>
                </a:solidFill>
              </a:rPr>
              <a:t> JCheckBoxDemo() 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super("</a:t>
            </a:r>
            <a:r>
              <a:rPr lang="en-US" sz="1500" smtClean="0">
                <a:solidFill>
                  <a:srgbClr val="DE2C28"/>
                </a:solidFill>
              </a:rPr>
              <a:t>JCheckBox Demo</a:t>
            </a:r>
            <a:r>
              <a:rPr lang="en-US" sz="1500" smtClean="0">
                <a:solidFill>
                  <a:schemeClr val="bg2"/>
                </a:solidFill>
              </a:rPr>
              <a:t>");	  	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</a:t>
            </a:r>
            <a:r>
              <a:rPr lang="en-US" sz="1500" smtClean="0">
                <a:solidFill>
                  <a:srgbClr val="0000FF"/>
                </a:solidFill>
              </a:rPr>
              <a:t>JPanel</a:t>
            </a:r>
            <a:r>
              <a:rPr lang="en-US" sz="1500" smtClean="0">
                <a:solidFill>
                  <a:schemeClr val="bg2"/>
                </a:solidFill>
              </a:rPr>
              <a:t> panel = 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JPanel</a:t>
            </a:r>
            <a:r>
              <a:rPr lang="en-US" sz="1500" smtClean="0">
                <a:solidFill>
                  <a:schemeClr val="bg2"/>
                </a:solidFill>
              </a:rPr>
              <a:t>(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GridLayout</a:t>
            </a:r>
            <a:r>
              <a:rPr lang="en-US" sz="1500" smtClean="0">
                <a:solidFill>
                  <a:schemeClr val="bg2"/>
                </a:solidFill>
              </a:rPr>
              <a:t>(7,1));		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panel.add( </a:t>
            </a:r>
            <a:r>
              <a:rPr lang="en-US" sz="1500" smtClean="0">
                <a:solidFill>
                  <a:srgbClr val="0000FF"/>
                </a:solidFill>
              </a:rPr>
              <a:t>new JLabel</a:t>
            </a:r>
            <a:r>
              <a:rPr lang="en-US" sz="1500" smtClean="0">
                <a:solidFill>
                  <a:schemeClr val="bg2"/>
                </a:solidFill>
              </a:rPr>
              <a:t>("</a:t>
            </a:r>
            <a:r>
              <a:rPr lang="en-US" sz="1500" smtClean="0">
                <a:solidFill>
                  <a:srgbClr val="DE2C28"/>
                </a:solidFill>
              </a:rPr>
              <a:t>What's your hobby?</a:t>
            </a:r>
            <a:r>
              <a:rPr lang="en-US" sz="1500" smtClean="0">
                <a:solidFill>
                  <a:schemeClr val="bg2"/>
                </a:solidFill>
              </a:rPr>
              <a:t>" 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</a:t>
            </a:r>
            <a:r>
              <a:rPr lang="en-US" sz="1500" b="1" smtClean="0">
                <a:solidFill>
                  <a:schemeClr val="bg2"/>
                </a:solidFill>
              </a:rPr>
              <a:t>panel.add(cboxRead = </a:t>
            </a:r>
            <a:r>
              <a:rPr lang="en-US" sz="1500" b="1" smtClean="0">
                <a:solidFill>
                  <a:srgbClr val="0000FF"/>
                </a:solidFill>
              </a:rPr>
              <a:t>new</a:t>
            </a:r>
            <a:r>
              <a:rPr lang="en-US" sz="1500" b="1" smtClean="0">
                <a:solidFill>
                  <a:schemeClr val="bg2"/>
                </a:solidFill>
              </a:rPr>
              <a:t> </a:t>
            </a:r>
            <a:r>
              <a:rPr lang="en-US" sz="1500" b="1" smtClean="0">
                <a:solidFill>
                  <a:srgbClr val="0000FF"/>
                </a:solidFill>
              </a:rPr>
              <a:t>JCheckBox</a:t>
            </a:r>
            <a:r>
              <a:rPr lang="en-US" sz="1500" b="1" smtClean="0">
                <a:solidFill>
                  <a:schemeClr val="bg2"/>
                </a:solidFill>
              </a:rPr>
              <a:t>("</a:t>
            </a:r>
            <a:r>
              <a:rPr lang="en-US" sz="1500" b="1" smtClean="0">
                <a:solidFill>
                  <a:srgbClr val="DE2C28"/>
                </a:solidFill>
              </a:rPr>
              <a:t>Reading</a:t>
            </a:r>
            <a:r>
              <a:rPr lang="en-US" sz="1500" b="1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chemeClr val="bg2"/>
                </a:solidFill>
              </a:rPr>
              <a:t>	     panel.add(cboxMusic = </a:t>
            </a:r>
            <a:r>
              <a:rPr lang="en-US" sz="1500" b="1" smtClean="0">
                <a:solidFill>
                  <a:srgbClr val="0000FF"/>
                </a:solidFill>
              </a:rPr>
              <a:t>new</a:t>
            </a:r>
            <a:r>
              <a:rPr lang="en-US" sz="1500" b="1" smtClean="0">
                <a:solidFill>
                  <a:schemeClr val="bg2"/>
                </a:solidFill>
              </a:rPr>
              <a:t> </a:t>
            </a:r>
            <a:r>
              <a:rPr lang="en-US" sz="1500" b="1" smtClean="0">
                <a:solidFill>
                  <a:srgbClr val="0000FF"/>
                </a:solidFill>
              </a:rPr>
              <a:t>JCheckBox</a:t>
            </a:r>
            <a:r>
              <a:rPr lang="en-US" sz="1500" b="1" smtClean="0">
                <a:solidFill>
                  <a:schemeClr val="bg2"/>
                </a:solidFill>
              </a:rPr>
              <a:t>("</a:t>
            </a:r>
            <a:r>
              <a:rPr lang="en-US" sz="1500" b="1" smtClean="0">
                <a:solidFill>
                  <a:srgbClr val="DE2C28"/>
                </a:solidFill>
              </a:rPr>
              <a:t>Music</a:t>
            </a:r>
            <a:r>
              <a:rPr lang="en-US" sz="1500" b="1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chemeClr val="bg2"/>
                </a:solidFill>
              </a:rPr>
              <a:t>	     panel.add(cboxPaint = </a:t>
            </a:r>
            <a:r>
              <a:rPr lang="en-US" sz="1500" b="1" smtClean="0">
                <a:solidFill>
                  <a:srgbClr val="0000FF"/>
                </a:solidFill>
              </a:rPr>
              <a:t>new JCheckBox</a:t>
            </a:r>
            <a:r>
              <a:rPr lang="en-US" sz="1500" b="1" smtClean="0">
                <a:solidFill>
                  <a:schemeClr val="bg2"/>
                </a:solidFill>
              </a:rPr>
              <a:t>("</a:t>
            </a:r>
            <a:r>
              <a:rPr lang="en-US" sz="1500" b="1" smtClean="0">
                <a:solidFill>
                  <a:srgbClr val="DE2C28"/>
                </a:solidFill>
              </a:rPr>
              <a:t>Painting</a:t>
            </a:r>
            <a:r>
              <a:rPr lang="en-US" sz="1500" b="1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chemeClr val="bg2"/>
                </a:solidFill>
              </a:rPr>
              <a:t>	     panel.add(cboxMovie = </a:t>
            </a:r>
            <a:r>
              <a:rPr lang="en-US" sz="1500" b="1" smtClean="0">
                <a:solidFill>
                  <a:srgbClr val="0000FF"/>
                </a:solidFill>
              </a:rPr>
              <a:t>new JCheckBox</a:t>
            </a:r>
            <a:r>
              <a:rPr lang="en-US" sz="1500" b="1" smtClean="0">
                <a:solidFill>
                  <a:schemeClr val="bg2"/>
                </a:solidFill>
              </a:rPr>
              <a:t>("</a:t>
            </a:r>
            <a:r>
              <a:rPr lang="en-US" sz="1500" b="1" smtClean="0">
                <a:solidFill>
                  <a:srgbClr val="DE2C28"/>
                </a:solidFill>
              </a:rPr>
              <a:t>Movies</a:t>
            </a:r>
            <a:r>
              <a:rPr lang="en-US" sz="1500" b="1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chemeClr val="bg2"/>
                </a:solidFill>
              </a:rPr>
              <a:t>	     panel.add(cboxDance = </a:t>
            </a:r>
            <a:r>
              <a:rPr lang="en-US" sz="1500" b="1" smtClean="0">
                <a:solidFill>
                  <a:srgbClr val="0000FF"/>
                </a:solidFill>
              </a:rPr>
              <a:t>new JCheckBox</a:t>
            </a:r>
            <a:r>
              <a:rPr lang="en-US" sz="1500" b="1" smtClean="0">
                <a:solidFill>
                  <a:schemeClr val="bg2"/>
                </a:solidFill>
              </a:rPr>
              <a:t>("</a:t>
            </a:r>
            <a:r>
              <a:rPr lang="en-US" sz="1500" b="1" smtClean="0">
                <a:solidFill>
                  <a:srgbClr val="DE2C28"/>
                </a:solidFill>
              </a:rPr>
              <a:t>Dancing</a:t>
            </a:r>
            <a:r>
              <a:rPr lang="en-US" sz="1500" b="1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panel.add(btnExit= </a:t>
            </a:r>
            <a:r>
              <a:rPr lang="en-US" sz="1500" smtClean="0">
                <a:solidFill>
                  <a:srgbClr val="0000FF"/>
                </a:solidFill>
              </a:rPr>
              <a:t>new JButton</a:t>
            </a:r>
            <a:r>
              <a:rPr lang="en-US" sz="1500" smtClean="0">
                <a:solidFill>
                  <a:schemeClr val="bg2"/>
                </a:solidFill>
              </a:rPr>
              <a:t>("</a:t>
            </a:r>
            <a:r>
              <a:rPr lang="en-US" sz="1500" smtClean="0">
                <a:solidFill>
                  <a:srgbClr val="DE2C28"/>
                </a:solidFill>
              </a:rPr>
              <a:t>Exit</a:t>
            </a:r>
            <a:r>
              <a:rPr lang="en-US" sz="1500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add(panel);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setLocation(400, 300);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setSize(250, 250);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    setVisible(true);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	public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static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void</a:t>
            </a:r>
            <a:r>
              <a:rPr lang="en-US" sz="1500" smtClean="0">
                <a:solidFill>
                  <a:schemeClr val="bg2"/>
                </a:solidFill>
              </a:rPr>
              <a:t> main(</a:t>
            </a:r>
            <a:r>
              <a:rPr lang="en-US" sz="1500" smtClean="0">
                <a:solidFill>
                  <a:srgbClr val="0000FF"/>
                </a:solidFill>
              </a:rPr>
              <a:t>String</a:t>
            </a:r>
            <a:r>
              <a:rPr lang="en-US" sz="1500" smtClean="0">
                <a:solidFill>
                  <a:schemeClr val="bg2"/>
                </a:solidFill>
              </a:rPr>
              <a:t> args[]) {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JCheckBoxDemo</a:t>
            </a:r>
            <a:r>
              <a:rPr lang="en-US" sz="1500" smtClean="0">
                <a:solidFill>
                  <a:schemeClr val="bg2"/>
                </a:solidFill>
              </a:rPr>
              <a:t>();}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5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	</a:t>
            </a:r>
            <a:endParaRPr lang="en-US" sz="1500" b="1" smtClean="0">
              <a:solidFill>
                <a:schemeClr val="bg2"/>
              </a:solidFill>
            </a:endParaRP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6FEB398-8774-42A3-8F81-FEA5482577ED}" type="slidenum">
              <a:rPr lang="en-US" sz="1400" b="0" smtClean="0">
                <a:latin typeface="Arial Narrow" pitchFamily="34" charset="0"/>
              </a:rPr>
              <a:pPr/>
              <a:t>14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159500" y="2438400"/>
          <a:ext cx="2984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2371429" imgH="2362530" progId="Paint.Picture">
                  <p:embed/>
                </p:oleObj>
              </mc:Choice>
              <mc:Fallback>
                <p:oleObj name="Bitmap Image" r:id="rId3" imgW="2371429" imgH="236253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438400"/>
                        <a:ext cx="29845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9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94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94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94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Handling JCheckBox event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</a:t>
            </a:r>
            <a:r>
              <a:rPr kumimoji="0" lang="en-US" smtClean="0"/>
              <a:t>JCheckBox</a:t>
            </a:r>
            <a:r>
              <a:rPr kumimoji="0" 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mtClean="0"/>
              <a:t>generates an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Item event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whenever it changes state (checked/unchecked)</a:t>
            </a:r>
          </a:p>
          <a:p>
            <a:pPr lvl="1">
              <a:defRPr/>
            </a:pPr>
            <a:r>
              <a:rPr lang="en-US" b="1" smtClean="0"/>
              <a:t>Handle the event</a:t>
            </a:r>
          </a:p>
          <a:p>
            <a:pPr lvl="2">
              <a:defRPr/>
            </a:pPr>
            <a:r>
              <a:rPr lang="en-US" smtClean="0">
                <a:solidFill>
                  <a:srgbClr val="FFFF00"/>
                </a:solidFill>
              </a:rPr>
              <a:t>implements ItemListener</a:t>
            </a:r>
          </a:p>
          <a:p>
            <a:pPr lvl="2">
              <a:defRPr/>
            </a:pPr>
            <a:r>
              <a:rPr lang="en-US" smtClean="0"/>
              <a:t>Method: </a:t>
            </a:r>
            <a:r>
              <a:rPr lang="en-US" smtClean="0">
                <a:solidFill>
                  <a:srgbClr val="FFFF00"/>
                </a:solidFill>
              </a:rPr>
              <a:t>public void itemStateChanged (ItemEvent e) </a:t>
            </a:r>
          </a:p>
          <a:p>
            <a:pPr lvl="3">
              <a:defRPr/>
            </a:pPr>
            <a:r>
              <a:rPr lang="en-US" b="0" smtClean="0"/>
              <a:t>The ItemEvent class has a </a:t>
            </a:r>
            <a:r>
              <a:rPr lang="en-US" b="0" smtClean="0">
                <a:latin typeface="Courier New" pitchFamily="49" charset="0"/>
                <a:cs typeface="Courier New" pitchFamily="49" charset="0"/>
              </a:rPr>
              <a:t>getItem</a:t>
            </a:r>
            <a:r>
              <a:rPr lang="en-US" b="0" smtClean="0"/>
              <a:t> method which returns the item just selected or deselected</a:t>
            </a:r>
            <a:endParaRPr lang="en-US" b="0" smtClean="0">
              <a:solidFill>
                <a:schemeClr val="tx1"/>
              </a:solidFill>
            </a:endParaRPr>
          </a:p>
          <a:p>
            <a:pPr lvl="2">
              <a:defRPr/>
            </a:pPr>
            <a:r>
              <a:rPr lang="en-US" smtClean="0"/>
              <a:t>Register:  </a:t>
            </a:r>
            <a:r>
              <a:rPr lang="en-US" smtClean="0">
                <a:solidFill>
                  <a:srgbClr val="FFFF00"/>
                </a:solidFill>
              </a:rPr>
              <a:t>addItemListener</a:t>
            </a:r>
            <a:endParaRPr lang="en-US" b="1" smtClean="0"/>
          </a:p>
          <a:p>
            <a:pPr lvl="1">
              <a:defRPr/>
            </a:pPr>
            <a:r>
              <a:rPr lang="en-US" b="1" smtClean="0"/>
              <a:t>Ignore the event</a:t>
            </a:r>
            <a:endParaRPr lang="en-US" smtClean="0"/>
          </a:p>
          <a:p>
            <a:pPr lvl="2">
              <a:defRPr/>
            </a:pPr>
            <a:r>
              <a:rPr lang="en-US" smtClean="0"/>
              <a:t>With checkboxes, it is relatively common to ignore the select/deselect event when it occurs</a:t>
            </a:r>
          </a:p>
          <a:p>
            <a:pPr lvl="2">
              <a:defRPr/>
            </a:pPr>
            <a:r>
              <a:rPr lang="en-US" smtClean="0"/>
              <a:t>Instead, you look up the state of the checkbox later using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isSelected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method of JCheckBox</a:t>
            </a: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0A06841-4A03-41F1-A7C9-9D45CEDC3A72}" type="slidenum">
              <a:rPr lang="en-US" sz="1400" b="0" smtClean="0">
                <a:latin typeface="Arial Narrow" pitchFamily="34" charset="0"/>
              </a:rPr>
              <a:pPr/>
              <a:t>15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144171D-79D9-48E6-8097-EAE70B3CD554}" type="slidenum">
              <a:rPr lang="en-US" sz="1400" b="0" smtClean="0">
                <a:latin typeface="Arial Narrow" pitchFamily="34" charset="0"/>
              </a:rPr>
              <a:pPr/>
              <a:t>16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JRadioButton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181600"/>
          </a:xfrm>
        </p:spPr>
        <p:txBody>
          <a:bodyPr/>
          <a:lstStyle/>
          <a:p>
            <a:r>
              <a:rPr lang="en-US" sz="2200" smtClean="0"/>
              <a:t>Purpose: Used as option button to specify choices</a:t>
            </a:r>
          </a:p>
          <a:p>
            <a:r>
              <a:rPr lang="en-US" sz="2400" u="sng" smtClean="0"/>
              <a:t>Only one</a:t>
            </a:r>
            <a:r>
              <a:rPr lang="en-US" sz="2400" smtClean="0"/>
              <a:t> radio button in a </a:t>
            </a:r>
            <a:r>
              <a:rPr lang="en-US" sz="2400" u="sng" smtClean="0"/>
              <a:t>group</a:t>
            </a:r>
            <a:r>
              <a:rPr lang="en-US" sz="2400" smtClean="0"/>
              <a:t> can be selected at any given time</a:t>
            </a:r>
            <a:endParaRPr lang="en-US" sz="2200" smtClean="0">
              <a:latin typeface="Courier New" pitchFamily="49" charset="0"/>
            </a:endParaRPr>
          </a:p>
          <a:p>
            <a:r>
              <a:rPr lang="en-US" sz="2200" smtClean="0"/>
              <a:t>To define the group of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radio buttons</a:t>
            </a:r>
            <a:r>
              <a:rPr lang="en-US" sz="2200" smtClean="0"/>
              <a:t>, create a </a:t>
            </a:r>
            <a:r>
              <a:rPr lang="en-US" sz="22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ButtonGroup</a:t>
            </a:r>
            <a:r>
              <a:rPr lang="en-US" sz="2200" smtClean="0"/>
              <a:t> object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000" smtClean="0">
                <a:solidFill>
                  <a:schemeClr val="tx1"/>
                </a:solidFill>
              </a:rPr>
              <a:t>ButtonGroup group = new ButtonGroup();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		group.add(smallButton);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		group.add(mediumButton);</a:t>
            </a:r>
          </a:p>
          <a:p>
            <a:r>
              <a:rPr lang="en-US" sz="2200" smtClean="0"/>
              <a:t>Note: the </a:t>
            </a:r>
            <a:r>
              <a:rPr lang="en-US" sz="2200" smtClean="0">
                <a:latin typeface="Courier New" pitchFamily="49" charset="0"/>
              </a:rPr>
              <a:t>ButtonGroup</a:t>
            </a:r>
            <a:r>
              <a:rPr lang="en-US" sz="2200" smtClean="0"/>
              <a:t> controls only the </a:t>
            </a:r>
            <a:r>
              <a:rPr lang="en-US" sz="2200" i="1" smtClean="0"/>
              <a:t>behavior</a:t>
            </a:r>
            <a:r>
              <a:rPr lang="en-US" sz="2200" smtClean="0"/>
              <a:t> of the buttons; if you want to group the buttons for </a:t>
            </a:r>
            <a:r>
              <a:rPr lang="en-US" sz="2200" i="1" smtClean="0"/>
              <a:t>layout</a:t>
            </a:r>
            <a:r>
              <a:rPr lang="en-US" sz="2200" smtClean="0"/>
              <a:t> purposes, you also need to add them to a container</a:t>
            </a:r>
          </a:p>
          <a:p>
            <a:r>
              <a:rPr lang="en-US" sz="2200" smtClean="0"/>
              <a:t>When the user checks a radio button,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JRadioButton</a:t>
            </a:r>
            <a:r>
              <a:rPr lang="en-US" sz="2200" smtClean="0"/>
              <a:t> generates an </a:t>
            </a:r>
            <a:r>
              <a:rPr lang="en-US" sz="2200" smtClean="0">
                <a:solidFill>
                  <a:schemeClr val="tx1"/>
                </a:solidFill>
              </a:rPr>
              <a:t>Action</a:t>
            </a:r>
            <a:r>
              <a:rPr lang="en-US" sz="2200" smtClean="0"/>
              <a:t> event (…)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406400"/>
            <a:ext cx="2471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JRadioButton – </a:t>
            </a:r>
            <a:r>
              <a:rPr kumimoji="0" lang="en-US" b="0" smtClean="0"/>
              <a:t>Constructors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</a:rPr>
              <a:t>JRadioButton()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</a:rPr>
              <a:t>Creates an initially unchecked radio button with no label</a:t>
            </a:r>
            <a:endParaRPr lang="en-US" sz="2200" b="1" smtClean="0">
              <a:solidFill>
                <a:srgbClr val="0000FF"/>
              </a:solidFill>
            </a:endParaRPr>
          </a:p>
          <a:p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</a:rPr>
              <a:t>JRadioButton(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</a:rPr>
              <a:t> text)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</a:rPr>
              <a:t>Creates a radio button (initially unchecked) with the specified text; see </a:t>
            </a:r>
            <a:r>
              <a:rPr lang="en-US" sz="220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setSelected</a:t>
            </a:r>
            <a:r>
              <a:rPr lang="en-US" sz="2200" smtClean="0">
                <a:solidFill>
                  <a:srgbClr val="008000"/>
                </a:solidFill>
              </a:rPr>
              <a:t> for changing it</a:t>
            </a:r>
            <a:endParaRPr lang="en-US" sz="2200" smtClean="0">
              <a:solidFill>
                <a:srgbClr val="0000FF"/>
              </a:solidFill>
            </a:endParaRPr>
          </a:p>
          <a:p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JRadioButton(</a:t>
            </a:r>
            <a:r>
              <a:rPr lang="en-US" sz="2300" b="1" smtClean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text, </a:t>
            </a:r>
            <a:r>
              <a:rPr lang="en-US" sz="2300" b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selected)</a:t>
            </a:r>
          </a:p>
          <a:p>
            <a:pPr lvl="1">
              <a:spcBef>
                <a:spcPct val="0"/>
              </a:spcBef>
            </a:pPr>
            <a:r>
              <a:rPr lang="en-US" sz="2200" smtClean="0">
                <a:solidFill>
                  <a:srgbClr val="008000"/>
                </a:solidFill>
              </a:rPr>
              <a:t>Creates a radio button with the specified text</a:t>
            </a:r>
          </a:p>
          <a:p>
            <a:pPr lvl="2">
              <a:spcBef>
                <a:spcPct val="0"/>
              </a:spcBef>
            </a:pPr>
            <a:r>
              <a:rPr lang="en-US" sz="2000" smtClean="0">
                <a:solidFill>
                  <a:srgbClr val="008000"/>
                </a:solidFill>
              </a:rPr>
              <a:t>The initial state is determined by the boolean value provided</a:t>
            </a:r>
          </a:p>
          <a:p>
            <a:pPr lvl="2">
              <a:spcBef>
                <a:spcPct val="0"/>
              </a:spcBef>
            </a:pPr>
            <a:r>
              <a:rPr lang="en-US" sz="2000" smtClean="0">
                <a:solidFill>
                  <a:srgbClr val="008000"/>
                </a:solidFill>
              </a:rPr>
              <a:t>A value of </a:t>
            </a:r>
            <a:r>
              <a:rPr lang="en-US" sz="2000" i="1" smtClean="0">
                <a:solidFill>
                  <a:srgbClr val="008000"/>
                </a:solidFill>
              </a:rPr>
              <a:t>true</a:t>
            </a:r>
            <a:r>
              <a:rPr lang="en-US" sz="2000" smtClean="0">
                <a:solidFill>
                  <a:srgbClr val="008000"/>
                </a:solidFill>
              </a:rPr>
              <a:t> means it is checked</a:t>
            </a:r>
            <a:endParaRPr lang="en-US" sz="2000" i="1" smtClean="0">
              <a:solidFill>
                <a:srgbClr val="008000"/>
              </a:solidFill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C125BB1-E90A-4BE4-9EF9-D51696625D44}" type="slidenum">
              <a:rPr lang="en-US" sz="1400" b="0" smtClean="0">
                <a:latin typeface="Arial Narrow" pitchFamily="34" charset="0"/>
              </a:rPr>
              <a:pPr/>
              <a:t>17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JRadioButton – </a:t>
            </a:r>
            <a:r>
              <a:rPr kumimoji="0" lang="en-US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isSelected()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returns the state of the radio button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setSelected(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state)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sets the radio button to a new state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getText()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setText(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text)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gets or sets the button’s text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0CD0A884-44A7-4545-BAA2-1783104C26C7}" type="slidenum">
              <a:rPr lang="en-US" sz="1400" b="0" smtClean="0">
                <a:latin typeface="Arial Narrow" pitchFamily="34" charset="0"/>
              </a:rPr>
              <a:pPr/>
              <a:t>18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F57B20E-05BE-430E-994E-4BEA9B02B27B}" type="slidenum">
              <a:rPr lang="en-US" sz="1400" b="0" smtClean="0">
                <a:latin typeface="Arial Narrow" pitchFamily="34" charset="0"/>
              </a:rPr>
              <a:pPr/>
              <a:t>19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b="0" smtClean="0"/>
              <a:t>Example: JRadioButtonDemo.java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7513" y="1219200"/>
            <a:ext cx="4686300" cy="5334000"/>
          </a:xfrm>
          <a:solidFill>
            <a:schemeClr val="hlink"/>
          </a:solidFill>
        </p:spPr>
        <p:txBody>
          <a:bodyPr rIns="0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java.awt.event.*;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javax.swing.*;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class</a:t>
            </a:r>
            <a:r>
              <a:rPr lang="en-US" sz="1400" smtClean="0">
                <a:solidFill>
                  <a:schemeClr val="bg2"/>
                </a:solidFill>
              </a:rPr>
              <a:t> JRadioButtonDemo </a:t>
            </a:r>
            <a:r>
              <a:rPr lang="en-US" sz="1400" smtClean="0">
                <a:solidFill>
                  <a:srgbClr val="0000FF"/>
                </a:solidFill>
              </a:rPr>
              <a:t>extends</a:t>
            </a:r>
            <a:r>
              <a:rPr lang="en-US" sz="1400" smtClean="0">
                <a:solidFill>
                  <a:schemeClr val="bg2"/>
                </a:solidFill>
              </a:rPr>
              <a:t> JFrame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    JRadioButton </a:t>
            </a:r>
            <a:r>
              <a:rPr lang="en-US" sz="1400" smtClean="0">
                <a:solidFill>
                  <a:schemeClr val="bg2"/>
                </a:solidFill>
              </a:rPr>
              <a:t>radUnder, radGra, radPost, radDoc;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JRadioButtonDemo()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super("</a:t>
            </a:r>
            <a:r>
              <a:rPr lang="en-US" sz="1400" b="1" smtClean="0">
                <a:solidFill>
                  <a:srgbClr val="DE2C28"/>
                </a:solidFill>
              </a:rPr>
              <a:t>JRadioButton Demo</a:t>
            </a:r>
            <a:r>
              <a:rPr lang="en-US" sz="1400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setLayout(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GridLayout</a:t>
            </a:r>
            <a:r>
              <a:rPr lang="en-US" sz="1400" smtClean="0">
                <a:solidFill>
                  <a:schemeClr val="bg2"/>
                </a:solidFill>
              </a:rPr>
              <a:t>(6,1));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</a:t>
            </a:r>
            <a:r>
              <a:rPr lang="en-US" sz="1400" b="1" smtClean="0">
                <a:solidFill>
                  <a:schemeClr val="bg2"/>
                </a:solidFill>
              </a:rPr>
              <a:t>radUnder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JRadioButton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DE2C28"/>
                </a:solidFill>
              </a:rPr>
              <a:t>Undergraduate</a:t>
            </a:r>
            <a:r>
              <a:rPr lang="en-US" sz="1400" b="1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radGra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JRadioButton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DE2C28"/>
                </a:solidFill>
              </a:rPr>
              <a:t>Graduate</a:t>
            </a:r>
            <a:r>
              <a:rPr lang="en-US" sz="1400" b="1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radPost = </a:t>
            </a:r>
            <a:r>
              <a:rPr lang="en-US" sz="1400" b="1" smtClean="0">
                <a:solidFill>
                  <a:srgbClr val="0000FF"/>
                </a:solidFill>
              </a:rPr>
              <a:t>new JRadioButton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DE2C28"/>
                </a:solidFill>
              </a:rPr>
              <a:t>Post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DE2C28"/>
                </a:solidFill>
              </a:rPr>
              <a:t>Graduate</a:t>
            </a:r>
            <a:r>
              <a:rPr lang="en-US" sz="1400" b="1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radDoc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JRadioButton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DE2C28"/>
                </a:solidFill>
              </a:rPr>
              <a:t>Doctorate</a:t>
            </a:r>
            <a:r>
              <a:rPr lang="en-US" sz="1400" b="1" smtClean="0">
                <a:solidFill>
                  <a:schemeClr val="bg2"/>
                </a:solidFill>
              </a:rPr>
              <a:t>");</a:t>
            </a:r>
            <a:r>
              <a:rPr lang="en-US" sz="1400" smtClean="0">
                <a:solidFill>
                  <a:schemeClr val="bg2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8000"/>
                </a:solidFill>
              </a:rPr>
              <a:t>	</a:t>
            </a:r>
            <a:r>
              <a:rPr lang="en-US" sz="1300" smtClean="0">
                <a:solidFill>
                  <a:schemeClr val="bg2"/>
                </a:solidFill>
              </a:rPr>
              <a:t>add(</a:t>
            </a:r>
            <a:r>
              <a:rPr lang="en-US" sz="1300" smtClean="0">
                <a:solidFill>
                  <a:srgbClr val="0000FF"/>
                </a:solidFill>
              </a:rPr>
              <a:t>new</a:t>
            </a:r>
            <a:r>
              <a:rPr lang="en-US" sz="1300" smtClean="0">
                <a:solidFill>
                  <a:schemeClr val="bg2"/>
                </a:solidFill>
              </a:rPr>
              <a:t> </a:t>
            </a:r>
            <a:r>
              <a:rPr lang="en-US" sz="1300" smtClean="0">
                <a:solidFill>
                  <a:srgbClr val="0000FF"/>
                </a:solidFill>
              </a:rPr>
              <a:t>JLabel</a:t>
            </a:r>
            <a:r>
              <a:rPr lang="en-US" sz="1300" smtClean="0">
                <a:solidFill>
                  <a:schemeClr val="bg2"/>
                </a:solidFill>
              </a:rPr>
              <a:t>("</a:t>
            </a:r>
            <a:r>
              <a:rPr lang="en-US" sz="1300" smtClean="0">
                <a:solidFill>
                  <a:srgbClr val="DE2C28"/>
                </a:solidFill>
              </a:rPr>
              <a:t>What's your primary qualification?</a:t>
            </a:r>
            <a:r>
              <a:rPr lang="en-US" sz="1300" smtClean="0">
                <a:solidFill>
                  <a:schemeClr val="bg2"/>
                </a:solidFill>
              </a:rPr>
              <a:t>" 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b="1" smtClean="0">
                <a:solidFill>
                  <a:schemeClr val="bg2"/>
                </a:solidFill>
              </a:rPr>
              <a:t>add(radUnder);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add(radGra);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add(radPost);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add(radDoc);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5105400" y="1219200"/>
            <a:ext cx="4038600" cy="5334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tIns="91440" rIns="0"/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sz="1400">
                <a:solidFill>
                  <a:schemeClr val="bg2"/>
                </a:solidFill>
                <a:latin typeface="+mn-lt"/>
              </a:rPr>
              <a:t>       ButtonGroup group = new ButtonGroup();</a:t>
            </a:r>
            <a:endParaRPr lang="en-US" sz="140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sz="1400">
                <a:solidFill>
                  <a:schemeClr val="bg2"/>
                </a:solidFill>
                <a:latin typeface="+mn-lt"/>
              </a:rPr>
              <a:t>       group.add (radUnder);</a:t>
            </a:r>
            <a:endParaRPr lang="en-US" sz="140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sz="1400">
                <a:solidFill>
                  <a:schemeClr val="bg2"/>
                </a:solidFill>
                <a:latin typeface="+mn-lt"/>
              </a:rPr>
              <a:t>       group.add (radGra);</a:t>
            </a:r>
            <a:endParaRPr lang="en-US" sz="140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sz="1400">
                <a:solidFill>
                  <a:schemeClr val="bg2"/>
                </a:solidFill>
                <a:latin typeface="+mn-lt"/>
              </a:rPr>
              <a:t>       group.add (radPost);</a:t>
            </a:r>
            <a:endParaRPr lang="en-US" sz="1400">
              <a:solidFill>
                <a:schemeClr val="bg2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sz="1400">
                <a:solidFill>
                  <a:schemeClr val="bg2"/>
                </a:solidFill>
                <a:latin typeface="+mn-lt"/>
              </a:rPr>
              <a:t>       group.add (radDoc);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setLocation(400, 300);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setSize(250, 250);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setVisible(true);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} 	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static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main(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args[])   {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JRadioButtonDemo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();		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}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} 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A50021"/>
              </a:buClr>
              <a:buSzPct val="75000"/>
              <a:buFont typeface="Wingdings" pitchFamily="2" charset="2"/>
              <a:buNone/>
              <a:defRPr/>
            </a:pPr>
            <a:endParaRPr kumimoji="1" lang="en-US" sz="1400" b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26829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638800" y="4191000"/>
          <a:ext cx="26558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4" imgW="2352381" imgH="2362530" progId="Paint.Picture">
                  <p:embed/>
                </p:oleObj>
              </mc:Choice>
              <mc:Fallback>
                <p:oleObj name="Bitmap Image" r:id="rId4" imgW="2352381" imgH="236253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265588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9" name="Straight Connector 8"/>
          <p:cNvCxnSpPr>
            <a:cxnSpLocks noChangeShapeType="1"/>
          </p:cNvCxnSpPr>
          <p:nvPr/>
        </p:nvCxnSpPr>
        <p:spPr bwMode="auto">
          <a:xfrm rot="5400000">
            <a:off x="2437607" y="3886994"/>
            <a:ext cx="53340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A39E6-7FF7-442D-91CF-366FE93D402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18288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JComboBox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5486400" cy="5181600"/>
          </a:xfrm>
        </p:spPr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To present a set of choices in a small space</a:t>
            </a:r>
            <a:endParaRPr lang="en-US" smtClean="0">
              <a:solidFill>
                <a:schemeClr val="tx1"/>
              </a:solidFill>
            </a:endParaRPr>
          </a:p>
          <a:p>
            <a:r>
              <a:rPr lang="en-US" smtClean="0"/>
              <a:t>Current selection</a:t>
            </a:r>
          </a:p>
          <a:p>
            <a:pPr lvl="1"/>
            <a:r>
              <a:rPr lang="en-US" smtClean="0"/>
              <a:t>item displaying</a:t>
            </a:r>
          </a:p>
          <a:p>
            <a:r>
              <a:rPr lang="en-US" smtClean="0"/>
              <a:t>Can be </a:t>
            </a:r>
            <a:r>
              <a:rPr lang="en-US" i="1" smtClean="0"/>
              <a:t>editable</a:t>
            </a:r>
            <a:endParaRPr lang="en-US" smtClean="0"/>
          </a:p>
          <a:p>
            <a:pPr lvl="1"/>
            <a:r>
              <a:rPr lang="en-US" smtClean="0"/>
              <a:t>A </a:t>
            </a:r>
            <a:r>
              <a:rPr lang="en-US" smtClean="0">
                <a:solidFill>
                  <a:schemeClr val="tx1"/>
                </a:solidFill>
              </a:rPr>
              <a:t>JComboBox</a:t>
            </a:r>
            <a:r>
              <a:rPr lang="en-US" smtClean="0"/>
              <a:t> can be either </a:t>
            </a:r>
            <a:r>
              <a:rPr lang="en-US" i="1" smtClean="0"/>
              <a:t>editable </a:t>
            </a:r>
            <a:r>
              <a:rPr lang="en-US" smtClean="0"/>
              <a:t>or </a:t>
            </a:r>
            <a:r>
              <a:rPr lang="en-US" i="1" smtClean="0"/>
              <a:t>uneditable </a:t>
            </a:r>
            <a:r>
              <a:rPr lang="en-US" smtClean="0"/>
              <a:t>(default)</a:t>
            </a:r>
            <a:endParaRPr lang="en-US" i="1" smtClean="0"/>
          </a:p>
        </p:txBody>
      </p:sp>
      <p:sp>
        <p:nvSpPr>
          <p:cNvPr id="4096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95E389E-37DE-4320-B150-57B31BD4ECCA}" type="slidenum">
              <a:rPr lang="en-US" sz="1400" b="0" smtClean="0">
                <a:latin typeface="Arial Narrow" pitchFamily="34" charset="0"/>
              </a:rPr>
              <a:pPr/>
              <a:t>20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03338"/>
            <a:ext cx="277653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8194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JComboBox</a:t>
            </a:r>
            <a:r>
              <a:rPr lang="en-US" b="0" smtClean="0"/>
              <a:t> - Constructors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JComboBox()</a:t>
            </a:r>
            <a:endParaRPr lang="en-US" b="1" smtClean="0">
              <a:solidFill>
                <a:srgbClr val="0000FF"/>
              </a:solidFill>
              <a:latin typeface="Tahoma" pitchFamily="34" charset="0"/>
            </a:endParaRPr>
          </a:p>
          <a:p>
            <a:pPr lvl="1"/>
            <a:r>
              <a:rPr lang="en-US" smtClean="0">
                <a:solidFill>
                  <a:srgbClr val="008000"/>
                </a:solidFill>
                <a:latin typeface="Tahoma" pitchFamily="34" charset="0"/>
              </a:rPr>
              <a:t>Creates a JComboBox with a default data model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JComboBox(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Object[]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items)</a:t>
            </a:r>
          </a:p>
          <a:p>
            <a:pPr lvl="1"/>
            <a:r>
              <a:rPr lang="en-US" smtClean="0">
                <a:solidFill>
                  <a:srgbClr val="008000"/>
                </a:solidFill>
                <a:latin typeface="Tahoma" pitchFamily="34" charset="0"/>
              </a:rPr>
              <a:t>Creates a JComboBox that contains the elements of the specified array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Example: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002060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String</a:t>
            </a:r>
            <a:r>
              <a:rPr lang="en-US" smtClean="0">
                <a:solidFill>
                  <a:srgbClr val="002060"/>
                </a:solidFill>
              </a:rPr>
              <a:t>[] words= { "quick", "brown", "hungry", "wild", ... };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rgbClr val="002060"/>
                </a:solidFill>
              </a:rPr>
              <a:t>	</a:t>
            </a:r>
            <a:r>
              <a:rPr lang="en-US" smtClean="0">
                <a:solidFill>
                  <a:srgbClr val="0000FF"/>
                </a:solidFill>
              </a:rPr>
              <a:t>JComboBox</a:t>
            </a:r>
            <a:r>
              <a:rPr lang="en-US" smtClean="0">
                <a:solidFill>
                  <a:srgbClr val="002060"/>
                </a:solidFill>
              </a:rPr>
              <a:t> wordChoose = </a:t>
            </a:r>
            <a:r>
              <a:rPr lang="en-US" smtClean="0">
                <a:solidFill>
                  <a:srgbClr val="0000FF"/>
                </a:solidFill>
              </a:rPr>
              <a:t>new JComboBox</a:t>
            </a:r>
            <a:r>
              <a:rPr lang="en-US" smtClean="0">
                <a:solidFill>
                  <a:srgbClr val="002060"/>
                </a:solidFill>
              </a:rPr>
              <a:t>(words); </a:t>
            </a:r>
            <a:endParaRPr lang="en-US" smtClean="0">
              <a:solidFill>
                <a:srgbClr val="008000"/>
              </a:solidFill>
              <a:latin typeface="Tahoma" pitchFamily="34" charset="0"/>
            </a:endParaRP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JComboBox(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ComboBoxModel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asModel)</a:t>
            </a:r>
            <a:endParaRPr lang="en-US" b="1" smtClean="0">
              <a:solidFill>
                <a:srgbClr val="0000FF"/>
              </a:solidFill>
              <a:latin typeface="Tahoma" pitchFamily="34" charset="0"/>
            </a:endParaRPr>
          </a:p>
          <a:p>
            <a:pPr lvl="1"/>
            <a:r>
              <a:rPr lang="en-US" smtClean="0">
                <a:solidFill>
                  <a:srgbClr val="008000"/>
                </a:solidFill>
                <a:latin typeface="Tahoma" pitchFamily="34" charset="0"/>
              </a:rPr>
              <a:t>Creates a JComboBox that takes its items from an existing </a:t>
            </a:r>
            <a:r>
              <a:rPr lang="en-US" smtClean="0">
                <a:solidFill>
                  <a:srgbClr val="008000"/>
                </a:solidFill>
              </a:rPr>
              <a:t>ComboBoxModel</a:t>
            </a:r>
            <a:endParaRPr lang="en-US" smtClean="0">
              <a:solidFill>
                <a:srgbClr val="008000"/>
              </a:solidFill>
              <a:latin typeface="Tahoma" pitchFamily="34" charset="0"/>
            </a:endParaRPr>
          </a:p>
          <a:p>
            <a:endParaRPr lang="en-US" smtClean="0">
              <a:solidFill>
                <a:srgbClr val="008000"/>
              </a:solidFill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9C2C1A1F-F82B-42E2-81AE-5D545F5E7926}" type="slidenum">
              <a:rPr lang="en-US" sz="1400" b="0" smtClean="0">
                <a:latin typeface="Arial Narrow" pitchFamily="34" charset="0"/>
              </a:rPr>
              <a:pPr/>
              <a:t>21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JComboBox</a:t>
            </a:r>
            <a:r>
              <a:rPr lang="en-US" b="0" smtClean="0"/>
              <a:t> –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addItem(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item)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adds the specified item to the end of the combo box</a:t>
            </a:r>
            <a:endParaRPr lang="en-US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getItemAt(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index)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returns the item at the specified index</a:t>
            </a: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mtClean="0">
                <a:solidFill>
                  <a:schemeClr val="bg2"/>
                </a:solidFill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getSelectedIndex()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returns the position of selected item</a:t>
            </a:r>
            <a:endParaRPr lang="en-US" b="1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setSelectedIndex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sets the selected index</a:t>
            </a:r>
            <a:endParaRPr lang="en-US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getSelectedItem()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returns the currently selected item</a:t>
            </a: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setSelectedItem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sets the selected item</a:t>
            </a:r>
          </a:p>
          <a:p>
            <a:pPr>
              <a:spcBef>
                <a:spcPts val="400"/>
              </a:spcBef>
            </a:pP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EBDC4BE-F618-4DB5-A5B7-031AE65049A9}" type="slidenum">
              <a:rPr lang="en-US" sz="1400" b="0" smtClean="0">
                <a:latin typeface="Arial Narrow" pitchFamily="34" charset="0"/>
              </a:rPr>
              <a:pPr/>
              <a:t>22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JComboBox</a:t>
            </a:r>
            <a:r>
              <a:rPr lang="en-US" b="0" smtClean="0"/>
              <a:t> – Methods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removeAllItems()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removes all items from the combo box</a:t>
            </a: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removeItem(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item)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removes an item from the combo box</a:t>
            </a: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removeItemAt(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index)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removes the item at an index</a:t>
            </a: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getItemCount()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returns the number of items in the list</a:t>
            </a:r>
            <a:endParaRPr lang="en-US" b="1" smtClean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ts val="4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setEditable(</a:t>
            </a:r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boolean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flag)</a:t>
            </a:r>
          </a:p>
          <a:p>
            <a:pPr lvl="1">
              <a:spcBef>
                <a:spcPts val="400"/>
              </a:spcBef>
            </a:pPr>
            <a:r>
              <a:rPr lang="en-US" smtClean="0">
                <a:solidFill>
                  <a:srgbClr val="008000"/>
                </a:solidFill>
              </a:rPr>
              <a:t>sets whether this combo box is editable (default by </a:t>
            </a:r>
            <a:r>
              <a:rPr lang="en-US" i="1" smtClean="0">
                <a:solidFill>
                  <a:srgbClr val="008000"/>
                </a:solidFill>
              </a:rPr>
              <a:t>false</a:t>
            </a:r>
            <a:r>
              <a:rPr lang="en-US" smtClean="0">
                <a:solidFill>
                  <a:srgbClr val="008000"/>
                </a:solidFill>
              </a:rPr>
              <a:t>). Note that editing affects only the current item, it does not change the content of the list</a:t>
            </a:r>
            <a:endParaRPr lang="en-US" sz="2000" smtClean="0">
              <a:solidFill>
                <a:srgbClr val="008000"/>
              </a:solidFill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08D88F4B-9ED7-47B3-85D6-26AA6C0DB623}" type="slidenum">
              <a:rPr lang="en-US" sz="1400" b="0" smtClean="0">
                <a:latin typeface="Arial Narrow" pitchFamily="34" charset="0"/>
              </a:rPr>
              <a:pPr/>
              <a:t>23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</a:t>
            </a:r>
            <a:endParaRPr lang="en-US" b="0"/>
          </a:p>
        </p:txBody>
      </p:sp>
      <p:sp>
        <p:nvSpPr>
          <p:cNvPr id="4505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user can choose a font style from a list of styles (Serif, SansSerif, Monospaced, etc.). The user can also type in another font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8969311-AFB1-4394-83C9-0E521A230A0E}" type="slidenum">
              <a:rPr lang="en-US" sz="1400" b="0" smtClean="0">
                <a:latin typeface="Arial Narrow" pitchFamily="34" charset="0"/>
              </a:rPr>
              <a:pPr/>
              <a:t>24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4452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Handle event in JComboBox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smtClean="0"/>
              <a:t>When the user selects an item from a combo box, the combo box generates an </a:t>
            </a:r>
            <a:r>
              <a:rPr lang="en-US" smtClean="0">
                <a:solidFill>
                  <a:schemeClr val="tx1"/>
                </a:solidFill>
              </a:rPr>
              <a:t>Action</a:t>
            </a:r>
            <a:r>
              <a:rPr lang="en-US" smtClean="0"/>
              <a:t> event or </a:t>
            </a:r>
            <a:r>
              <a:rPr lang="en-US" smtClean="0">
                <a:solidFill>
                  <a:schemeClr val="tx1"/>
                </a:solidFill>
              </a:rPr>
              <a:t>Item</a:t>
            </a:r>
            <a:r>
              <a:rPr lang="en-US" smtClean="0"/>
              <a:t> event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implement?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method?</a:t>
            </a:r>
          </a:p>
          <a:p>
            <a:pPr marL="979488" lvl="3">
              <a:spcBef>
                <a:spcPts val="400"/>
              </a:spcBef>
              <a:buFontTx/>
              <a:buNone/>
            </a:pPr>
            <a:r>
              <a:rPr lang="en-US" sz="2200" b="0" smtClean="0">
                <a:solidFill>
                  <a:srgbClr val="FFFF00"/>
                </a:solidFill>
              </a:rPr>
              <a:t>public void actionPerformed(ActionEvent e) {</a:t>
            </a:r>
          </a:p>
          <a:p>
            <a:pPr marL="979488" lvl="3">
              <a:spcBef>
                <a:spcPts val="400"/>
              </a:spcBef>
              <a:buFontTx/>
              <a:buNone/>
            </a:pPr>
            <a:r>
              <a:rPr lang="en-US" sz="2200" b="0" smtClean="0">
                <a:solidFill>
                  <a:srgbClr val="FFFF00"/>
                </a:solidFill>
              </a:rPr>
              <a:t>	// sử dụng hàm </a:t>
            </a:r>
            <a:r>
              <a:rPr lang="en-US" sz="2200" b="0" smtClean="0">
                <a:solidFill>
                  <a:srgbClr val="FFFF00"/>
                </a:solidFill>
                <a:cs typeface="Courier New" pitchFamily="49" charset="0"/>
              </a:rPr>
              <a:t>getSelectedItem()</a:t>
            </a:r>
          </a:p>
          <a:p>
            <a:pPr marL="979488" lvl="3">
              <a:spcBef>
                <a:spcPts val="400"/>
              </a:spcBef>
              <a:buFontTx/>
              <a:buNone/>
            </a:pPr>
            <a:r>
              <a:rPr lang="en-US" sz="2200" b="0" smtClean="0">
                <a:solidFill>
                  <a:srgbClr val="FFFF00"/>
                </a:solidFill>
                <a:cs typeface="Courier New" pitchFamily="49" charset="0"/>
              </a:rPr>
              <a:t>	// hoặc getSelectedIndex()</a:t>
            </a:r>
          </a:p>
          <a:p>
            <a:pPr marL="979488" lvl="3">
              <a:spcBef>
                <a:spcPts val="400"/>
              </a:spcBef>
              <a:buFontTx/>
              <a:buNone/>
            </a:pPr>
            <a:r>
              <a:rPr lang="en-US" sz="2200" b="0" smtClean="0">
                <a:solidFill>
                  <a:srgbClr val="FFFF00"/>
                </a:solidFill>
                <a:cs typeface="Courier New" pitchFamily="49" charset="0"/>
              </a:rPr>
              <a:t>	// để lấy mục đang được chọn trên combo</a:t>
            </a:r>
            <a:endParaRPr lang="en-US" sz="2200" b="0" smtClean="0">
              <a:solidFill>
                <a:srgbClr val="FFFF00"/>
              </a:solidFill>
            </a:endParaRPr>
          </a:p>
          <a:p>
            <a:pPr marL="979488" lvl="3">
              <a:spcBef>
                <a:spcPts val="400"/>
              </a:spcBef>
              <a:buFontTx/>
              <a:buNone/>
            </a:pPr>
            <a:r>
              <a:rPr lang="en-US" sz="2200" b="0" smtClean="0">
                <a:solidFill>
                  <a:srgbClr val="FFFF00"/>
                </a:solidFill>
              </a:rPr>
              <a:t>}</a:t>
            </a:r>
          </a:p>
          <a:p>
            <a:pPr lvl="1">
              <a:spcBef>
                <a:spcPct val="40000"/>
              </a:spcBef>
            </a:pPr>
            <a:r>
              <a:rPr lang="en-US" smtClean="0"/>
              <a:t>register?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1800" b="1" smtClean="0">
                <a:solidFill>
                  <a:schemeClr val="bg2"/>
                </a:solidFill>
              </a:rPr>
              <a:t>	</a:t>
            </a: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28623E10-2183-4C9E-9332-6B887AC4279A}" type="slidenum">
              <a:rPr lang="en-US" sz="1400" b="0" smtClean="0">
                <a:latin typeface="Arial Narrow" pitchFamily="34" charset="0"/>
              </a:rPr>
              <a:pPr/>
              <a:t>25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77000"/>
            <a:ext cx="53975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84DED8C-DBDD-45F1-B103-DD6C47A3B630}" type="slidenum">
              <a:rPr lang="en-US" sz="1400" b="0" smtClean="0">
                <a:latin typeface="Arial Narrow" pitchFamily="34" charset="0"/>
              </a:rPr>
              <a:pPr/>
              <a:t>26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JComboBoxDemo.java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886200" cy="5257800"/>
          </a:xfrm>
          <a:solidFill>
            <a:schemeClr val="hlink"/>
          </a:solidFill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java.awt.*;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java.awt.event.*;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javax.swing.*;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public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class</a:t>
            </a:r>
            <a:r>
              <a:rPr lang="en-US" sz="1200" smtClean="0">
                <a:solidFill>
                  <a:schemeClr val="bg2"/>
                </a:solidFill>
              </a:rPr>
              <a:t> JComboBoxDemo </a:t>
            </a:r>
            <a:r>
              <a:rPr lang="en-US" sz="1200" smtClean="0">
                <a:solidFill>
                  <a:srgbClr val="0000FF"/>
                </a:solidFill>
              </a:rPr>
              <a:t>extends</a:t>
            </a:r>
            <a:r>
              <a:rPr lang="en-US" sz="1200" smtClean="0">
                <a:solidFill>
                  <a:schemeClr val="bg2"/>
                </a:solidFill>
              </a:rPr>
              <a:t> JFrame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	                          </a:t>
            </a:r>
            <a:r>
              <a:rPr lang="en-US" sz="1200" smtClean="0">
                <a:solidFill>
                  <a:srgbClr val="0000FF"/>
                </a:solidFill>
              </a:rPr>
              <a:t>implements</a:t>
            </a:r>
            <a:r>
              <a:rPr lang="en-US" sz="1200" smtClean="0">
                <a:solidFill>
                  <a:schemeClr val="bg2"/>
                </a:solidFill>
              </a:rPr>
              <a:t> ActionListener {</a:t>
            </a:r>
            <a:r>
              <a:rPr lang="en-US" sz="1200" smtClean="0">
                <a:solidFill>
                  <a:srgbClr val="0000FF"/>
                </a:solidFill>
              </a:rPr>
              <a:t>   </a:t>
            </a:r>
            <a:endParaRPr lang="en-US" sz="1200" smtClean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   </a:t>
            </a:r>
            <a:r>
              <a:rPr lang="en-US" sz="1200" b="1" smtClean="0">
                <a:solidFill>
                  <a:srgbClr val="0000FF"/>
                </a:solidFill>
              </a:rPr>
              <a:t>JComboBox</a:t>
            </a:r>
            <a:r>
              <a:rPr lang="en-US" sz="1200" b="1" smtClean="0">
                <a:solidFill>
                  <a:schemeClr val="bg2"/>
                </a:solidFill>
              </a:rPr>
              <a:t> faceCombo;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0000FF"/>
                </a:solidFill>
              </a:rPr>
              <a:t>   JLabel</a:t>
            </a:r>
            <a:r>
              <a:rPr lang="en-US" sz="1200" smtClean="0">
                <a:solidFill>
                  <a:schemeClr val="bg2"/>
                </a:solidFill>
              </a:rPr>
              <a:t> label;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</a:t>
            </a:r>
            <a:r>
              <a:rPr lang="en-US" sz="1200" smtClean="0">
                <a:solidFill>
                  <a:srgbClr val="0000FF"/>
                </a:solidFill>
              </a:rPr>
              <a:t>public</a:t>
            </a:r>
            <a:r>
              <a:rPr lang="en-US" sz="1200" smtClean="0">
                <a:solidFill>
                  <a:schemeClr val="bg2"/>
                </a:solidFill>
              </a:rPr>
              <a:t> JComboBoxDemo()   { 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   	setTitle("</a:t>
            </a:r>
            <a:r>
              <a:rPr lang="en-US" sz="1200" smtClean="0">
                <a:solidFill>
                  <a:srgbClr val="DE2C28"/>
                </a:solidFill>
              </a:rPr>
              <a:t>JComboBox Demo</a:t>
            </a:r>
            <a:r>
              <a:rPr lang="en-US" sz="1200" smtClean="0">
                <a:solidFill>
                  <a:schemeClr val="bg2"/>
                </a:solidFill>
              </a:rPr>
              <a:t>");     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     label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JLabel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The quick brown fox jumps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rgbClr val="DE2C28"/>
                </a:solidFill>
              </a:rPr>
              <a:t>	                                over the lazy dog</a:t>
            </a:r>
            <a:r>
              <a:rPr lang="en-US" sz="1200" smtClean="0">
                <a:solidFill>
                  <a:schemeClr val="bg2"/>
                </a:solidFill>
              </a:rPr>
              <a:t>.");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     label.setFont(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Font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Serif</a:t>
            </a:r>
            <a:r>
              <a:rPr lang="en-US" sz="1200" smtClean="0">
                <a:solidFill>
                  <a:schemeClr val="bg2"/>
                </a:solidFill>
              </a:rPr>
              <a:t>", </a:t>
            </a:r>
            <a:r>
              <a:rPr lang="en-US" sz="1200" smtClean="0">
                <a:solidFill>
                  <a:srgbClr val="DE2C28"/>
                </a:solidFill>
              </a:rPr>
              <a:t>Font.PLAIN</a:t>
            </a:r>
            <a:r>
              <a:rPr lang="en-US" sz="1200" smtClean="0">
                <a:solidFill>
                  <a:schemeClr val="bg2"/>
                </a:solidFill>
              </a:rPr>
              <a:t>, 12));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     add(label, </a:t>
            </a:r>
            <a:r>
              <a:rPr lang="en-US" sz="1200" smtClean="0">
                <a:solidFill>
                  <a:srgbClr val="DE2C28"/>
                </a:solidFill>
              </a:rPr>
              <a:t>BorderLayout.CENTER</a:t>
            </a:r>
            <a:r>
              <a:rPr lang="en-US" sz="1200" smtClean="0">
                <a:solidFill>
                  <a:schemeClr val="bg2"/>
                </a:solidFill>
              </a:rPr>
              <a:t>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endParaRPr lang="en-US" sz="1200" smtClean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     </a:t>
            </a:r>
            <a:r>
              <a:rPr lang="en-US" sz="1200" smtClean="0">
                <a:solidFill>
                  <a:srgbClr val="008000"/>
                </a:solidFill>
              </a:rPr>
              <a:t>// make a combo box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b="1" smtClean="0">
                <a:solidFill>
                  <a:schemeClr val="bg2"/>
                </a:solidFill>
              </a:rPr>
              <a:t>        faceCombo = </a:t>
            </a:r>
            <a:r>
              <a:rPr lang="en-US" sz="1200" b="1" smtClean="0">
                <a:solidFill>
                  <a:srgbClr val="0000FF"/>
                </a:solidFill>
              </a:rPr>
              <a:t>new</a:t>
            </a:r>
            <a:r>
              <a:rPr lang="en-US" sz="1200" b="1" smtClean="0">
                <a:solidFill>
                  <a:schemeClr val="bg2"/>
                </a:solidFill>
              </a:rPr>
              <a:t> </a:t>
            </a:r>
            <a:r>
              <a:rPr lang="en-US" sz="1200" b="1" smtClean="0">
                <a:solidFill>
                  <a:srgbClr val="0000FF"/>
                </a:solidFill>
              </a:rPr>
              <a:t>JComboBox</a:t>
            </a:r>
            <a:r>
              <a:rPr lang="en-US" sz="1200" b="1" smtClean="0">
                <a:solidFill>
                  <a:schemeClr val="bg2"/>
                </a:solidFill>
              </a:rPr>
              <a:t>();       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b="1" smtClean="0">
                <a:solidFill>
                  <a:schemeClr val="bg2"/>
                </a:solidFill>
              </a:rPr>
              <a:t>        faceCombo.addItem("</a:t>
            </a:r>
            <a:r>
              <a:rPr lang="en-US" sz="1200" b="1" smtClean="0">
                <a:solidFill>
                  <a:srgbClr val="DE2C28"/>
                </a:solidFill>
              </a:rPr>
              <a:t>Serif</a:t>
            </a:r>
            <a:r>
              <a:rPr lang="en-US" sz="1200" b="1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b="1" smtClean="0">
                <a:solidFill>
                  <a:schemeClr val="bg2"/>
                </a:solidFill>
              </a:rPr>
              <a:t>        faceCombo.addItem("</a:t>
            </a:r>
            <a:r>
              <a:rPr lang="en-US" sz="1200" b="1" smtClean="0">
                <a:solidFill>
                  <a:srgbClr val="DE2C28"/>
                </a:solidFill>
              </a:rPr>
              <a:t>SansSerif</a:t>
            </a:r>
            <a:r>
              <a:rPr lang="en-US" sz="1200" b="1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3948113" algn="l"/>
              </a:tabLst>
            </a:pPr>
            <a:r>
              <a:rPr lang="en-US" sz="1200" smtClean="0">
                <a:solidFill>
                  <a:schemeClr val="bg2"/>
                </a:solidFill>
              </a:rPr>
              <a:t>   	</a:t>
            </a:r>
            <a:r>
              <a:rPr lang="en-US" sz="1200" b="1" smtClean="0">
                <a:solidFill>
                  <a:schemeClr val="bg2"/>
                </a:solidFill>
              </a:rPr>
              <a:t>faceCombo.addItem("</a:t>
            </a:r>
            <a:r>
              <a:rPr lang="en-US" sz="1200" b="1" smtClean="0">
                <a:solidFill>
                  <a:srgbClr val="DE2C28"/>
                </a:solidFill>
              </a:rPr>
              <a:t>Monospaced</a:t>
            </a:r>
            <a:r>
              <a:rPr lang="en-US" sz="1200" b="1" smtClean="0">
                <a:solidFill>
                  <a:schemeClr val="bg2"/>
                </a:solidFill>
              </a:rPr>
              <a:t>");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343400" y="1219200"/>
            <a:ext cx="4648200" cy="5257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rIns="0"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       faceCombo.addItem("</a:t>
            </a:r>
            <a:r>
              <a:rPr kumimoji="1" lang="en-US" sz="1200">
                <a:solidFill>
                  <a:srgbClr val="DE2C28"/>
                </a:solidFill>
                <a:latin typeface="Arial" charset="0"/>
              </a:rPr>
              <a:t>Dialog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");</a:t>
            </a:r>
          </a:p>
          <a:p>
            <a:pPr marL="342900" indent="-342900">
              <a:lnSpc>
                <a:spcPct val="85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       faceCombo.addItem("</a:t>
            </a:r>
            <a:r>
              <a:rPr kumimoji="1" lang="en-US" sz="1200">
                <a:solidFill>
                  <a:srgbClr val="DE2C28"/>
                </a:solidFill>
                <a:latin typeface="Arial" charset="0"/>
              </a:rPr>
              <a:t>DialogInput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");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     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faceCombo.addActionListener(</a:t>
            </a:r>
            <a:r>
              <a:rPr kumimoji="1" lang="en-US" sz="1400">
                <a:solidFill>
                  <a:srgbClr val="0000FF"/>
                </a:solidFill>
                <a:latin typeface="Arial" charset="0"/>
              </a:rPr>
              <a:t>this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kumimoji="1" lang="en-US" sz="1400">
              <a:solidFill>
                <a:schemeClr val="bg2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	add(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faceCombo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, </a:t>
            </a:r>
            <a:r>
              <a:rPr kumimoji="1" lang="en-US" sz="1200" b="0">
                <a:solidFill>
                  <a:srgbClr val="DE2C28"/>
                </a:solidFill>
                <a:latin typeface="Arial" charset="0"/>
              </a:rPr>
              <a:t>BorderLayout.SOUTH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);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kumimoji="1" lang="en-US" sz="1200" b="0">
              <a:solidFill>
                <a:schemeClr val="bg2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     setSize(300, 200);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     setVisible(true);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actionPerformed (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ActionEvent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e)  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String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fontName = (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String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)faceCombo.getSelectedItem();</a:t>
            </a:r>
          </a:p>
          <a:p>
            <a:pPr marL="342900" indent="-342900">
              <a:lnSpc>
                <a:spcPct val="95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   	label.setFont (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200">
                <a:solidFill>
                  <a:srgbClr val="0000FF"/>
                </a:solidFill>
                <a:latin typeface="Arial" charset="0"/>
              </a:rPr>
              <a:t>Font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(fontName, </a:t>
            </a:r>
            <a:r>
              <a:rPr kumimoji="1" lang="en-US" sz="1200">
                <a:solidFill>
                  <a:srgbClr val="DE2C28"/>
                </a:solidFill>
                <a:latin typeface="Arial" charset="0"/>
              </a:rPr>
              <a:t>Font.PLAIN</a:t>
            </a: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, 12));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>
                <a:solidFill>
                  <a:schemeClr val="bg2"/>
                </a:solidFill>
                <a:latin typeface="Arial" charset="0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</a:t>
            </a: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static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main(</a:t>
            </a: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[] args)   {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	new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200" b="0">
                <a:solidFill>
                  <a:srgbClr val="0000FF"/>
                </a:solidFill>
                <a:latin typeface="Arial" charset="0"/>
              </a:rPr>
              <a:t>JComboBoxDemo</a:t>
            </a: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();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200" b="0">
                <a:solidFill>
                  <a:schemeClr val="bg2"/>
                </a:solidFill>
                <a:latin typeface="Arial" charset="0"/>
              </a:rPr>
              <a:t>}</a:t>
            </a:r>
          </a:p>
        </p:txBody>
      </p:sp>
      <p:cxnSp>
        <p:nvCxnSpPr>
          <p:cNvPr id="47110" name="Straight Connector 7"/>
          <p:cNvCxnSpPr>
            <a:cxnSpLocks noChangeShapeType="1"/>
          </p:cNvCxnSpPr>
          <p:nvPr/>
        </p:nvCxnSpPr>
        <p:spPr bwMode="auto">
          <a:xfrm rot="5400000">
            <a:off x="1714501" y="3848100"/>
            <a:ext cx="5257800" cy="3175"/>
          </a:xfrm>
          <a:prstGeom prst="line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6F55B-FCA9-46AA-874E-91C2E7A3936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28194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2A3977EA-1CDE-4B59-9C41-6509B0838BE4}" type="slidenum">
              <a:rPr lang="en-US" sz="1400" b="0" smtClean="0">
                <a:latin typeface="Arial Narrow" pitchFamily="34" charset="0"/>
              </a:rPr>
              <a:pPr/>
              <a:t>28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Menus display several options that are broadly categorized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Menu bar (</a:t>
            </a:r>
            <a:r>
              <a:rPr lang="en-US" smtClean="0">
                <a:solidFill>
                  <a:srgbClr val="FFFF00"/>
                </a:solidFill>
              </a:rPr>
              <a:t>JMenuBar</a:t>
            </a:r>
            <a:r>
              <a:rPr lang="en-US" smtClean="0">
                <a:solidFill>
                  <a:schemeClr val="tx1"/>
                </a:solidFill>
              </a:rPr>
              <a:t>)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Menu (</a:t>
            </a:r>
            <a:r>
              <a:rPr lang="en-US" smtClean="0">
                <a:solidFill>
                  <a:srgbClr val="FFFF00"/>
                </a:solidFill>
              </a:rPr>
              <a:t>JMenu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Menu item (</a:t>
            </a:r>
            <a:r>
              <a:rPr lang="en-US" smtClean="0">
                <a:solidFill>
                  <a:srgbClr val="FFFF00"/>
                </a:solidFill>
              </a:rPr>
              <a:t>JMenuItem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/>
              <a:t>Clicking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smtClean="0"/>
              <a:t>, it generates an </a:t>
            </a:r>
            <a:r>
              <a:rPr lang="en-US" smtClean="0">
                <a:solidFill>
                  <a:schemeClr val="tx1"/>
                </a:solidFill>
              </a:rPr>
              <a:t>Action</a:t>
            </a:r>
            <a:r>
              <a:rPr lang="en-US" smtClean="0"/>
              <a:t> event</a:t>
            </a:r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Menus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2743200" y="3859213"/>
          <a:ext cx="3810000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3" imgW="3277057" imgH="2514286" progId="Paint.Picture">
                  <p:embed/>
                </p:oleObj>
              </mc:Choice>
              <mc:Fallback>
                <p:oleObj name="Bitmap Image" r:id="rId3" imgW="3277057" imgH="25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59213"/>
                        <a:ext cx="3810000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Components in the menu</a:t>
            </a:r>
            <a:endParaRPr 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48C01E59-8EF1-4669-986E-B4D30846A924}" type="slidenum">
              <a:rPr lang="en-US" sz="1400" b="0" smtClean="0">
                <a:latin typeface="Arial Narrow" pitchFamily="34" charset="0"/>
              </a:rPr>
              <a:pPr/>
              <a:t>29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600200" y="1828800"/>
          <a:ext cx="6019800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itmap Image" r:id="rId3" imgW="3277057" imgH="2514286" progId="Paint.Picture">
                  <p:embed/>
                </p:oleObj>
              </mc:Choice>
              <mc:Fallback>
                <p:oleObj name="Bitmap Image" r:id="rId3" imgW="3277057" imgH="25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6019800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2286000"/>
            <a:ext cx="6019800" cy="457200"/>
          </a:xfrm>
          <a:prstGeom prst="rect">
            <a:avLst/>
          </a:prstGeom>
          <a:noFill/>
          <a:ln w="19050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0" y="2328863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C000"/>
                </a:solidFill>
              </a:rPr>
              <a:t>JMenuBar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600" y="2743200"/>
            <a:ext cx="1524000" cy="3810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3800" y="27432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JMenuItem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81400" y="3886200"/>
            <a:ext cx="1676400" cy="381000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7800" y="3897313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JCheckBoxMenuItem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81400" y="4343400"/>
            <a:ext cx="1676400" cy="762000"/>
          </a:xfrm>
          <a:prstGeom prst="rect">
            <a:avLst/>
          </a:prstGeom>
          <a:noFill/>
          <a:ln w="19050" algn="ctr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257800" y="4462463"/>
            <a:ext cx="289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7030A0"/>
                </a:solidFill>
              </a:rPr>
              <a:t>JRadioButtonMenuItem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600200" y="2362200"/>
            <a:ext cx="609600" cy="3048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09600" y="2328863"/>
            <a:ext cx="914400" cy="3683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JMenu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133600" y="38862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685800" y="3897313"/>
            <a:ext cx="914400" cy="36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JMenu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0A1C2B38-FA79-43DE-92CA-36F4925C9835}" type="slidenum">
              <a:rPr lang="en-US" sz="1400" b="0" smtClean="0">
                <a:latin typeface="Arial Narrow" pitchFamily="34" charset="0"/>
              </a:rPr>
              <a:pPr/>
              <a:t>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JTextField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cursor is in the text field, the user presses the </a:t>
            </a:r>
            <a:r>
              <a:rPr lang="en-US" i="1" smtClean="0"/>
              <a:t>Enter </a:t>
            </a:r>
            <a:r>
              <a:rPr lang="en-US" smtClean="0"/>
              <a:t>key, </a:t>
            </a:r>
            <a:r>
              <a:rPr lang="en-US" smtClean="0">
                <a:latin typeface="Courier New" pitchFamily="49" charset="0"/>
              </a:rPr>
              <a:t>JTextField</a:t>
            </a:r>
            <a:r>
              <a:rPr lang="en-US" smtClean="0"/>
              <a:t> generates an </a:t>
            </a:r>
            <a:r>
              <a:rPr lang="en-US" smtClean="0">
                <a:solidFill>
                  <a:schemeClr val="tx1"/>
                </a:solidFill>
              </a:rPr>
              <a:t>Action</a:t>
            </a:r>
            <a:r>
              <a:rPr lang="en-US" smtClean="0"/>
              <a:t> event</a:t>
            </a:r>
          </a:p>
          <a:p>
            <a:pPr lvl="1"/>
            <a:r>
              <a:rPr lang="en-US" smtClean="0"/>
              <a:t>Listener?</a:t>
            </a:r>
          </a:p>
          <a:p>
            <a:pPr lvl="2"/>
            <a:r>
              <a:rPr lang="en-US" smtClean="0"/>
              <a:t> … implements ActionListener</a:t>
            </a:r>
          </a:p>
          <a:p>
            <a:pPr lvl="1"/>
            <a:r>
              <a:rPr lang="en-US" smtClean="0"/>
              <a:t>Method in the listener?</a:t>
            </a:r>
          </a:p>
          <a:p>
            <a:pPr lvl="2"/>
            <a:r>
              <a:rPr lang="en-US" smtClean="0"/>
              <a:t>public void actionPerformed(ActionEvent e)</a:t>
            </a:r>
          </a:p>
          <a:p>
            <a:pPr lvl="1"/>
            <a:r>
              <a:rPr lang="en-US" smtClean="0"/>
              <a:t>Register listener to the text field?</a:t>
            </a:r>
          </a:p>
          <a:p>
            <a:pPr lvl="2"/>
            <a:r>
              <a:rPr lang="en-US" smtClean="0"/>
              <a:t>void addActionListener(ActionListener listener)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2409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>
                <a:solidFill>
                  <a:schemeClr val="tx1"/>
                </a:solidFill>
              </a:rPr>
              <a:t>JMenuBar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ourier New" pitchFamily="49" charset="0"/>
              </a:rPr>
              <a:t>JMenuBar</a:t>
            </a:r>
            <a:r>
              <a:rPr lang="en-US" smtClean="0"/>
              <a:t> is a container for </a:t>
            </a:r>
            <a:r>
              <a:rPr lang="en-US" smtClean="0">
                <a:latin typeface="Courier New" pitchFamily="49" charset="0"/>
              </a:rPr>
              <a:t>JMenu</a:t>
            </a:r>
            <a:endParaRPr lang="en-US" smtClean="0"/>
          </a:p>
          <a:p>
            <a:pPr>
              <a:defRPr/>
            </a:pPr>
            <a:r>
              <a:rPr lang="en-US" smtClean="0"/>
              <a:t>Constructor:</a:t>
            </a:r>
          </a:p>
          <a:p>
            <a:pPr lvl="1">
              <a:defRPr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JMenuBar()</a:t>
            </a:r>
          </a:p>
          <a:p>
            <a:pPr>
              <a:defRPr/>
            </a:pPr>
            <a:r>
              <a:rPr lang="en-US" smtClean="0"/>
              <a:t>To set the menu bar for JFrame, using method:</a:t>
            </a:r>
          </a:p>
          <a:p>
            <a:pPr lvl="1">
              <a:defRPr/>
            </a:pP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setJMenuBar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(JMenuBar menubar)</a:t>
            </a:r>
            <a:endParaRPr lang="en-US" b="1" smtClean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800"/>
              </a:spcBef>
              <a:buSzPct val="75000"/>
              <a:buFont typeface="Wingdings" pitchFamily="2" charset="2"/>
              <a:buChar char="Ø"/>
              <a:defRPr/>
            </a:pPr>
            <a:r>
              <a:rPr lang="en-US" sz="2600" smtClean="0"/>
              <a:t>To add a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JMenu</a:t>
            </a:r>
            <a:r>
              <a:rPr lang="en-US" sz="2600" smtClean="0"/>
              <a:t> to the menu bar, using add method of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JMenuBar</a:t>
            </a:r>
          </a:p>
          <a:p>
            <a:pPr lvl="1">
              <a:spcBef>
                <a:spcPts val="800"/>
              </a:spcBef>
              <a:defRPr/>
            </a:pPr>
            <a:r>
              <a:rPr lang="en-US" b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(JMenu menu)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E07596D-9514-424E-8F90-9D188585F305}" type="slidenum">
              <a:rPr lang="en-US" sz="1400" b="0" smtClean="0">
                <a:latin typeface="Arial Narrow" pitchFamily="34" charset="0"/>
              </a:rPr>
              <a:pPr/>
              <a:t>30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JMenu - Constructors and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label)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constructs a menu</a:t>
            </a:r>
          </a:p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adds a menu item (or a menu)</a:t>
            </a:r>
          </a:p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label)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adds a menu item to this menu</a:t>
            </a:r>
          </a:p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addSeparator()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adds a separator line to the menu</a:t>
            </a:r>
          </a:p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remove(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removes a specific item from the menu</a:t>
            </a:r>
          </a:p>
          <a:p>
            <a:pPr>
              <a:spcBef>
                <a:spcPts val="300"/>
              </a:spcBef>
            </a:pPr>
            <a:r>
              <a:rPr lang="en-US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remove(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item)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008000"/>
                </a:solidFill>
              </a:rPr>
              <a:t>removes a specific item from the menu</a:t>
            </a:r>
          </a:p>
          <a:p>
            <a:pPr>
              <a:spcBef>
                <a:spcPts val="300"/>
              </a:spcBef>
            </a:pPr>
            <a:endParaRPr lang="en-US" smtClean="0">
              <a:solidFill>
                <a:srgbClr val="008000"/>
              </a:solidFill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E2C4881-BA6F-4D4B-811B-7C88634466A9}" type="slidenum">
              <a:rPr lang="en-US" sz="1400" b="0" smtClean="0">
                <a:latin typeface="Arial Narrow" pitchFamily="34" charset="0"/>
              </a:rPr>
              <a:pPr/>
              <a:t>31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JMenuItem – Constructors</a:t>
            </a:r>
            <a:endParaRPr lang="en-US" b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JMenuItem()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constructs an empty menu item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JMenuItem(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label)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constructs a menu item with a given label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JMenuItem(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icon)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constructs a menu item with the given icon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JMenuItem(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label, 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icon)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constructs a menu item with the given label and icon</a:t>
            </a:r>
          </a:p>
          <a:p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JMenuItem(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label, 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mnemonic)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constructs a menu item with the given label and mnemonic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B690F07-B54D-46A8-852D-8C813D39C3B4}" type="slidenum">
              <a:rPr lang="en-US" sz="1400" b="0" smtClean="0">
                <a:latin typeface="Arial Narrow" pitchFamily="34" charset="0"/>
              </a:rPr>
              <a:pPr/>
              <a:t>32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EDB1F2F-C539-4577-B5A3-B4C9717F647B}" type="slidenum">
              <a:rPr lang="en-US" sz="1400" b="0" smtClean="0">
                <a:latin typeface="Arial Narrow" pitchFamily="34" charset="0"/>
              </a:rPr>
              <a:pPr/>
              <a:t>33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JMenuDemo.java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5562600"/>
          </a:xfrm>
          <a:solidFill>
            <a:schemeClr val="hlink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javax.swing.*;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class</a:t>
            </a:r>
            <a:r>
              <a:rPr lang="en-US" sz="1400" smtClean="0">
                <a:solidFill>
                  <a:schemeClr val="bg2"/>
                </a:solidFill>
              </a:rPr>
              <a:t> JMenuDemo </a:t>
            </a:r>
            <a:r>
              <a:rPr lang="en-US" sz="1400" smtClean="0">
                <a:solidFill>
                  <a:srgbClr val="0000FF"/>
                </a:solidFill>
              </a:rPr>
              <a:t>extends</a:t>
            </a:r>
            <a:r>
              <a:rPr lang="en-US" sz="1400" smtClean="0">
                <a:solidFill>
                  <a:schemeClr val="bg2"/>
                </a:solidFill>
              </a:rPr>
              <a:t> JFrame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b="1" smtClean="0">
                <a:solidFill>
                  <a:srgbClr val="0000FF"/>
                </a:solidFill>
              </a:rPr>
              <a:t>JMenuBar</a:t>
            </a:r>
            <a:r>
              <a:rPr lang="en-US" sz="1400" b="1" smtClean="0">
                <a:solidFill>
                  <a:schemeClr val="bg2"/>
                </a:solidFill>
              </a:rPr>
              <a:t> mnubar;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	</a:t>
            </a:r>
            <a:r>
              <a:rPr lang="en-US" sz="1400" b="1" smtClean="0">
                <a:solidFill>
                  <a:srgbClr val="0000FF"/>
                </a:solidFill>
              </a:rPr>
              <a:t>JMenu</a:t>
            </a:r>
            <a:r>
              <a:rPr lang="en-US" sz="1400" b="1" smtClean="0">
                <a:solidFill>
                  <a:schemeClr val="bg2"/>
                </a:solidFill>
              </a:rPr>
              <a:t> mnuFile, mnuEdit, mnuHelp;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	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 mnuFileNew, mnuFileOpen, mnuFileSave, mnuFileSaveAs, mnuFileExit;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	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 mnuEditCut, mnuEditCopy, mnuEditPaste, mnuEditOption;</a:t>
            </a:r>
            <a:endParaRPr lang="en-US" sz="1400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JMenuDemo()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b="1" smtClean="0">
                <a:solidFill>
                  <a:schemeClr val="bg2"/>
                </a:solidFill>
              </a:rPr>
              <a:t>mnubar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JMenuBar</a:t>
            </a:r>
            <a:r>
              <a:rPr lang="en-US" sz="1400" b="1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setJMenuBar(mnubar);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 b="1" smtClean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mnuFile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File</a:t>
            </a:r>
            <a:r>
              <a:rPr lang="en-US" sz="1400" b="1" smtClean="0">
                <a:solidFill>
                  <a:schemeClr val="bg2"/>
                </a:solidFill>
              </a:rPr>
              <a:t>");     mnubar.add(mnuFile);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mnuEdit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Edit</a:t>
            </a:r>
            <a:r>
              <a:rPr lang="en-US" sz="1400" b="1" smtClean="0">
                <a:solidFill>
                  <a:schemeClr val="bg2"/>
                </a:solidFill>
              </a:rPr>
              <a:t>");    mnubar.add(mnuEdit);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mnuHelp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Help</a:t>
            </a:r>
            <a:r>
              <a:rPr lang="en-US" sz="1400" b="1" smtClean="0">
                <a:solidFill>
                  <a:schemeClr val="bg2"/>
                </a:solidFill>
              </a:rPr>
              <a:t>");  mnubar.add(mnuHelp);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smtClean="0">
                <a:solidFill>
                  <a:srgbClr val="008000"/>
                </a:solidFill>
              </a:rPr>
              <a:t>// menu File</a:t>
            </a:r>
            <a:r>
              <a:rPr lang="en-US" sz="140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b="1" smtClean="0">
                <a:solidFill>
                  <a:schemeClr val="bg2"/>
                </a:solidFill>
              </a:rPr>
              <a:t>mnuFileNew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");    mnuFile.add(mnuFileNew);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mnuFileOpen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Open</a:t>
            </a:r>
            <a:r>
              <a:rPr lang="en-US" sz="1400" b="1" smtClean="0">
                <a:solidFill>
                  <a:schemeClr val="bg2"/>
                </a:solidFill>
              </a:rPr>
              <a:t>");    mnuFile.add(mnuFileOpen);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mnuFileSave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Save</a:t>
            </a:r>
            <a:r>
              <a:rPr lang="en-US" sz="1400" b="1" smtClean="0">
                <a:solidFill>
                  <a:schemeClr val="bg2"/>
                </a:solidFill>
              </a:rPr>
              <a:t>");    mnuFile.add(mnuFileSave);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mnuFileSaveAs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Save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FF0000"/>
                </a:solidFill>
              </a:rPr>
              <a:t>As...</a:t>
            </a:r>
            <a:r>
              <a:rPr lang="en-US" sz="1400" b="1" smtClean="0">
                <a:solidFill>
                  <a:schemeClr val="bg2"/>
                </a:solidFill>
              </a:rPr>
              <a:t>");    mnuFile.add(mnuFileSaveAs);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	mnuFile.addSeparator();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mnuFileExit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Exit</a:t>
            </a:r>
            <a:r>
              <a:rPr lang="en-US" sz="1400" b="1" smtClean="0">
                <a:solidFill>
                  <a:schemeClr val="bg2"/>
                </a:solidFill>
              </a:rPr>
              <a:t>", 'x');    mnuFile.add(mnuFileExit);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511925" y="2962275"/>
          <a:ext cx="24796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itmap Image" r:id="rId3" imgW="2523810" imgH="2104762" progId="Paint.Picture">
                  <p:embed/>
                </p:oleObj>
              </mc:Choice>
              <mc:Fallback>
                <p:oleObj name="Bitmap Image" r:id="rId3" imgW="2523810" imgH="210476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2962275"/>
                        <a:ext cx="24796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56650" y="6477000"/>
            <a:ext cx="38735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6A264D07-EEA3-4F0B-8C6A-BB1F6C767639}" type="slidenum">
              <a:rPr lang="en-US" sz="1400" b="0" smtClean="0">
                <a:latin typeface="Arial Narrow" pitchFamily="34" charset="0"/>
              </a:rPr>
              <a:pPr/>
              <a:t>34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 (cont.)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8229600" cy="5410200"/>
          </a:xfrm>
          <a:solidFill>
            <a:schemeClr val="hlink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smtClean="0">
                <a:solidFill>
                  <a:srgbClr val="008000"/>
                </a:solidFill>
              </a:rPr>
              <a:t>//menu Edit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</a:t>
            </a:r>
            <a:r>
              <a:rPr lang="en-US" sz="1400" b="1" smtClean="0">
                <a:solidFill>
                  <a:schemeClr val="bg2"/>
                </a:solidFill>
              </a:rPr>
              <a:t>mnuEditCut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Cut</a:t>
            </a:r>
            <a:r>
              <a:rPr lang="en-US" sz="1400" b="1" smtClean="0">
                <a:solidFill>
                  <a:schemeClr val="bg2"/>
                </a:solidFill>
              </a:rPr>
              <a:t>",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ImageIcon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cut.gif</a:t>
            </a:r>
            <a:r>
              <a:rPr lang="en-US" sz="1400" b="1" smtClean="0">
                <a:solidFill>
                  <a:schemeClr val="bg2"/>
                </a:solidFill>
              </a:rPr>
              <a:t>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mnuEditCopy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Copy</a:t>
            </a:r>
            <a:r>
              <a:rPr lang="en-US" sz="1400" b="1" smtClean="0">
                <a:solidFill>
                  <a:schemeClr val="bg2"/>
                </a:solidFill>
              </a:rPr>
              <a:t>", </a:t>
            </a:r>
            <a:r>
              <a:rPr lang="en-US" sz="1400" b="1" smtClean="0">
                <a:solidFill>
                  <a:srgbClr val="0000FF"/>
                </a:solidFill>
              </a:rPr>
              <a:t>new ImageIcon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copy.gif</a:t>
            </a:r>
            <a:r>
              <a:rPr lang="en-US" sz="1400" b="1" smtClean="0">
                <a:solidFill>
                  <a:schemeClr val="bg2"/>
                </a:solidFill>
              </a:rPr>
              <a:t>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mnuEditPaste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JMenuItem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Paste</a:t>
            </a:r>
            <a:r>
              <a:rPr lang="en-US" sz="1400" b="1" smtClean="0">
                <a:solidFill>
                  <a:schemeClr val="bg2"/>
                </a:solidFill>
              </a:rPr>
              <a:t>", </a:t>
            </a:r>
            <a:r>
              <a:rPr lang="en-US" sz="1400" b="1" smtClean="0">
                <a:solidFill>
                  <a:srgbClr val="0000FF"/>
                </a:solidFill>
              </a:rPr>
              <a:t>new ImageIcon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paste.gif</a:t>
            </a:r>
            <a:r>
              <a:rPr lang="en-US" sz="1400" b="1" smtClean="0">
                <a:solidFill>
                  <a:schemeClr val="bg2"/>
                </a:solidFill>
              </a:rPr>
              <a:t>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mnuEditOption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JMenu</a:t>
            </a:r>
            <a:r>
              <a:rPr lang="en-US" sz="1400" b="1" smtClean="0">
                <a:solidFill>
                  <a:schemeClr val="bg2"/>
                </a:solidFill>
              </a:rPr>
              <a:t>("</a:t>
            </a:r>
            <a:r>
              <a:rPr lang="en-US" sz="1400" b="1" smtClean="0">
                <a:solidFill>
                  <a:srgbClr val="FF0000"/>
                </a:solidFill>
              </a:rPr>
              <a:t>Options</a:t>
            </a:r>
            <a:r>
              <a:rPr lang="en-US" sz="1400" b="1" smtClean="0">
                <a:solidFill>
                  <a:schemeClr val="bg2"/>
                </a:solidFill>
              </a:rPr>
              <a:t>");    </a:t>
            </a:r>
            <a:r>
              <a:rPr lang="en-US" sz="1400" smtClean="0">
                <a:solidFill>
                  <a:schemeClr val="bg2"/>
                </a:solidFill>
              </a:rPr>
              <a:t>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</a:t>
            </a:r>
            <a:r>
              <a:rPr lang="en-US" sz="1400" b="1" smtClean="0">
                <a:solidFill>
                  <a:schemeClr val="bg2"/>
                </a:solidFill>
              </a:rPr>
              <a:t>mnuEdit.add(mnuEditCut);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mnuEdit.add(mnuEditCopy);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mnuEdit.add(mnuEditPaste);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mnuEdit.addSeparator();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		mnuEdit.add(mnuEditOption);   </a:t>
            </a:r>
            <a:r>
              <a:rPr lang="en-US" sz="1400" smtClean="0">
                <a:solidFill>
                  <a:schemeClr val="bg2"/>
                </a:solidFill>
              </a:rPr>
              <a:t>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    	//…</a:t>
            </a:r>
            <a:r>
              <a:rPr lang="en-US" sz="1400" b="1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chemeClr val="bg2"/>
                </a:solidFill>
              </a:rPr>
              <a:t>  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 	setLocation(200, 200);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setSize(500, 400);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	setVisible(true);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}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static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void</a:t>
            </a:r>
            <a:r>
              <a:rPr lang="en-US" sz="1400" smtClean="0">
                <a:solidFill>
                  <a:schemeClr val="bg2"/>
                </a:solidFill>
              </a:rPr>
              <a:t> main(</a:t>
            </a:r>
            <a:r>
              <a:rPr lang="en-US" sz="1400" smtClean="0">
                <a:solidFill>
                  <a:srgbClr val="0000FF"/>
                </a:solidFill>
              </a:rPr>
              <a:t>String</a:t>
            </a:r>
            <a:r>
              <a:rPr lang="en-US" sz="1400" smtClean="0">
                <a:solidFill>
                  <a:schemeClr val="bg2"/>
                </a:solidFill>
              </a:rPr>
              <a:t>[] args)  	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		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JMenuDemo</a:t>
            </a:r>
            <a:r>
              <a:rPr lang="en-US" sz="1400" smtClean="0">
                <a:solidFill>
                  <a:schemeClr val="bg2"/>
                </a:solidFill>
              </a:rPr>
              <a:t>();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}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562600" y="2760663"/>
          <a:ext cx="304800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3" imgW="2505425" imgH="2114845" progId="Paint.Picture">
                  <p:embed/>
                </p:oleObj>
              </mc:Choice>
              <mc:Fallback>
                <p:oleObj name="Bitmap Image" r:id="rId3" imgW="2505425" imgH="211484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60663"/>
                        <a:ext cx="3048000" cy="257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 (cont.)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8984D24-C98F-47B5-890E-0661B9307327}" type="slidenum">
              <a:rPr lang="en-US" sz="1400" b="0" smtClean="0">
                <a:latin typeface="Arial Narrow" pitchFamily="34" charset="0"/>
              </a:rPr>
              <a:pPr/>
              <a:t>35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1600200"/>
            <a:ext cx="8077200" cy="361156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JCheckBoxMenuItem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readonlyItem =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new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JCheckBoxMenuItem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("Read-only");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optionsMenu.add(readonlyItem); </a:t>
            </a:r>
          </a:p>
          <a:p>
            <a:pPr>
              <a:spcBef>
                <a:spcPts val="400"/>
              </a:spcBef>
              <a:defRPr/>
            </a:pP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JRadioButtonMenuItem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insertItem =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new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JRadioButtonMenuItem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("Insert", true);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JRadioButtonMenuItem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overtypeItem =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new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JRadioButtonMenuItem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("Overtype");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optionsMenu.add(insertItem);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optionsMenu.add(overtypeItem);</a:t>
            </a:r>
          </a:p>
          <a:p>
            <a:pPr>
              <a:spcBef>
                <a:spcPts val="400"/>
              </a:spcBef>
              <a:defRPr/>
            </a:pPr>
            <a:endParaRPr lang="en-US">
              <a:solidFill>
                <a:schemeClr val="accent1">
                  <a:lumMod val="25000"/>
                </a:schemeClr>
              </a:solidFill>
              <a:latin typeface="+mn-lt"/>
            </a:endParaRP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ButtonGroup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group =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new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+mn-lt"/>
              </a:rPr>
              <a:t>ButtonGroup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();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group.add(insertItem); </a:t>
            </a:r>
          </a:p>
          <a:p>
            <a:pPr>
              <a:spcBef>
                <a:spcPts val="400"/>
              </a:spcBef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group.add(overtypeItem); </a:t>
            </a:r>
          </a:p>
          <a:p>
            <a:pPr>
              <a:spcBef>
                <a:spcPts val="400"/>
              </a:spcBef>
              <a:defRPr/>
            </a:pP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4953000" y="3429000"/>
          <a:ext cx="381000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itmap Image" r:id="rId3" imgW="3277057" imgH="2514286" progId="Paint.Picture">
                  <p:embed/>
                </p:oleObj>
              </mc:Choice>
              <mc:Fallback>
                <p:oleObj name="Bitmap Image" r:id="rId3" imgW="3277057" imgH="25142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381000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JPopupMenu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pop-up menu</a:t>
            </a:r>
            <a:r>
              <a:rPr lang="en-US" smtClean="0"/>
              <a:t> is a menu that is not attached to a menu bar but that floats somewhere</a:t>
            </a:r>
          </a:p>
          <a:p>
            <a:r>
              <a:rPr lang="en-US" smtClean="0"/>
              <a:t>It is also used as a </a:t>
            </a:r>
            <a:r>
              <a:rPr lang="en-US" i="1" smtClean="0"/>
              <a:t>shortcut menu</a:t>
            </a:r>
            <a:r>
              <a:rPr lang="en-US" smtClean="0"/>
              <a:t>, which is activated by the right click of the mouse</a:t>
            </a:r>
          </a:p>
          <a:p>
            <a:r>
              <a:rPr lang="en-US" smtClean="0"/>
              <a:t>The constructors used to create </a:t>
            </a:r>
            <a:r>
              <a:rPr lang="en-US" smtClean="0">
                <a:latin typeface="Courier New" pitchFamily="49" charset="0"/>
              </a:rPr>
              <a:t>JPopupMenu</a:t>
            </a:r>
            <a:r>
              <a:rPr lang="en-US" smtClean="0"/>
              <a:t> are:</a:t>
            </a:r>
          </a:p>
          <a:p>
            <a:pPr lvl="1"/>
            <a:r>
              <a:rPr lang="en-US" sz="2200" b="1" smtClean="0">
                <a:solidFill>
                  <a:schemeClr val="tx1"/>
                </a:solidFill>
                <a:latin typeface="Courier New" pitchFamily="49" charset="0"/>
              </a:rPr>
              <a:t>JPopupMenu()</a:t>
            </a:r>
          </a:p>
          <a:p>
            <a:pPr lvl="2"/>
            <a:r>
              <a:rPr lang="en-US" sz="2000" smtClean="0"/>
              <a:t>creates a JPopupMenu</a:t>
            </a:r>
          </a:p>
          <a:p>
            <a:pPr lvl="1"/>
            <a:r>
              <a:rPr lang="en-US" sz="2200" b="1" smtClean="0">
                <a:solidFill>
                  <a:schemeClr val="tx1"/>
                </a:solidFill>
                <a:latin typeface="Courier New" pitchFamily="49" charset="0"/>
              </a:rPr>
              <a:t>JPopupMenu(String label)</a:t>
            </a:r>
          </a:p>
          <a:p>
            <a:pPr lvl="2"/>
            <a:r>
              <a:rPr lang="en-US" sz="2000" smtClean="0"/>
              <a:t>creates a JPopupMenu with the specified title</a:t>
            </a:r>
          </a:p>
          <a:p>
            <a:r>
              <a:rPr lang="en-US" smtClean="0"/>
              <a:t>To pop up a menu when the user clicks on a component, simply call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setComponentPopupMenu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/>
              <a:t>method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C919FE1B-1D99-4493-8EB8-EAD2B7E19253}" type="slidenum">
              <a:rPr lang="en-US" sz="1400" b="0" smtClean="0">
                <a:latin typeface="Arial Narrow" pitchFamily="34" charset="0"/>
              </a:rPr>
              <a:pPr/>
              <a:t>36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JPopupMenu – </a:t>
            </a:r>
            <a:r>
              <a:rPr lang="en-US" b="0" smtClean="0"/>
              <a:t>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menuItem)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  <a:latin typeface="Tahoma" pitchFamily="34" charset="0"/>
              </a:rPr>
              <a:t>appends the specified menu item at the end of the menu</a:t>
            </a:r>
          </a:p>
          <a:p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JMenuItem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  <a:latin typeface="Tahoma" pitchFamily="34" charset="0"/>
              </a:rPr>
              <a:t>creates a new menu item with the specified text and appends it to the end of the menu</a:t>
            </a:r>
          </a:p>
          <a:p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show(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  <a:latin typeface="Tahoma" pitchFamily="34" charset="0"/>
              </a:rPr>
              <a:t>displays the popup menu at the position (x,y) in the coordinate space of the component “c”</a:t>
            </a:r>
          </a:p>
          <a:p>
            <a:r>
              <a:rPr lang="en-US" sz="2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isPopupTrigger()</a:t>
            </a:r>
          </a:p>
          <a:p>
            <a:pPr lvl="1"/>
            <a:r>
              <a:rPr lang="en-US" sz="2200" smtClean="0">
                <a:solidFill>
                  <a:srgbClr val="008000"/>
                </a:solidFill>
                <a:latin typeface="Tahoma" pitchFamily="34" charset="0"/>
              </a:rPr>
              <a:t>determines whether the mouse event is considered as the popup trigger for the current platform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D9C1BDF-20B7-4D48-9F2C-A2474B8E82A1}" type="slidenum">
              <a:rPr lang="en-US" sz="1400" b="0" smtClean="0">
                <a:latin typeface="Arial Narrow" pitchFamily="34" charset="0"/>
              </a:rPr>
              <a:pPr/>
              <a:t>37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JMenuPopupDemo.java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java.awt.event.*;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javax.swing.*;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class</a:t>
            </a:r>
            <a:r>
              <a:rPr lang="en-US" sz="1400" smtClean="0">
                <a:solidFill>
                  <a:schemeClr val="bg2"/>
                </a:solidFill>
              </a:rPr>
              <a:t> JMenuPopupDemo </a:t>
            </a:r>
            <a:r>
              <a:rPr lang="en-US" sz="1400" smtClean="0">
                <a:solidFill>
                  <a:srgbClr val="0000FF"/>
                </a:solidFill>
              </a:rPr>
              <a:t>extends</a:t>
            </a:r>
            <a:r>
              <a:rPr lang="en-US" sz="1400" smtClean="0">
                <a:solidFill>
                  <a:schemeClr val="bg2"/>
                </a:solidFill>
              </a:rPr>
              <a:t> JFrame </a:t>
            </a:r>
            <a:r>
              <a:rPr lang="en-US" sz="1400" smtClean="0">
                <a:solidFill>
                  <a:srgbClr val="0000FF"/>
                </a:solidFill>
              </a:rPr>
              <a:t>implements</a:t>
            </a:r>
            <a:r>
              <a:rPr lang="en-US" sz="1400" smtClean="0">
                <a:solidFill>
                  <a:schemeClr val="bg2"/>
                </a:solidFill>
              </a:rPr>
              <a:t> ActionListener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</a:t>
            </a:r>
            <a:r>
              <a:rPr lang="en-US" sz="1400" b="1" smtClean="0">
                <a:solidFill>
                  <a:srgbClr val="0000FF"/>
                </a:solidFill>
              </a:rPr>
              <a:t>JPopupMenu</a:t>
            </a:r>
            <a:r>
              <a:rPr lang="en-US" sz="1400" b="1" smtClean="0">
                <a:solidFill>
                  <a:schemeClr val="bg2"/>
                </a:solidFill>
              </a:rPr>
              <a:t> popup;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JMenuItem</a:t>
            </a:r>
            <a:r>
              <a:rPr lang="en-US" sz="1400" smtClean="0">
                <a:solidFill>
                  <a:schemeClr val="bg2"/>
                </a:solidFill>
              </a:rPr>
              <a:t> mnuEditCut, mnuEditCopy, mnuEditPaste;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JMenuPopupDemo()	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popup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JPopupMenu</a:t>
            </a:r>
            <a:r>
              <a:rPr lang="en-US" sz="1400" b="1" smtClean="0">
                <a:solidFill>
                  <a:schemeClr val="bg2"/>
                </a:solidFill>
              </a:rPr>
              <a:t>();</a:t>
            </a:r>
            <a:r>
              <a:rPr lang="en-US" sz="1400" smtClean="0">
                <a:solidFill>
                  <a:schemeClr val="bg2"/>
                </a:solidFill>
              </a:rPr>
              <a:t>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mnuEditCut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JMenuItem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Cut</a:t>
            </a:r>
            <a:r>
              <a:rPr lang="en-US" sz="1400" smtClean="0">
                <a:solidFill>
                  <a:schemeClr val="bg2"/>
                </a:solidFill>
              </a:rPr>
              <a:t>",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cut.gif</a:t>
            </a:r>
            <a:r>
              <a:rPr lang="en-US" sz="1400" smtClean="0">
                <a:solidFill>
                  <a:schemeClr val="bg2"/>
                </a:solidFill>
              </a:rPr>
              <a:t>"));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mnuEditCopy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JMenuItem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Copy</a:t>
            </a:r>
            <a:r>
              <a:rPr lang="en-US" sz="1400" smtClean="0">
                <a:solidFill>
                  <a:schemeClr val="bg2"/>
                </a:solidFill>
              </a:rPr>
              <a:t>", new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copy.gif</a:t>
            </a:r>
            <a:r>
              <a:rPr lang="en-US" sz="1400" smtClean="0">
                <a:solidFill>
                  <a:schemeClr val="bg2"/>
                </a:solidFill>
              </a:rPr>
              <a:t>"));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 mnuEditPaste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JMenuItem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Paste</a:t>
            </a:r>
            <a:r>
              <a:rPr lang="en-US" sz="1400" smtClean="0">
                <a:solidFill>
                  <a:schemeClr val="bg2"/>
                </a:solidFill>
              </a:rPr>
              <a:t>",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paste.gif</a:t>
            </a:r>
            <a:r>
              <a:rPr lang="en-US" sz="1400" smtClean="0">
                <a:solidFill>
                  <a:schemeClr val="bg2"/>
                </a:solidFill>
              </a:rPr>
              <a:t>"));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	     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</a:t>
            </a:r>
            <a:r>
              <a:rPr lang="en-US" sz="1400" b="1" smtClean="0">
                <a:solidFill>
                  <a:schemeClr val="bg2"/>
                </a:solidFill>
              </a:rPr>
              <a:t>popup.add(mnuEditCut);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popup.add(mnuEditCopy);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		popup.add(mnuEditPaste);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mnuEditCut.addActionListener(this); 	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mnuEditCopy.addActionListener(this);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mnuEditPaste.addActionListener(this);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		</a:t>
            </a:r>
            <a:r>
              <a:rPr lang="en-US" sz="1400" b="1" smtClean="0">
                <a:solidFill>
                  <a:srgbClr val="0000FF"/>
                </a:solidFill>
              </a:rPr>
              <a:t>JPanel</a:t>
            </a:r>
            <a:r>
              <a:rPr lang="en-US" sz="1400" b="1" smtClean="0">
                <a:solidFill>
                  <a:schemeClr val="bg2"/>
                </a:solidFill>
              </a:rPr>
              <a:t> panel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JPanel</a:t>
            </a:r>
            <a:r>
              <a:rPr lang="en-US" sz="1400" b="1" smtClean="0">
                <a:solidFill>
                  <a:schemeClr val="bg2"/>
                </a:solidFill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 		panel.setComponentPopupMenu(popup);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 		panel.addMouseListener( new MouseAdapter() {} ); 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	add(panel);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D9F5C6BF-D24D-456F-9A99-58132B7FE516}" type="slidenum">
              <a:rPr lang="en-US" sz="1400" b="0" smtClean="0">
                <a:latin typeface="Arial Narrow" pitchFamily="34" charset="0"/>
              </a:rPr>
              <a:pPr/>
              <a:t>38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44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 (cont.)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setLocation(200, 200);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setSize(500, 400);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  	setVisible(true);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void</a:t>
            </a:r>
            <a:r>
              <a:rPr lang="en-US" sz="1400" smtClean="0">
                <a:solidFill>
                  <a:schemeClr val="bg2"/>
                </a:solidFill>
              </a:rPr>
              <a:t> actionPerformed(</a:t>
            </a:r>
            <a:r>
              <a:rPr lang="en-US" sz="1400" smtClean="0">
                <a:solidFill>
                  <a:srgbClr val="0000FF"/>
                </a:solidFill>
              </a:rPr>
              <a:t>ActionEvent</a:t>
            </a:r>
            <a:r>
              <a:rPr lang="en-US" sz="1400" smtClean="0">
                <a:solidFill>
                  <a:schemeClr val="bg2"/>
                </a:solidFill>
              </a:rPr>
              <a:t> e)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</a:t>
            </a:r>
            <a:r>
              <a:rPr lang="en-US" sz="1400" smtClean="0">
                <a:solidFill>
                  <a:srgbClr val="0000FF"/>
                </a:solidFill>
              </a:rPr>
              <a:t>Object</a:t>
            </a:r>
            <a:r>
              <a:rPr lang="en-US" sz="1400" smtClean="0">
                <a:solidFill>
                  <a:schemeClr val="bg2"/>
                </a:solidFill>
              </a:rPr>
              <a:t> o = e.getSource();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System.out.println(((</a:t>
            </a:r>
            <a:r>
              <a:rPr lang="en-US" sz="1400" smtClean="0">
                <a:solidFill>
                  <a:srgbClr val="0000FF"/>
                </a:solidFill>
              </a:rPr>
              <a:t>JMenuItem)o</a:t>
            </a:r>
            <a:r>
              <a:rPr lang="en-US" sz="1400" smtClean="0">
                <a:solidFill>
                  <a:schemeClr val="bg2"/>
                </a:solidFill>
              </a:rPr>
              <a:t>).getText() + " </a:t>
            </a:r>
            <a:r>
              <a:rPr lang="en-US" sz="1400" smtClean="0">
                <a:solidFill>
                  <a:srgbClr val="DE2C28"/>
                </a:solidFill>
              </a:rPr>
              <a:t>selected</a:t>
            </a:r>
            <a:r>
              <a:rPr lang="en-US" sz="1400" smtClean="0">
                <a:solidFill>
                  <a:schemeClr val="bg2"/>
                </a:solidFill>
              </a:rPr>
              <a:t>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static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void</a:t>
            </a:r>
            <a:r>
              <a:rPr lang="en-US" sz="1400" smtClean="0">
                <a:solidFill>
                  <a:schemeClr val="bg2"/>
                </a:solidFill>
              </a:rPr>
              <a:t> main(</a:t>
            </a:r>
            <a:r>
              <a:rPr lang="en-US" sz="1400" smtClean="0">
                <a:solidFill>
                  <a:srgbClr val="0000FF"/>
                </a:solidFill>
              </a:rPr>
              <a:t>String</a:t>
            </a:r>
            <a:r>
              <a:rPr lang="en-US" sz="1400" smtClean="0">
                <a:solidFill>
                  <a:schemeClr val="bg2"/>
                </a:solidFill>
              </a:rPr>
              <a:t>[] args)   	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		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JMenuPopupDemo</a:t>
            </a:r>
            <a:r>
              <a:rPr lang="en-US" sz="1400" smtClean="0">
                <a:solidFill>
                  <a:schemeClr val="bg2"/>
                </a:solidFill>
              </a:rPr>
              <a:t>();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21A9581E-3FEB-4173-9C0D-4957023D0E7F}" type="slidenum">
              <a:rPr lang="en-US" sz="1400" b="0" smtClean="0">
                <a:latin typeface="Arial Narrow" pitchFamily="34" charset="0"/>
              </a:rPr>
              <a:pPr/>
              <a:t>39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5105400" y="3581400"/>
          <a:ext cx="35052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itmap Image" r:id="rId3" imgW="2685714" imgH="2314286" progId="Paint.Picture">
                  <p:embed/>
                </p:oleObj>
              </mc:Choice>
              <mc:Fallback>
                <p:oleObj name="Bitmap Image" r:id="rId3" imgW="2685714" imgH="23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5052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CB49115-F079-4C84-9C42-ED23221AFF42}" type="slidenum">
              <a:rPr lang="en-US" sz="1400" b="0" smtClean="0">
                <a:latin typeface="Arial Narrow" pitchFamily="34" charset="0"/>
              </a:rPr>
              <a:pPr/>
              <a:t>4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JTextFieldDemo.java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343400" cy="5105400"/>
          </a:xfrm>
          <a:solidFill>
            <a:schemeClr val="hlink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tIns="91440" rIns="0" bIns="91440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import</a:t>
            </a:r>
            <a:r>
              <a:rPr lang="en-US" sz="1500" smtClean="0">
                <a:solidFill>
                  <a:schemeClr val="bg2"/>
                </a:solidFill>
              </a:rPr>
              <a:t> java.awt.*;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import</a:t>
            </a:r>
            <a:r>
              <a:rPr lang="en-US" sz="1500" smtClean="0">
                <a:solidFill>
                  <a:schemeClr val="bg2"/>
                </a:solidFill>
              </a:rPr>
              <a:t> java.awt.event.*;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import</a:t>
            </a:r>
            <a:r>
              <a:rPr lang="en-US" sz="1500" smtClean="0">
                <a:solidFill>
                  <a:schemeClr val="bg2"/>
                </a:solidFill>
              </a:rPr>
              <a:t> javax.swing.*;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public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class</a:t>
            </a:r>
            <a:r>
              <a:rPr lang="en-US" sz="1500" smtClean="0">
                <a:solidFill>
                  <a:schemeClr val="bg2"/>
                </a:solidFill>
              </a:rPr>
              <a:t> JTextFieldDemo </a:t>
            </a:r>
            <a:r>
              <a:rPr lang="en-US" sz="1500" smtClean="0">
                <a:solidFill>
                  <a:srgbClr val="0000FF"/>
                </a:solidFill>
              </a:rPr>
              <a:t>extends</a:t>
            </a:r>
            <a:r>
              <a:rPr lang="en-US" sz="1500" smtClean="0">
                <a:solidFill>
                  <a:schemeClr val="bg2"/>
                </a:solidFill>
              </a:rPr>
              <a:t> JFrame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	</a:t>
            </a:r>
            <a:r>
              <a:rPr lang="en-US" sz="1500" b="1" smtClean="0">
                <a:solidFill>
                  <a:srgbClr val="0000FF"/>
                </a:solidFill>
              </a:rPr>
              <a:t>implements</a:t>
            </a:r>
            <a:r>
              <a:rPr lang="en-US" sz="1500" b="1" smtClean="0">
                <a:solidFill>
                  <a:schemeClr val="bg2"/>
                </a:solidFill>
              </a:rPr>
              <a:t> ActionListener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rgbClr val="0000FF"/>
                </a:solidFill>
              </a:rPr>
              <a:t>   JTextField</a:t>
            </a:r>
            <a:r>
              <a:rPr lang="en-US" sz="1500" b="1" smtClean="0">
                <a:solidFill>
                  <a:schemeClr val="bg2"/>
                </a:solidFill>
              </a:rPr>
              <a:t> mmText;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rgbClr val="0000FF"/>
                </a:solidFill>
              </a:rPr>
              <a:t>   JLabel</a:t>
            </a:r>
            <a:r>
              <a:rPr lang="en-US" sz="1500" smtClean="0">
                <a:solidFill>
                  <a:schemeClr val="bg2"/>
                </a:solidFill>
              </a:rPr>
              <a:t> resultLabel;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</a:t>
            </a:r>
            <a:r>
              <a:rPr lang="en-US" sz="1500" smtClean="0">
                <a:solidFill>
                  <a:srgbClr val="0000FF"/>
                </a:solidFill>
              </a:rPr>
              <a:t>public</a:t>
            </a:r>
            <a:r>
              <a:rPr lang="en-US" sz="1500" smtClean="0">
                <a:solidFill>
                  <a:schemeClr val="bg2"/>
                </a:solidFill>
              </a:rPr>
              <a:t> JTextFieldDemo()  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	 super("</a:t>
            </a:r>
            <a:r>
              <a:rPr lang="en-US" sz="1500" smtClean="0">
                <a:solidFill>
                  <a:srgbClr val="DE2C28"/>
                </a:solidFill>
              </a:rPr>
              <a:t>Chuyen doi don vi</a:t>
            </a:r>
            <a:r>
              <a:rPr lang="en-US" sz="1500" smtClean="0">
                <a:solidFill>
                  <a:schemeClr val="bg2"/>
                </a:solidFill>
              </a:rPr>
              <a:t>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 setLayout(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GridLayout(2,2));</a:t>
            </a:r>
            <a:r>
              <a:rPr lang="en-US" sz="1500" b="1" smtClean="0">
                <a:solidFill>
                  <a:schemeClr val="bg2"/>
                </a:solidFill>
              </a:rPr>
              <a:t>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5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 add (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JLabel</a:t>
            </a:r>
            <a:r>
              <a:rPr lang="en-US" sz="1500" smtClean="0">
                <a:solidFill>
                  <a:schemeClr val="bg2"/>
                </a:solidFill>
              </a:rPr>
              <a:t> (“</a:t>
            </a:r>
            <a:r>
              <a:rPr lang="en-US" sz="1500" smtClean="0">
                <a:solidFill>
                  <a:srgbClr val="DE2C28"/>
                </a:solidFill>
              </a:rPr>
              <a:t>Nhap vao so millimet:</a:t>
            </a:r>
            <a:r>
              <a:rPr lang="en-US" sz="1500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b="1" smtClean="0">
                <a:solidFill>
                  <a:schemeClr val="bg2"/>
                </a:solidFill>
              </a:rPr>
              <a:t>     	 add (mmText = new JTextField (10));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 add (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JLabel</a:t>
            </a:r>
            <a:r>
              <a:rPr lang="en-US" sz="1500" smtClean="0">
                <a:solidFill>
                  <a:schemeClr val="bg2"/>
                </a:solidFill>
              </a:rPr>
              <a:t> (“</a:t>
            </a:r>
            <a:r>
              <a:rPr lang="en-US" sz="1500" smtClean="0">
                <a:solidFill>
                  <a:srgbClr val="DE2C28"/>
                </a:solidFill>
              </a:rPr>
              <a:t>So centimet tuong ung:</a:t>
            </a:r>
            <a:r>
              <a:rPr lang="en-US" sz="1500" smtClean="0">
                <a:solidFill>
                  <a:schemeClr val="bg2"/>
                </a:solidFill>
              </a:rPr>
              <a:t> "));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 add (resultLabel = </a:t>
            </a:r>
            <a:r>
              <a:rPr lang="en-US" sz="1500" smtClean="0">
                <a:solidFill>
                  <a:srgbClr val="0000FF"/>
                </a:solidFill>
              </a:rPr>
              <a:t>new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  <a:r>
              <a:rPr lang="en-US" sz="1500" smtClean="0">
                <a:solidFill>
                  <a:srgbClr val="0000FF"/>
                </a:solidFill>
              </a:rPr>
              <a:t>JLabe</a:t>
            </a:r>
            <a:r>
              <a:rPr lang="en-US" sz="1500" smtClean="0">
                <a:solidFill>
                  <a:schemeClr val="bg2"/>
                </a:solidFill>
              </a:rPr>
              <a:t>l ("</a:t>
            </a:r>
            <a:r>
              <a:rPr lang="en-US" sz="1500" smtClean="0">
                <a:solidFill>
                  <a:srgbClr val="DE2C28"/>
                </a:solidFill>
              </a:rPr>
              <a:t>---</a:t>
            </a:r>
            <a:r>
              <a:rPr lang="en-US" sz="1500" smtClean="0">
                <a:solidFill>
                  <a:schemeClr val="bg2"/>
                </a:solidFill>
              </a:rPr>
              <a:t>"));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5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</a:t>
            </a:r>
            <a:r>
              <a:rPr lang="en-US" sz="1500" b="1" smtClean="0">
                <a:solidFill>
                  <a:schemeClr val="bg2"/>
                </a:solidFill>
              </a:rPr>
              <a:t>mmText.addActionListener (this);</a:t>
            </a:r>
            <a:r>
              <a:rPr lang="en-US" sz="1500" smtClean="0">
                <a:solidFill>
                  <a:schemeClr val="bg2"/>
                </a:solidFill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chemeClr val="bg2"/>
                </a:solidFill>
              </a:rPr>
              <a:t>setDefaultCloseOperation(EXIT_ON_CLOSE); </a:t>
            </a:r>
            <a:endParaRPr lang="en-US" sz="15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setSize(300,90);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  	setVisible(true);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500" smtClean="0">
                <a:solidFill>
                  <a:schemeClr val="bg2"/>
                </a:solidFill>
              </a:rPr>
              <a:t>   }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876800" y="2895600"/>
            <a:ext cx="4267200" cy="3505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</a:t>
            </a:r>
            <a:r>
              <a:rPr kumimoji="1" lang="en-US" sz="140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actionPerformed(</a:t>
            </a:r>
            <a:r>
              <a:rPr kumimoji="1" lang="en-US" sz="1400">
                <a:solidFill>
                  <a:srgbClr val="0000FF"/>
                </a:solidFill>
                <a:latin typeface="Arial" charset="0"/>
              </a:rPr>
              <a:t>ActionEvent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e)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 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     	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double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cm, mm;      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    mm = Double.parseDouble(mmText.getText());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  	 cm = mm/10;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  	 resultLabel.setText (Double.toString(cm));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kumimoji="1" lang="en-US" sz="1400" b="0">
              <a:solidFill>
                <a:schemeClr val="bg2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static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main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(String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[] args)    {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	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JTextFieldDemo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}</a:t>
            </a:r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06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43A81-5D4C-4658-9F82-CA1B8296539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32766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  <a:latin typeface="Arial" charset="0"/>
              </a:rPr>
              <a:t>Mnemonics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6323" name="Content Placeholder 6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Mnemonics</a:t>
            </a:r>
            <a:r>
              <a:rPr lang="en-US" smtClean="0"/>
              <a:t> (shortcut keys) provide quick access to menu commands or button commands through the keyboard</a:t>
            </a:r>
          </a:p>
          <a:p>
            <a:r>
              <a:rPr lang="en-US" smtClean="0"/>
              <a:t>Once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mnemonic </a:t>
            </a:r>
            <a:r>
              <a:rPr lang="en-US" smtClean="0"/>
              <a:t>has been established, the character in the label will appear underlined</a:t>
            </a:r>
          </a:p>
          <a:p>
            <a:r>
              <a:rPr lang="en-US" smtClean="0"/>
              <a:t>You can supply a mnemonic letter by calling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setMnemonic</a:t>
            </a:r>
            <a:r>
              <a:rPr lang="en-US" smtClean="0"/>
              <a:t> method: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setMnemonic(int mnemonic)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smtClean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JMenu helpMenu = new JMenu("Help"); 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	helpMenu.setMnemonic('H'); </a:t>
            </a:r>
            <a:endParaRPr lang="en-US" smtClean="0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980FACF0-CEB7-460D-80D8-889233D536DB}" type="slidenum">
              <a:rPr lang="en-US" sz="1400" b="0" smtClean="0">
                <a:latin typeface="Arial Narrow" pitchFamily="34" charset="0"/>
              </a:rPr>
              <a:pPr/>
              <a:t>41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F625D-37CB-479D-9F59-F5B255C17B4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38100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2A4E65D-674B-48E6-B688-2D20380B189E}" type="slidenum">
              <a:rPr lang="en-US" sz="1400" b="0" smtClean="0">
                <a:latin typeface="Arial Narrow" pitchFamily="34" charset="0"/>
              </a:rPr>
              <a:pPr/>
              <a:t>43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Toolbars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305800" cy="51816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toolbar</a:t>
            </a:r>
            <a:r>
              <a:rPr lang="en-US" smtClean="0"/>
              <a:t> is a button bar that gives quick access to the most commonly used commands in a program </a:t>
            </a:r>
          </a:p>
        </p:txBody>
      </p:sp>
      <p:graphicFrame>
        <p:nvGraphicFramePr>
          <p:cNvPr id="112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2209800"/>
          <a:ext cx="66897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Bitmap Image" r:id="rId3" imgW="6601746" imgH="4439270" progId="Paint.Picture">
                  <p:embed/>
                </p:oleObj>
              </mc:Choice>
              <mc:Fallback>
                <p:oleObj name="Bitmap Image" r:id="rId3" imgW="6601746" imgH="443927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689725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371600" y="2667000"/>
            <a:ext cx="6629400" cy="3381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/>
              <a:t>Toolbars – </a:t>
            </a:r>
            <a:r>
              <a:rPr lang="en-US" b="0" smtClean="0"/>
              <a:t>Constructors and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JToolBar()</a:t>
            </a:r>
          </a:p>
          <a:p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JToolBar(</a:t>
            </a:r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titleString)</a:t>
            </a:r>
          </a:p>
          <a:p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JToolBar(</a:t>
            </a:r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orientation)</a:t>
            </a:r>
          </a:p>
          <a:p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JToolBar(</a:t>
            </a:r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titleString, </a:t>
            </a:r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orientation)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construct a toolbar with the given title string and orientation, orientation is one of SwingConstants.HORIZONTAL (the default) and SwingConstants.VERTICAL</a:t>
            </a:r>
          </a:p>
          <a:p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add(</a:t>
            </a:r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Component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comp)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add a component to toolbar</a:t>
            </a:r>
          </a:p>
          <a:p>
            <a:r>
              <a:rPr lang="en-US" sz="2300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2300" b="1" smtClean="0">
                <a:solidFill>
                  <a:srgbClr val="0000FF"/>
                </a:solidFill>
                <a:latin typeface="Courier New" pitchFamily="49" charset="0"/>
              </a:rPr>
              <a:t> addSeparator()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adds a separator to the end of the toolbar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F382244-B7D9-47D0-B24A-ACCA417F580E}" type="slidenum">
              <a:rPr lang="en-US" sz="1400" b="0" smtClean="0">
                <a:latin typeface="Arial Narrow" pitchFamily="34" charset="0"/>
              </a:rPr>
              <a:pPr/>
              <a:t>44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JToolbarDemo.java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java.awt.event.*;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javax.swing.*;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class</a:t>
            </a:r>
            <a:r>
              <a:rPr lang="en-US" sz="1400" smtClean="0">
                <a:solidFill>
                  <a:schemeClr val="bg2"/>
                </a:solidFill>
              </a:rPr>
              <a:t> JToolbarDemo </a:t>
            </a:r>
            <a:r>
              <a:rPr lang="en-US" sz="1400" smtClean="0">
                <a:solidFill>
                  <a:srgbClr val="0000FF"/>
                </a:solidFill>
              </a:rPr>
              <a:t>extends</a:t>
            </a:r>
            <a:r>
              <a:rPr lang="en-US" sz="1400" smtClean="0">
                <a:solidFill>
                  <a:schemeClr val="bg2"/>
                </a:solidFill>
              </a:rPr>
              <a:t> JFrame  </a:t>
            </a:r>
            <a:r>
              <a:rPr lang="en-US" sz="1400" smtClean="0">
                <a:solidFill>
                  <a:srgbClr val="0000FF"/>
                </a:solidFill>
              </a:rPr>
              <a:t>implements</a:t>
            </a:r>
            <a:r>
              <a:rPr lang="en-US" sz="1400" smtClean="0">
                <a:solidFill>
                  <a:schemeClr val="bg2"/>
                </a:solidFill>
              </a:rPr>
              <a:t> ActionListener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private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JPanel</a:t>
            </a:r>
            <a:r>
              <a:rPr lang="en-US" sz="1400" smtClean="0">
                <a:solidFill>
                  <a:schemeClr val="bg2"/>
                </a:solidFill>
              </a:rPr>
              <a:t> panel;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private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JButton</a:t>
            </a:r>
            <a:r>
              <a:rPr lang="en-US" sz="1400" smtClean="0">
                <a:solidFill>
                  <a:schemeClr val="bg2"/>
                </a:solidFill>
              </a:rPr>
              <a:t> btnBlue, btnYell, btnRed, btnExit;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b="1" smtClean="0">
                <a:solidFill>
                  <a:srgbClr val="0000FF"/>
                </a:solidFill>
              </a:rPr>
              <a:t>JToolBar</a:t>
            </a:r>
            <a:r>
              <a:rPr lang="en-US" sz="1400" b="1" smtClean="0">
                <a:solidFill>
                  <a:schemeClr val="bg2"/>
                </a:solidFill>
              </a:rPr>
              <a:t> bar;</a:t>
            </a:r>
            <a:endParaRPr lang="en-US" sz="14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JToolbarDemo() {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		super("</a:t>
            </a:r>
            <a:r>
              <a:rPr lang="en-US" sz="1400" smtClean="0">
                <a:solidFill>
                  <a:srgbClr val="DE2C28"/>
                </a:solidFill>
              </a:rPr>
              <a:t>JToolBar Demo</a:t>
            </a:r>
            <a:r>
              <a:rPr lang="en-US" sz="1400" smtClean="0">
                <a:solidFill>
                  <a:schemeClr val="bg2"/>
                </a:solidFill>
              </a:rPr>
              <a:t>");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	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		btnBlue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JButton(new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blue-ball.gif</a:t>
            </a:r>
            <a:r>
              <a:rPr lang="en-US" sz="1400" smtClean="0">
                <a:solidFill>
                  <a:schemeClr val="bg2"/>
                </a:solidFill>
              </a:rPr>
              <a:t>"));     btnBlue.addActionListener(</a:t>
            </a:r>
            <a:r>
              <a:rPr lang="en-US" sz="1400" smtClean="0">
                <a:solidFill>
                  <a:srgbClr val="0000FF"/>
                </a:solidFill>
              </a:rPr>
              <a:t>this</a:t>
            </a:r>
            <a:r>
              <a:rPr lang="en-US" sz="14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		btnYell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JButton(new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yellow-ball.gif</a:t>
            </a:r>
            <a:r>
              <a:rPr lang="en-US" sz="1400" smtClean="0">
                <a:solidFill>
                  <a:schemeClr val="bg2"/>
                </a:solidFill>
              </a:rPr>
              <a:t>")); btnYell.addActionListener(</a:t>
            </a:r>
            <a:r>
              <a:rPr lang="en-US" sz="1400" smtClean="0">
                <a:solidFill>
                  <a:srgbClr val="0000FF"/>
                </a:solidFill>
              </a:rPr>
              <a:t>this</a:t>
            </a:r>
            <a:r>
              <a:rPr lang="en-US" sz="14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btnRed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JButton(new 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red-ball.gif</a:t>
            </a:r>
            <a:r>
              <a:rPr lang="en-US" sz="1400" smtClean="0">
                <a:solidFill>
                  <a:schemeClr val="bg2"/>
                </a:solidFill>
              </a:rPr>
              <a:t>"));     btnRed.addActionListener(</a:t>
            </a:r>
            <a:r>
              <a:rPr lang="en-US" sz="1400" smtClean="0">
                <a:solidFill>
                  <a:srgbClr val="0000FF"/>
                </a:solidFill>
              </a:rPr>
              <a:t>this</a:t>
            </a:r>
            <a:r>
              <a:rPr lang="en-US" sz="14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		btnExit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JButton(new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ImageIcon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exit.gif</a:t>
            </a:r>
            <a:r>
              <a:rPr lang="en-US" sz="1400" smtClean="0">
                <a:solidFill>
                  <a:schemeClr val="bg2"/>
                </a:solidFill>
              </a:rPr>
              <a:t>"));      btnExit.addActionListener(</a:t>
            </a:r>
            <a:r>
              <a:rPr lang="en-US" sz="1400" smtClean="0">
                <a:solidFill>
                  <a:srgbClr val="0000FF"/>
                </a:solidFill>
              </a:rPr>
              <a:t>this</a:t>
            </a:r>
            <a:r>
              <a:rPr lang="en-US" sz="14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	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		</a:t>
            </a:r>
            <a:r>
              <a:rPr lang="en-US" sz="1400" b="1" smtClean="0">
                <a:solidFill>
                  <a:schemeClr val="bg2"/>
                </a:solidFill>
              </a:rPr>
              <a:t>bar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JToolBar</a:t>
            </a:r>
            <a:r>
              <a:rPr lang="en-US" sz="1400" b="1" smtClean="0">
                <a:solidFill>
                  <a:schemeClr val="bg2"/>
                </a:solidFill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bar.add(btnBlue);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bar.add(btnYell);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bar.add(btnRed);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bar.addSeparator();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bar.add(btnExit);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  	add(bar, </a:t>
            </a:r>
            <a:r>
              <a:rPr lang="en-US" sz="1400" b="1" smtClean="0">
                <a:solidFill>
                  <a:srgbClr val="DE2C28"/>
                </a:solidFill>
              </a:rPr>
              <a:t>BorderLayout.NORTH</a:t>
            </a:r>
            <a:r>
              <a:rPr lang="en-US" sz="1400" b="1" smtClean="0">
                <a:solidFill>
                  <a:schemeClr val="bg2"/>
                </a:solidFill>
              </a:rPr>
              <a:t>);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C7FDC55-2D18-4CBE-926B-9A9EF86053B4}" type="slidenum">
              <a:rPr lang="en-US" sz="1400" b="0" smtClean="0">
                <a:latin typeface="Arial Narrow" pitchFamily="34" charset="0"/>
              </a:rPr>
              <a:pPr/>
              <a:t>45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19600"/>
            <a:ext cx="33528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	panel = </a:t>
            </a:r>
            <a:r>
              <a:rPr lang="en-US" sz="1600" smtClean="0">
                <a:solidFill>
                  <a:srgbClr val="0000FF"/>
                </a:solidFill>
              </a:rPr>
              <a:t>new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JPanel</a:t>
            </a:r>
            <a:r>
              <a:rPr lang="en-US" sz="1600" smtClean="0">
                <a:solidFill>
                  <a:schemeClr val="bg2"/>
                </a:solidFill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    	add(panel);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    	setSize(300, 200);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    	setVisible(true);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	</a:t>
            </a:r>
            <a:r>
              <a:rPr lang="en-US" sz="1600" smtClean="0">
                <a:solidFill>
                  <a:srgbClr val="0000FF"/>
                </a:solidFill>
              </a:rPr>
              <a:t>public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void</a:t>
            </a:r>
            <a:r>
              <a:rPr lang="en-US" sz="1600" smtClean="0">
                <a:solidFill>
                  <a:schemeClr val="bg2"/>
                </a:solidFill>
              </a:rPr>
              <a:t> actionPerformed(</a:t>
            </a:r>
            <a:r>
              <a:rPr lang="en-US" sz="1600" smtClean="0">
                <a:solidFill>
                  <a:srgbClr val="0000FF"/>
                </a:solidFill>
              </a:rPr>
              <a:t>ActionEvent</a:t>
            </a:r>
            <a:r>
              <a:rPr lang="en-US" sz="1600" smtClean="0">
                <a:solidFill>
                  <a:schemeClr val="bg2"/>
                </a:solidFill>
              </a:rPr>
              <a:t> e)   	{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</a:t>
            </a:r>
            <a:r>
              <a:rPr lang="en-US" sz="1600" smtClean="0">
                <a:solidFill>
                  <a:srgbClr val="0000FF"/>
                </a:solidFill>
              </a:rPr>
              <a:t>Object</a:t>
            </a:r>
            <a:r>
              <a:rPr lang="en-US" sz="1600" smtClean="0">
                <a:solidFill>
                  <a:schemeClr val="bg2"/>
                </a:solidFill>
              </a:rPr>
              <a:t> o = e.getSource();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</a:t>
            </a:r>
            <a:r>
              <a:rPr lang="en-US" sz="1600" smtClean="0">
                <a:solidFill>
                  <a:srgbClr val="0000FF"/>
                </a:solidFill>
              </a:rPr>
              <a:t>if </a:t>
            </a:r>
            <a:r>
              <a:rPr lang="en-US" sz="1600" smtClean="0">
                <a:solidFill>
                  <a:schemeClr val="bg2"/>
                </a:solidFill>
              </a:rPr>
              <a:t>(o.equals(btnBlue))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	panel.setBackground(</a:t>
            </a:r>
            <a:r>
              <a:rPr lang="en-US" sz="1600" smtClean="0">
                <a:solidFill>
                  <a:srgbClr val="DE2C28"/>
                </a:solidFill>
              </a:rPr>
              <a:t>Color.BLUE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</a:t>
            </a:r>
            <a:r>
              <a:rPr lang="en-US" sz="1600" smtClean="0">
                <a:solidFill>
                  <a:srgbClr val="0000FF"/>
                </a:solidFill>
              </a:rPr>
              <a:t>if </a:t>
            </a:r>
            <a:r>
              <a:rPr lang="en-US" sz="1600" smtClean="0">
                <a:solidFill>
                  <a:schemeClr val="bg2"/>
                </a:solidFill>
              </a:rPr>
              <a:t>(o.equals(btnYell))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	panel.setBackground(</a:t>
            </a:r>
            <a:r>
              <a:rPr lang="en-US" sz="1600" smtClean="0">
                <a:solidFill>
                  <a:srgbClr val="DE2C28"/>
                </a:solidFill>
              </a:rPr>
              <a:t>Color.YELLOW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</a:t>
            </a:r>
            <a:r>
              <a:rPr lang="en-US" sz="1600" smtClean="0">
                <a:solidFill>
                  <a:srgbClr val="0000FF"/>
                </a:solidFill>
              </a:rPr>
              <a:t>if </a:t>
            </a:r>
            <a:r>
              <a:rPr lang="en-US" sz="1600" smtClean="0">
                <a:solidFill>
                  <a:schemeClr val="bg2"/>
                </a:solidFill>
              </a:rPr>
              <a:t>(o.equals(btnRed))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	panel.setBackground(</a:t>
            </a:r>
            <a:r>
              <a:rPr lang="en-US" sz="1600" smtClean="0">
                <a:solidFill>
                  <a:srgbClr val="DE2C28"/>
                </a:solidFill>
              </a:rPr>
              <a:t>Color.RED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</a:t>
            </a:r>
            <a:r>
              <a:rPr lang="en-US" sz="1600" smtClean="0">
                <a:solidFill>
                  <a:srgbClr val="0000FF"/>
                </a:solidFill>
              </a:rPr>
              <a:t>if</a:t>
            </a:r>
            <a:r>
              <a:rPr lang="en-US" sz="1600" smtClean="0">
                <a:solidFill>
                  <a:schemeClr val="bg2"/>
                </a:solidFill>
              </a:rPr>
              <a:t> (o.equals(btnExit))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			System.exit(0);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}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</a:t>
            </a:r>
            <a:r>
              <a:rPr lang="en-US" sz="1600" smtClean="0">
                <a:solidFill>
                  <a:srgbClr val="0000FF"/>
                </a:solidFill>
              </a:rPr>
              <a:t>public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static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void</a:t>
            </a:r>
            <a:r>
              <a:rPr lang="en-US" sz="1600" smtClean="0">
                <a:solidFill>
                  <a:schemeClr val="bg2"/>
                </a:solidFill>
              </a:rPr>
              <a:t> main(</a:t>
            </a:r>
            <a:r>
              <a:rPr lang="en-US" sz="1600" smtClean="0">
                <a:solidFill>
                  <a:srgbClr val="0000FF"/>
                </a:solidFill>
              </a:rPr>
              <a:t>String</a:t>
            </a:r>
            <a:r>
              <a:rPr lang="en-US" sz="1600" smtClean="0">
                <a:solidFill>
                  <a:schemeClr val="bg2"/>
                </a:solidFill>
              </a:rPr>
              <a:t>[] args) 	{  </a:t>
            </a:r>
            <a:r>
              <a:rPr lang="en-US" sz="1600" smtClean="0">
                <a:solidFill>
                  <a:srgbClr val="0000FF"/>
                </a:solidFill>
              </a:rPr>
              <a:t>new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JToolbarDemo</a:t>
            </a:r>
            <a:r>
              <a:rPr lang="en-US" sz="1600" smtClean="0">
                <a:solidFill>
                  <a:schemeClr val="bg2"/>
                </a:solidFill>
              </a:rPr>
              <a:t>();  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08F02D9B-09C3-40B8-B92D-3E04E6F3C580}" type="slidenum">
              <a:rPr lang="en-US" sz="1400" b="0" smtClean="0">
                <a:latin typeface="Arial Narrow" pitchFamily="34" charset="0"/>
              </a:rPr>
              <a:pPr/>
              <a:t>46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220E0-5ECF-434E-A8A7-DFE954EE825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42672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Tooltips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tooltip</a:t>
            </a:r>
            <a:r>
              <a:rPr lang="en-US" smtClean="0"/>
              <a:t> represents a text tip that is displayed when the mouse cursor rests for a moment over a button and when the user moves the mouse away,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tooltip</a:t>
            </a:r>
            <a:r>
              <a:rPr lang="en-US" smtClean="0"/>
              <a:t> is removed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tooltip</a:t>
            </a:r>
            <a:r>
              <a:rPr lang="en-US" smtClean="0"/>
              <a:t> text is displayed inside a colored rectangle</a:t>
            </a:r>
          </a:p>
          <a:p>
            <a:r>
              <a:rPr lang="en-US" smtClean="0"/>
              <a:t>Add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tooltip</a:t>
            </a:r>
            <a:r>
              <a:rPr lang="en-US" smtClean="0"/>
              <a:t> by calling 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setToolTipText</a:t>
            </a:r>
            <a:r>
              <a:rPr lang="en-US" smtClean="0"/>
              <a:t> method</a:t>
            </a:r>
          </a:p>
          <a:p>
            <a:pPr lvl="1"/>
            <a:r>
              <a:rPr lang="en-US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void setToolTipText(String text)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smtClean="0">
                <a:solidFill>
                  <a:schemeClr val="tx1"/>
                </a:solidFill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chemeClr val="tx1"/>
                </a:solidFill>
              </a:rPr>
              <a:t>	exitButton.setToolTipText("Bấm vào đây để thoát chương trình");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C76BE6CF-388D-4AFE-90C2-15E8AD4032E0}" type="slidenum">
              <a:rPr lang="en-US" sz="1400" b="0" smtClean="0">
                <a:latin typeface="Arial Narrow" pitchFamily="34" charset="0"/>
              </a:rPr>
              <a:pPr/>
              <a:t>48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52A0A-1DEC-4079-BB72-757620A768FA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48006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JTextArea</a:t>
            </a:r>
            <a:endParaRPr lang="en-US"/>
          </a:p>
        </p:txBody>
      </p:sp>
      <p:sp>
        <p:nvSpPr>
          <p:cNvPr id="2867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For texts with more than one line long</a:t>
            </a:r>
          </a:p>
          <a:p>
            <a:r>
              <a:rPr lang="en-US" smtClean="0"/>
              <a:t>Constructors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JTextArea(int rows, int cols)</a:t>
            </a:r>
          </a:p>
          <a:p>
            <a:pPr lvl="2"/>
            <a:r>
              <a:rPr lang="en-US" smtClean="0"/>
              <a:t>constructs a new text area with number of rows and columns</a:t>
            </a:r>
          </a:p>
          <a:p>
            <a:pPr lvl="1"/>
            <a:r>
              <a:rPr lang="en-US" b="1" smtClean="0">
                <a:latin typeface="Courier New" pitchFamily="49" charset="0"/>
                <a:cs typeface="Courier New" pitchFamily="49" charset="0"/>
              </a:rPr>
              <a:t>JTextArea(String text, int rows, int cols)</a:t>
            </a:r>
          </a:p>
          <a:p>
            <a:pPr lvl="2"/>
            <a:r>
              <a:rPr lang="en-US" smtClean="0"/>
              <a:t>constructs a new text area with an initial text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ED53D3A-4604-4C8A-BDC4-AC44CD3F09EA}" type="slidenum">
              <a:rPr lang="en-US" sz="1400" b="0" smtClean="0">
                <a:latin typeface="Arial Narrow" pitchFamily="34" charset="0"/>
              </a:rPr>
              <a:pPr/>
              <a:t>5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Tabbed panes</a:t>
            </a:r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2C0A91AD-62ED-4620-80AD-F2EC4646CA22}" type="slidenum">
              <a:rPr lang="en-US" sz="1400" b="0" smtClean="0">
                <a:latin typeface="Arial Narrow" pitchFamily="34" charset="0"/>
              </a:rPr>
              <a:pPr/>
              <a:t>50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14950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00213" y="1590675"/>
          <a:ext cx="6300787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3" imgW="3790476" imgH="2847619" progId="Paint.Picture">
                  <p:embed/>
                </p:oleObj>
              </mc:Choice>
              <mc:Fallback>
                <p:oleObj name="Bitmap Image" r:id="rId3" imgW="3790476" imgH="28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590675"/>
                        <a:ext cx="6300787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Tabbed panes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Break up a complex dialog box into subsets of related options</a:t>
            </a:r>
          </a:p>
          <a:p>
            <a:r>
              <a:rPr lang="en-US" smtClean="0"/>
              <a:t>A </a:t>
            </a:r>
            <a:r>
              <a:rPr lang="en-US" smtClean="0">
                <a:cs typeface="Courier New" pitchFamily="49" charset="0"/>
              </a:rPr>
              <a:t>tabbed pane</a:t>
            </a:r>
            <a:r>
              <a:rPr lang="en-US" smtClean="0"/>
              <a:t> is defined by the </a:t>
            </a:r>
            <a:r>
              <a:rPr lang="en-US" smtClean="0">
                <a:latin typeface="Courier New" pitchFamily="49" charset="0"/>
              </a:rPr>
              <a:t>JTabbedPane</a:t>
            </a:r>
            <a:r>
              <a:rPr lang="en-US" smtClean="0"/>
              <a:t> class</a:t>
            </a:r>
          </a:p>
          <a:p>
            <a:r>
              <a:rPr lang="en-US" smtClean="0"/>
              <a:t>To create a </a:t>
            </a:r>
            <a:r>
              <a:rPr lang="en-US" smtClean="0">
                <a:cs typeface="Courier New" pitchFamily="49" charset="0"/>
              </a:rPr>
              <a:t>tabbed pane</a:t>
            </a:r>
            <a:r>
              <a:rPr lang="en-US" smtClean="0"/>
              <a:t>, you first construct a </a:t>
            </a:r>
            <a:r>
              <a:rPr lang="en-US" smtClean="0">
                <a:latin typeface="Courier New" pitchFamily="49" charset="0"/>
              </a:rPr>
              <a:t>JTabbedPane</a:t>
            </a:r>
            <a:r>
              <a:rPr lang="en-US" smtClean="0"/>
              <a:t> object, then you add tabs to it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Example:</a:t>
            </a:r>
          </a:p>
          <a:p>
            <a:pPr lvl="1">
              <a:buFontTx/>
              <a:buNone/>
            </a:pPr>
            <a:r>
              <a:rPr lang="en-US" sz="1900" smtClean="0">
                <a:solidFill>
                  <a:srgbClr val="FFFF00"/>
                </a:solidFill>
              </a:rPr>
              <a:t>JTabbedPane</a:t>
            </a:r>
            <a:r>
              <a:rPr lang="en-US" sz="1900" smtClean="0">
                <a:solidFill>
                  <a:schemeClr val="tx1"/>
                </a:solidFill>
              </a:rPr>
              <a:t> tabbedPane = </a:t>
            </a:r>
            <a:r>
              <a:rPr lang="en-US" sz="1900" smtClean="0">
                <a:solidFill>
                  <a:srgbClr val="FFFF00"/>
                </a:solidFill>
              </a:rPr>
              <a:t>new</a:t>
            </a:r>
            <a:r>
              <a:rPr lang="en-US" sz="1900" smtClean="0">
                <a:solidFill>
                  <a:schemeClr val="tx1"/>
                </a:solidFill>
              </a:rPr>
              <a:t> </a:t>
            </a:r>
            <a:r>
              <a:rPr lang="en-US" sz="1900" smtClean="0">
                <a:solidFill>
                  <a:srgbClr val="FFFF00"/>
                </a:solidFill>
              </a:rPr>
              <a:t>JTabbedPane</a:t>
            </a:r>
            <a:r>
              <a:rPr lang="en-US" sz="1900" smtClean="0">
                <a:solidFill>
                  <a:schemeClr val="tx1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sz="1900" smtClean="0">
                <a:solidFill>
                  <a:schemeClr val="tx1"/>
                </a:solidFill>
              </a:rPr>
              <a:t>tabbedPane.addTab(“ScreenSaver”, </a:t>
            </a:r>
            <a:r>
              <a:rPr lang="en-US" sz="1900" smtClean="0">
                <a:solidFill>
                  <a:srgbClr val="FFFF00"/>
                </a:solidFill>
              </a:rPr>
              <a:t>new</a:t>
            </a:r>
            <a:r>
              <a:rPr lang="en-US" sz="1900" smtClean="0">
                <a:solidFill>
                  <a:schemeClr val="tx1"/>
                </a:solidFill>
              </a:rPr>
              <a:t> </a:t>
            </a:r>
            <a:r>
              <a:rPr lang="en-US" sz="1900" smtClean="0">
                <a:solidFill>
                  <a:srgbClr val="FFFF00"/>
                </a:solidFill>
              </a:rPr>
              <a:t>ImageIcon</a:t>
            </a:r>
            <a:r>
              <a:rPr lang="en-US" sz="1900" smtClean="0">
                <a:solidFill>
                  <a:schemeClr val="tx1"/>
                </a:solidFill>
              </a:rPr>
              <a:t>(“Ss.gif”), panel1);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41880696-79A1-45F0-A083-B5F4BAE1ACED}" type="slidenum">
              <a:rPr lang="en-US" sz="1400" b="0" smtClean="0">
                <a:latin typeface="Arial Narrow" pitchFamily="34" charset="0"/>
              </a:rPr>
              <a:pPr/>
              <a:t>51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AF02AAC-1A49-4CA2-BC56-DE13BC1656AA}" type="slidenum">
              <a:rPr lang="en-US" sz="1400" b="0" smtClean="0">
                <a:latin typeface="Arial Narrow" pitchFamily="34" charset="0"/>
              </a:rPr>
              <a:pPr/>
              <a:t>52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68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solidFill>
                  <a:schemeClr val="tx1"/>
                </a:solidFill>
              </a:rPr>
              <a:t>JTabbedPane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8534400" cy="5181600"/>
          </a:xfrm>
        </p:spPr>
        <p:txBody>
          <a:bodyPr/>
          <a:lstStyle/>
          <a:p>
            <a:r>
              <a:rPr lang="en-US" smtClean="0"/>
              <a:t>You set the tab layout to wrapped or scrolling mode by calling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setTabLayoutPolicy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method: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tabbedPane.setTabLayoutPolicy(</a:t>
            </a:r>
            <a:r>
              <a:rPr lang="en-US" sz="1800" smtClean="0">
                <a:solidFill>
                  <a:srgbClr val="FFC000"/>
                </a:solidFill>
              </a:rPr>
              <a:t>JTabbedPane.WRAP_TAB_LAYOUT</a:t>
            </a:r>
            <a:r>
              <a:rPr lang="en-US" sz="1800" smtClean="0">
                <a:solidFill>
                  <a:schemeClr val="tx1"/>
                </a:solidFill>
              </a:rPr>
              <a:t>); </a:t>
            </a:r>
            <a:br>
              <a:rPr lang="en-US" sz="1800" smtClean="0">
                <a:solidFill>
                  <a:schemeClr val="tx1"/>
                </a:solidFill>
              </a:rPr>
            </a:br>
            <a:r>
              <a:rPr lang="en-US" sz="1800" smtClean="0"/>
              <a:t>or</a:t>
            </a:r>
          </a:p>
          <a:p>
            <a:pPr lvl="1"/>
            <a:r>
              <a:rPr lang="en-US" sz="1800" smtClean="0">
                <a:solidFill>
                  <a:schemeClr val="tx1"/>
                </a:solidFill>
              </a:rPr>
              <a:t>tabbedPane.setTabLayoutPolicy(</a:t>
            </a:r>
            <a:r>
              <a:rPr lang="en-US" sz="1800" smtClean="0">
                <a:solidFill>
                  <a:srgbClr val="FFC000"/>
                </a:solidFill>
              </a:rPr>
              <a:t>JTabbedPane.SCROLL_TAB_LAYOUT</a:t>
            </a:r>
            <a:r>
              <a:rPr lang="en-US" sz="1800" smtClean="0">
                <a:solidFill>
                  <a:schemeClr val="tx1"/>
                </a:solidFill>
              </a:rPr>
              <a:t>); </a:t>
            </a:r>
          </a:p>
        </p:txBody>
      </p:sp>
      <p:graphicFrame>
        <p:nvGraphicFramePr>
          <p:cNvPr id="26829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3270250"/>
          <a:ext cx="3960812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Bitmap Image" r:id="rId4" imgW="3790476" imgH="2847619" progId="Paint.Picture">
                  <p:embed/>
                </p:oleObj>
              </mc:Choice>
              <mc:Fallback>
                <p:oleObj name="Bitmap Image" r:id="rId4" imgW="3790476" imgH="284761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70250"/>
                        <a:ext cx="3960812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276600"/>
          <a:ext cx="39624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itmap Image" r:id="rId6" imgW="3790476" imgH="2838846" progId="Paint.Picture">
                  <p:embed/>
                </p:oleObj>
              </mc:Choice>
              <mc:Fallback>
                <p:oleObj name="Bitmap Image" r:id="rId6" imgW="3790476" imgH="283884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9624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F07D09E3-88AD-41FB-96A0-2C75C03A9FC9}" type="slidenum">
              <a:rPr lang="en-US" sz="1400" b="0" smtClean="0">
                <a:latin typeface="Arial Narrow" pitchFamily="34" charset="0"/>
              </a:rPr>
              <a:pPr/>
              <a:t>53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b="0" smtClean="0"/>
              <a:t>Methods</a:t>
            </a:r>
            <a:endParaRPr kumimoji="0" lang="en-US" b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305800" cy="5410200"/>
          </a:xfrm>
          <a:solidFill>
            <a:schemeClr val="hlink"/>
          </a:solidFill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addTab(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title,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Component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c)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addTab(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title,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icon,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c)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addTab(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title,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icon,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tooltip)</a:t>
            </a:r>
          </a:p>
          <a:p>
            <a:pPr lvl="1">
              <a:lnSpc>
                <a:spcPts val="2400"/>
              </a:lnSpc>
            </a:pPr>
            <a:r>
              <a:rPr lang="en-US" sz="1800" smtClean="0">
                <a:solidFill>
                  <a:srgbClr val="008000"/>
                </a:solidFill>
              </a:rPr>
              <a:t>add a tab to the end of the tabbed pane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insertTab(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title,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icon,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tooltip,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1">
              <a:lnSpc>
                <a:spcPts val="2400"/>
              </a:lnSpc>
            </a:pPr>
            <a:r>
              <a:rPr lang="en-US" sz="1800" smtClean="0">
                <a:solidFill>
                  <a:srgbClr val="008000"/>
                </a:solidFill>
              </a:rPr>
              <a:t>inserts a tab to the tabbed pane at the given index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removeTabAt(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1">
              <a:lnSpc>
                <a:spcPts val="2400"/>
              </a:lnSpc>
            </a:pPr>
            <a:r>
              <a:rPr lang="en-US" sz="1800" smtClean="0">
                <a:solidFill>
                  <a:srgbClr val="008000"/>
                </a:solidFill>
              </a:rPr>
              <a:t>removes the tab at the given index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setSelectedIndex(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index)</a:t>
            </a:r>
          </a:p>
          <a:p>
            <a:pPr lvl="1">
              <a:lnSpc>
                <a:spcPts val="2400"/>
              </a:lnSpc>
            </a:pPr>
            <a:r>
              <a:rPr lang="en-US" sz="1800" smtClean="0">
                <a:solidFill>
                  <a:srgbClr val="008000"/>
                </a:solidFill>
              </a:rPr>
              <a:t>selects the tab at the given index</a:t>
            </a:r>
          </a:p>
          <a:p>
            <a:pPr>
              <a:lnSpc>
                <a:spcPts val="2400"/>
              </a:lnSpc>
            </a:pP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getSelectedIndex()</a:t>
            </a:r>
          </a:p>
          <a:p>
            <a:pPr lvl="1">
              <a:lnSpc>
                <a:spcPts val="2400"/>
              </a:lnSpc>
            </a:pPr>
            <a:r>
              <a:rPr lang="en-US" sz="1800" smtClean="0">
                <a:solidFill>
                  <a:srgbClr val="008000"/>
                </a:solidFill>
              </a:rPr>
              <a:t>returns the index of the selected tab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JTabbedPaneExample.java</a:t>
            </a:r>
            <a:endParaRPr lang="en-US" b="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5E12F4B-E17B-414D-A2E5-2CBCB26315D2}" type="slidenum">
              <a:rPr lang="en-US" sz="1400" b="0" smtClean="0">
                <a:latin typeface="Arial Narrow" pitchFamily="34" charset="0"/>
              </a:rPr>
              <a:pPr/>
              <a:t>54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4958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2800"/>
            <a:ext cx="44958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8034C-F74B-4EDA-B771-3ACCCC2B4643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52578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JScrollPane</a:t>
            </a:r>
            <a:endParaRPr lang="en-US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do we 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Components do not automatically provide a scrollbar</a:t>
            </a:r>
          </a:p>
          <a:p>
            <a:pPr lvl="1"/>
            <a:r>
              <a:rPr lang="en-US" smtClean="0"/>
              <a:t>Such as: JTextArea, JList, JTable,…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b="1" i="1" smtClean="0"/>
              <a:t> </a:t>
            </a:r>
            <a:r>
              <a:rPr lang="en-US" smtClean="0"/>
              <a:t>object is used to provide the automatic scrolling capability for components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JScrollPane</a:t>
            </a:r>
            <a:r>
              <a:rPr lang="en-US" b="1" i="1" smtClean="0"/>
              <a:t> </a:t>
            </a:r>
            <a:r>
              <a:rPr lang="en-US" smtClean="0"/>
              <a:t>automatically appears if there is much data than the component can display, and they vanish again if text is deleted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6D5D3C3-FD18-4F0C-9A29-B34BC325C2C9}" type="slidenum">
              <a:rPr lang="en-US" sz="1400" b="0" smtClean="0">
                <a:latin typeface="Arial Narrow" pitchFamily="34" charset="0"/>
              </a:rPr>
              <a:pPr/>
              <a:t>56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JScrollPane - </a:t>
            </a:r>
            <a:r>
              <a:rPr lang="en-US" b="0" smtClean="0"/>
              <a:t>Contructors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JScrollPane(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 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comp)</a:t>
            </a:r>
          </a:p>
          <a:p>
            <a:pPr lvl="1"/>
            <a:r>
              <a:rPr lang="en-US" sz="2000" smtClean="0">
                <a:solidFill>
                  <a:srgbClr val="008000"/>
                </a:solidFill>
              </a:rPr>
              <a:t>Creates a JScrollPane that displays the contents of the specified component, where both horizontal and vertical scrollbars appear whenever the component's contents are larger than the view</a:t>
            </a:r>
            <a:endParaRPr lang="en-US" sz="2200" b="1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JScrollPane(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comp,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vsbPolicy,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hsbPolicy)</a:t>
            </a:r>
          </a:p>
          <a:p>
            <a:pPr lvl="1"/>
            <a:r>
              <a:rPr lang="en-US" sz="2000" smtClean="0">
                <a:solidFill>
                  <a:srgbClr val="008000"/>
                </a:solidFill>
              </a:rPr>
              <a:t>Creates a JScrollPane that displays the view component in a viewport whose view position can be controlled with a pair of scrollbars</a:t>
            </a:r>
          </a:p>
          <a:p>
            <a:pPr lvl="2"/>
            <a:r>
              <a:rPr lang="en-US" sz="2000" smtClean="0">
                <a:solidFill>
                  <a:srgbClr val="C00000"/>
                </a:solidFill>
              </a:rPr>
              <a:t>JScrollPane.VERTICAL_SCROLLBAR_ALWAYS</a:t>
            </a:r>
          </a:p>
          <a:p>
            <a:pPr lvl="2"/>
            <a:r>
              <a:rPr lang="en-US" sz="2000" smtClean="0">
                <a:solidFill>
                  <a:srgbClr val="C00000"/>
                </a:solidFill>
              </a:rPr>
              <a:t>JScrollPane.HORIZONTAL_SCROLLBAR_ALWAYS</a:t>
            </a:r>
          </a:p>
          <a:p>
            <a:pPr lvl="2"/>
            <a:r>
              <a:rPr lang="en-US" sz="2000" smtClean="0">
                <a:solidFill>
                  <a:srgbClr val="C00000"/>
                </a:solidFill>
              </a:rPr>
              <a:t>JScrollPane.VERTICAL_SCROLLBAR_AS_NEEDED</a:t>
            </a:r>
          </a:p>
          <a:p>
            <a:pPr lvl="2"/>
            <a:r>
              <a:rPr lang="en-US" sz="2000" smtClean="0">
                <a:solidFill>
                  <a:srgbClr val="C00000"/>
                </a:solidFill>
              </a:rPr>
              <a:t>JScrollPane.HORIZONTAL_SCROLLBAR_AS_NEEDED</a:t>
            </a:r>
          </a:p>
          <a:p>
            <a:pPr lvl="2"/>
            <a:endParaRPr lang="en-US" sz="2000" smtClean="0">
              <a:solidFill>
                <a:srgbClr val="008000"/>
              </a:solidFill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AD0227D8-7A92-4685-A034-38932F621DA3}" type="slidenum">
              <a:rPr lang="en-US" sz="1400" b="0" smtClean="0">
                <a:latin typeface="Arial Narrow" pitchFamily="34" charset="0"/>
              </a:rPr>
              <a:pPr/>
              <a:t>57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TextAreaTest.java</a:t>
            </a:r>
            <a:endParaRPr lang="en-US" b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8C236F5-442E-46C6-B4D4-41DF7A5EEB85}" type="slidenum">
              <a:rPr lang="en-US" sz="1400" b="0" smtClean="0">
                <a:latin typeface="Arial Narrow" pitchFamily="34" charset="0"/>
              </a:rPr>
              <a:pPr/>
              <a:t>58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954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43200" y="4545013"/>
            <a:ext cx="5029200" cy="1169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rgbClr val="FFFF99"/>
                </a:solidFill>
                <a:latin typeface="+mn-lt"/>
              </a:rPr>
              <a:t>textArea = new JTextArea(8, 40);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rgbClr val="FFFF99"/>
                </a:solidFill>
                <a:latin typeface="+mn-lt"/>
              </a:rPr>
              <a:t>scrollPane = new JScrollPane(textArea);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rgbClr val="FFFF99"/>
                </a:solidFill>
                <a:latin typeface="+mn-lt"/>
              </a:rPr>
              <a:t>add(scrollPane, BorderLayout.CENTER);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7A43D-55E9-4422-B1E3-1DB84286898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3886200" y="57912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29200" y="1752600"/>
            <a:ext cx="363696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Text Input 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Choice Components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Menus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Mnemonics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Toolbars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Tooltips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/>
              <a:t>Tabbed panes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Scroll pane</a:t>
            </a:r>
          </a:p>
          <a:p>
            <a:pPr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400">
                <a:latin typeface="Arial" charset="0"/>
              </a:rPr>
              <a:t>Dialog Boxes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JTextAreaDemo.java</a:t>
            </a:r>
            <a:endParaRPr lang="en-US" b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A1F756A-3758-455F-8789-F01C8389A145}" type="slidenum">
              <a:rPr lang="en-US" sz="1400" b="0" smtClean="0">
                <a:latin typeface="Arial Narrow" pitchFamily="34" charset="0"/>
              </a:rPr>
              <a:pPr/>
              <a:t>6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6477000" cy="2754313"/>
          </a:xfrm>
          <a:prstGeom prst="rect">
            <a:avLst/>
          </a:prstGeom>
          <a:solidFill>
            <a:schemeClr val="tx1"/>
          </a:solidFill>
        </p:spPr>
        <p:txBody>
          <a:bodyPr lIns="274320" tIns="9144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JPanel buttonPanel = new JPanel();     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buttonPanel.add(insertButton=new JButton("Insert")); 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buttonPanel.add(wrapButton = new JButton("Wrap"));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add(buttonPanel, BorderLayout.SOUTH);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    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rgbClr val="FF0000"/>
                </a:solidFill>
                <a:latin typeface="+mn-lt"/>
              </a:rPr>
              <a:t>textArea = new JTextArea(8, 40);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0">
                <a:solidFill>
                  <a:schemeClr val="bg2"/>
                </a:solidFill>
                <a:latin typeface="+mn-lt"/>
              </a:rPr>
              <a:t>add(</a:t>
            </a:r>
            <a:r>
              <a:rPr lang="en-US" sz="2000" b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sz="2000" b="0">
                <a:solidFill>
                  <a:schemeClr val="bg2"/>
                </a:solidFill>
                <a:latin typeface="+mn-lt"/>
              </a:rPr>
              <a:t>, BorderLayout.CENTER);</a:t>
            </a:r>
          </a:p>
        </p:txBody>
      </p:sp>
      <p:pic>
        <p:nvPicPr>
          <p:cNvPr id="297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3352800"/>
            <a:ext cx="3276600" cy="3276600"/>
          </a:xfr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4A556682-7BDA-4974-A1BF-2459974BB5B2}" type="slidenum">
              <a:rPr lang="en-US" sz="1400" b="0" smtClean="0">
                <a:latin typeface="Arial Narrow" pitchFamily="34" charset="0"/>
              </a:rPr>
              <a:pPr/>
              <a:t>60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Dialog Boxes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dialog box</a:t>
            </a:r>
            <a:r>
              <a:rPr lang="en-US" smtClean="0"/>
              <a:t> is a window that appears on top of any currently active window</a:t>
            </a:r>
          </a:p>
          <a:p>
            <a:pPr>
              <a:defRPr/>
            </a:pPr>
            <a:r>
              <a:rPr lang="en-US" smtClean="0"/>
              <a:t>It may be used to:</a:t>
            </a:r>
          </a:p>
          <a:p>
            <a:pPr lvl="1">
              <a:defRPr/>
            </a:pPr>
            <a:r>
              <a:rPr lang="en-US" smtClean="0"/>
              <a:t>Show message / confirm an action / enter data</a:t>
            </a:r>
          </a:p>
          <a:p>
            <a:pPr lvl="1">
              <a:defRPr/>
            </a:pPr>
            <a:r>
              <a:rPr lang="en-US" smtClean="0"/>
              <a:t>Display information</a:t>
            </a:r>
          </a:p>
          <a:p>
            <a:pPr lvl="1">
              <a:defRPr/>
            </a:pPr>
            <a:r>
              <a:rPr lang="en-US" smtClean="0"/>
              <a:t>Choose a file</a:t>
            </a:r>
          </a:p>
          <a:p>
            <a:pPr lvl="1">
              <a:defRPr/>
            </a:pPr>
            <a:r>
              <a:rPr lang="en-US" smtClean="0"/>
              <a:t>Pick a color</a:t>
            </a:r>
          </a:p>
          <a:p>
            <a:pPr>
              <a:defRPr/>
            </a:pPr>
            <a:r>
              <a:rPr lang="en-US" smtClean="0"/>
              <a:t>Dialog box in Swing</a:t>
            </a:r>
          </a:p>
          <a:p>
            <a:pPr marL="857250" lvl="1" indent="-457200">
              <a:defRPr/>
            </a:pPr>
            <a:r>
              <a:rPr lang="en-US" smtClean="0"/>
              <a:t>JOptionPane</a:t>
            </a:r>
          </a:p>
          <a:p>
            <a:pPr marL="857250" lvl="1" indent="-457200">
              <a:defRPr/>
            </a:pPr>
            <a:r>
              <a:rPr lang="en-US" smtClean="0"/>
              <a:t>JDialog</a:t>
            </a:r>
          </a:p>
          <a:p>
            <a:pPr marL="857250" lvl="1" indent="-457200">
              <a:defRPr/>
            </a:pPr>
            <a:r>
              <a:rPr lang="en-US" smtClean="0"/>
              <a:t>JFileChooser</a:t>
            </a:r>
          </a:p>
          <a:p>
            <a:pPr marL="857250" lvl="1" indent="-457200">
              <a:defRPr/>
            </a:pPr>
            <a:r>
              <a:rPr lang="en-US" smtClean="0"/>
              <a:t>JColorChooser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14400" y="2514600"/>
            <a:ext cx="7315200" cy="2971800"/>
          </a:xfrm>
          <a:prstGeom prst="roundRect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BB4BB14-72D7-4894-883E-6FB0B94F7F42}" type="slidenum">
              <a:rPr lang="en-US" sz="1400" b="0" smtClean="0">
                <a:latin typeface="Arial Narrow" pitchFamily="34" charset="0"/>
              </a:rPr>
              <a:pPr/>
              <a:t>61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JOptionPane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Purpose: presenting information, confirming an action, or accepting an input value</a:t>
            </a:r>
          </a:p>
          <a:p>
            <a:pPr>
              <a:lnSpc>
                <a:spcPct val="90000"/>
              </a:lnSpc>
            </a:pPr>
            <a:r>
              <a:rPr lang="en-US" smtClean="0"/>
              <a:t>Four </a:t>
            </a:r>
            <a:r>
              <a:rPr lang="en-US" i="1" smtClean="0"/>
              <a:t>static methods</a:t>
            </a:r>
            <a:r>
              <a:rPr lang="en-US" smtClean="0"/>
              <a:t> to show these simple dialogs:</a:t>
            </a:r>
          </a:p>
          <a:p>
            <a:pPr lvl="1">
              <a:spcBef>
                <a:spcPts val="300"/>
              </a:spcBef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showMessageDialog(…)</a:t>
            </a:r>
          </a:p>
          <a:p>
            <a:pPr lvl="2">
              <a:spcBef>
                <a:spcPts val="300"/>
              </a:spcBef>
            </a:pPr>
            <a:r>
              <a:rPr lang="en-US" sz="1800" smtClean="0">
                <a:solidFill>
                  <a:srgbClr val="008000"/>
                </a:solidFill>
              </a:rPr>
              <a:t>Show a message and wait for the user to click OK</a:t>
            </a:r>
          </a:p>
          <a:p>
            <a:pPr lvl="1">
              <a:spcBef>
                <a:spcPts val="300"/>
              </a:spcBef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showConfirmDialog(…)</a:t>
            </a:r>
          </a:p>
          <a:p>
            <a:pPr lvl="2">
              <a:spcBef>
                <a:spcPts val="300"/>
              </a:spcBef>
            </a:pPr>
            <a:r>
              <a:rPr lang="en-US" sz="1800" smtClean="0">
                <a:solidFill>
                  <a:srgbClr val="008000"/>
                </a:solidFill>
              </a:rPr>
              <a:t>Show a message and get a confirmation (like OK/Cancel)</a:t>
            </a:r>
          </a:p>
          <a:p>
            <a:pPr lvl="1">
              <a:spcBef>
                <a:spcPts val="300"/>
              </a:spcBef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showOptionDialog(…)</a:t>
            </a:r>
          </a:p>
          <a:p>
            <a:pPr lvl="2">
              <a:spcBef>
                <a:spcPts val="300"/>
              </a:spcBef>
            </a:pPr>
            <a:r>
              <a:rPr lang="en-US" sz="1800" smtClean="0">
                <a:solidFill>
                  <a:srgbClr val="008000"/>
                </a:solidFill>
              </a:rPr>
              <a:t>Show a message and get a user option from a set of options</a:t>
            </a:r>
          </a:p>
          <a:p>
            <a:pPr lvl="1">
              <a:spcBef>
                <a:spcPts val="300"/>
              </a:spcBef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showInputDialog(…)</a:t>
            </a:r>
          </a:p>
          <a:p>
            <a:pPr lvl="2">
              <a:spcBef>
                <a:spcPts val="300"/>
              </a:spcBef>
            </a:pPr>
            <a:r>
              <a:rPr lang="en-US" sz="1800" smtClean="0">
                <a:solidFill>
                  <a:srgbClr val="008000"/>
                </a:solidFill>
              </a:rPr>
              <a:t>Show a message and get one line of user input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The message string can contain newline ('\n') characters 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78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JOptionPane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- </a:t>
            </a:r>
            <a:r>
              <a:rPr lang="en-US" b="0" smtClean="0"/>
              <a:t>Parameters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Component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parent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The parent component (</a:t>
            </a:r>
            <a:r>
              <a:rPr lang="en-US" sz="2000" i="1" smtClean="0">
                <a:solidFill>
                  <a:schemeClr val="accent5"/>
                </a:solidFill>
              </a:rPr>
              <a:t>this</a:t>
            </a:r>
            <a:r>
              <a:rPr lang="en-US" sz="2000" smtClean="0">
                <a:solidFill>
                  <a:schemeClr val="accent5"/>
                </a:solidFill>
              </a:rPr>
              <a:t> or </a:t>
            </a:r>
            <a:r>
              <a:rPr lang="en-US" sz="2000" i="1" smtClean="0">
                <a:solidFill>
                  <a:schemeClr val="accent5"/>
                </a:solidFill>
              </a:rPr>
              <a:t>null</a:t>
            </a:r>
            <a:r>
              <a:rPr lang="en-US" sz="2000" smtClean="0">
                <a:solidFill>
                  <a:schemeClr val="accent5"/>
                </a:solidFill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Object  </a:t>
            </a:r>
            <a:r>
              <a:rPr lang="en-US" sz="2000" smtClean="0">
                <a:latin typeface="Courier New" pitchFamily="49" charset="0"/>
              </a:rPr>
              <a:t>message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The message to show on the dialog (can be a string, icon, component, or an array of them)</a:t>
            </a:r>
            <a:r>
              <a:rPr lang="en-US" sz="2000" smtClean="0"/>
              <a:t> 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String</a:t>
            </a:r>
            <a:r>
              <a:rPr lang="en-US" sz="2000" smtClean="0">
                <a:latin typeface="Courier New" pitchFamily="49" charset="0"/>
              </a:rPr>
              <a:t> title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the string in the title bar of the dialog 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int  </a:t>
            </a:r>
            <a:r>
              <a:rPr lang="en-US" sz="2000" smtClean="0">
                <a:latin typeface="Courier New" pitchFamily="49" charset="0"/>
              </a:rPr>
              <a:t>messageType</a:t>
            </a:r>
            <a:r>
              <a:rPr lang="en-US" sz="2000" smtClean="0">
                <a:solidFill>
                  <a:schemeClr val="accent5"/>
                </a:solidFill>
              </a:rPr>
              <a:t>: a property of JOptionPane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Can be one of </a:t>
            </a:r>
            <a:r>
              <a:rPr lang="en-US" sz="2000" smtClean="0">
                <a:solidFill>
                  <a:srgbClr val="FFC000"/>
                </a:solidFill>
              </a:rPr>
              <a:t>ERROR_MESSAGE, INFORMATION_MESSAGE, WARNING_MESSAGE, QUESTION_MESSAGE, PLAIN_MESSAGE 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int  </a:t>
            </a:r>
            <a:r>
              <a:rPr lang="en-US" sz="2000" smtClean="0">
                <a:latin typeface="Courier New" pitchFamily="49" charset="0"/>
              </a:rPr>
              <a:t>optionType</a:t>
            </a:r>
            <a:r>
              <a:rPr lang="en-US" sz="2000" smtClean="0">
                <a:solidFill>
                  <a:schemeClr val="accent5"/>
                </a:solidFill>
              </a:rPr>
              <a:t>:</a:t>
            </a:r>
            <a:r>
              <a:rPr lang="en-US" sz="2000" smtClean="0">
                <a:latin typeface="Courier New" pitchFamily="49" charset="0"/>
              </a:rPr>
              <a:t> </a:t>
            </a:r>
            <a:r>
              <a:rPr lang="en-US" sz="2000" smtClean="0">
                <a:solidFill>
                  <a:schemeClr val="accent5"/>
                </a:solidFill>
              </a:rPr>
              <a:t>a property of JOptionPane class</a:t>
            </a: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Can be one of </a:t>
            </a:r>
            <a:r>
              <a:rPr lang="en-US" sz="2000" smtClean="0">
                <a:solidFill>
                  <a:srgbClr val="FFC000"/>
                </a:solidFill>
              </a:rPr>
              <a:t>DEFAULT_OPTION, YES_NO_OPTION, YES_NO_CANCEL_OPTION, OK_CANCEL_OPTION 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Icon  </a:t>
            </a:r>
            <a:r>
              <a:rPr lang="en-US" sz="2000" smtClean="0">
                <a:latin typeface="Courier New" pitchFamily="49" charset="0"/>
              </a:rPr>
              <a:t>icon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accent5"/>
                </a:solidFill>
              </a:rPr>
              <a:t>an icon to show instead of one of the standard icons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DD05BF5-0CE6-4375-BDD6-02E6E4980A04}" type="slidenum">
              <a:rPr lang="en-US" sz="1400" b="0" smtClean="0">
                <a:latin typeface="Arial Narrow" pitchFamily="34" charset="0"/>
              </a:rPr>
              <a:pPr/>
              <a:t>62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JOptionPane – </a:t>
            </a:r>
            <a:r>
              <a:rPr lang="en-US" b="0" smtClean="0"/>
              <a:t>Message and Confirm</a:t>
            </a:r>
            <a:endParaRPr lang="en-US" b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5E5047F8-3985-46FD-8A5D-CFA589AD1036}" type="slidenum">
              <a:rPr lang="en-US" sz="1400" b="0" smtClean="0">
                <a:latin typeface="Arial Narrow" pitchFamily="34" charset="0"/>
              </a:rPr>
              <a:pPr/>
              <a:t>63</a:t>
            </a:fld>
            <a:endParaRPr lang="en-US" sz="1400" b="0" smtClean="0">
              <a:latin typeface="Arial Narrow" pitchFamily="34" charset="0"/>
            </a:endParaRPr>
          </a:p>
        </p:txBody>
      </p:sp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21786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71600" y="4495800"/>
            <a:ext cx="7620000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int selection = JOptionPane.showConfirmDialog(this, "Message", "Title",</a:t>
            </a:r>
          </a:p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				JOptionPane.OK_CANCEL_OPTION,</a:t>
            </a:r>
          </a:p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				JOptionPane.WARNING_MESSAGE);</a:t>
            </a:r>
          </a:p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if (selection == JOptionPane.OK_OPTION) . . .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600200"/>
            <a:ext cx="26177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00400" y="1828800"/>
            <a:ext cx="6019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JOptionPane.showMessageDialog(this, "Message", "Title", </a:t>
            </a:r>
          </a:p>
          <a:p>
            <a:pPr>
              <a:defRPr/>
            </a:pPr>
            <a:r>
              <a:rPr lang="en-US">
                <a:solidFill>
                  <a:srgbClr val="FFFF00"/>
                </a:solidFill>
                <a:latin typeface="+mn-lt"/>
              </a:rPr>
              <a:t>		JOptionPane.WARNING_MESSAGE);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JOptionPaneDemo.java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hlink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rgbClr val="0000FF"/>
                </a:solidFill>
              </a:rPr>
              <a:t>import</a:t>
            </a:r>
            <a:r>
              <a:rPr lang="en-US" sz="1800" smtClean="0">
                <a:solidFill>
                  <a:schemeClr val="bg2"/>
                </a:solidFill>
              </a:rPr>
              <a:t> javax.swing.*;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rgbClr val="0000FF"/>
                </a:solidFill>
              </a:rPr>
              <a:t>public</a:t>
            </a:r>
            <a:r>
              <a:rPr lang="en-US" sz="1800" smtClean="0">
                <a:solidFill>
                  <a:schemeClr val="bg2"/>
                </a:solidFill>
              </a:rPr>
              <a:t> </a:t>
            </a:r>
            <a:r>
              <a:rPr lang="en-US" sz="1800" smtClean="0">
                <a:solidFill>
                  <a:srgbClr val="0000FF"/>
                </a:solidFill>
              </a:rPr>
              <a:t>class</a:t>
            </a:r>
            <a:r>
              <a:rPr lang="en-US" sz="1800" smtClean="0">
                <a:solidFill>
                  <a:schemeClr val="bg2"/>
                </a:solidFill>
              </a:rPr>
              <a:t> JOptionPaneDemo {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</a:t>
            </a:r>
            <a:r>
              <a:rPr lang="en-US" sz="1800" smtClean="0">
                <a:solidFill>
                  <a:srgbClr val="0000FF"/>
                </a:solidFill>
              </a:rPr>
              <a:t>public</a:t>
            </a:r>
            <a:r>
              <a:rPr lang="en-US" sz="1800" smtClean="0">
                <a:solidFill>
                  <a:schemeClr val="bg2"/>
                </a:solidFill>
              </a:rPr>
              <a:t> </a:t>
            </a:r>
            <a:r>
              <a:rPr lang="en-US" sz="1800" smtClean="0">
                <a:solidFill>
                  <a:srgbClr val="0000FF"/>
                </a:solidFill>
              </a:rPr>
              <a:t>static</a:t>
            </a:r>
            <a:r>
              <a:rPr lang="en-US" sz="1800" smtClean="0">
                <a:solidFill>
                  <a:schemeClr val="bg2"/>
                </a:solidFill>
              </a:rPr>
              <a:t> </a:t>
            </a: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>
                <a:solidFill>
                  <a:schemeClr val="bg2"/>
                </a:solidFill>
              </a:rPr>
              <a:t> main (</a:t>
            </a:r>
            <a:r>
              <a:rPr lang="en-US" sz="1800" smtClean="0">
                <a:solidFill>
                  <a:srgbClr val="0000FF"/>
                </a:solidFill>
              </a:rPr>
              <a:t>String</a:t>
            </a:r>
            <a:r>
              <a:rPr lang="en-US" sz="1800" smtClean="0">
                <a:solidFill>
                  <a:schemeClr val="bg2"/>
                </a:solidFill>
              </a:rPr>
              <a:t>[] args)    {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</a:t>
            </a:r>
            <a:r>
              <a:rPr lang="en-US" sz="1800" smtClean="0">
                <a:solidFill>
                  <a:srgbClr val="0000FF"/>
                </a:solidFill>
              </a:rPr>
              <a:t>String</a:t>
            </a:r>
            <a:r>
              <a:rPr lang="en-US" sz="1800" smtClean="0">
                <a:solidFill>
                  <a:schemeClr val="bg2"/>
                </a:solidFill>
              </a:rPr>
              <a:t> numStr, result;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</a:t>
            </a: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>
                <a:solidFill>
                  <a:schemeClr val="bg2"/>
                </a:solidFill>
              </a:rPr>
              <a:t> num, again;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</a:t>
            </a:r>
            <a:r>
              <a:rPr lang="en-US" sz="1800" smtClean="0">
                <a:solidFill>
                  <a:srgbClr val="0000FF"/>
                </a:solidFill>
              </a:rPr>
              <a:t>do</a:t>
            </a:r>
            <a:r>
              <a:rPr lang="en-US" sz="1800" smtClean="0">
                <a:solidFill>
                  <a:schemeClr val="bg2"/>
                </a:solidFill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   	numStr = </a:t>
            </a:r>
            <a:r>
              <a:rPr lang="en-US" sz="1800" smtClean="0">
                <a:solidFill>
                  <a:srgbClr val="0000FF"/>
                </a:solidFill>
              </a:rPr>
              <a:t>JOptionPane</a:t>
            </a:r>
            <a:r>
              <a:rPr lang="en-US" sz="1800" smtClean="0">
                <a:solidFill>
                  <a:schemeClr val="bg2"/>
                </a:solidFill>
              </a:rPr>
              <a:t>.</a:t>
            </a:r>
            <a:r>
              <a:rPr lang="en-US" sz="1800" b="1" smtClean="0">
                <a:solidFill>
                  <a:schemeClr val="bg2"/>
                </a:solidFill>
              </a:rPr>
              <a:t>showInputDialog </a:t>
            </a:r>
            <a:r>
              <a:rPr lang="en-US" sz="1800" smtClean="0">
                <a:solidFill>
                  <a:schemeClr val="bg2"/>
                </a:solidFill>
              </a:rPr>
              <a:t>("</a:t>
            </a:r>
            <a:r>
              <a:rPr lang="en-US" sz="1800" smtClean="0">
                <a:solidFill>
                  <a:srgbClr val="DE2C28"/>
                </a:solidFill>
              </a:rPr>
              <a:t>Enter an integer:</a:t>
            </a:r>
            <a:r>
              <a:rPr lang="en-US" sz="1800" smtClean="0">
                <a:solidFill>
                  <a:schemeClr val="bg2"/>
                </a:solidFill>
              </a:rPr>
              <a:t> ");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   	num = </a:t>
            </a:r>
            <a:r>
              <a:rPr lang="en-US" sz="1800" smtClean="0">
                <a:solidFill>
                  <a:srgbClr val="0000FF"/>
                </a:solidFill>
              </a:rPr>
              <a:t>Integer</a:t>
            </a:r>
            <a:r>
              <a:rPr lang="en-US" sz="1800" smtClean="0">
                <a:solidFill>
                  <a:schemeClr val="bg2"/>
                </a:solidFill>
              </a:rPr>
              <a:t>.parseInt(numStr);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   	result = "</a:t>
            </a:r>
            <a:r>
              <a:rPr lang="en-US" sz="1800" smtClean="0">
                <a:solidFill>
                  <a:srgbClr val="DE2C28"/>
                </a:solidFill>
              </a:rPr>
              <a:t>That number is</a:t>
            </a:r>
            <a:r>
              <a:rPr lang="en-US" sz="1800" smtClean="0">
                <a:solidFill>
                  <a:schemeClr val="bg2"/>
                </a:solidFill>
              </a:rPr>
              <a:t> " + ((num%2 == 0) ? "</a:t>
            </a:r>
            <a:r>
              <a:rPr lang="en-US" sz="1800" smtClean="0">
                <a:solidFill>
                  <a:srgbClr val="DE2C28"/>
                </a:solidFill>
              </a:rPr>
              <a:t>even</a:t>
            </a:r>
            <a:r>
              <a:rPr lang="en-US" sz="1800" smtClean="0">
                <a:solidFill>
                  <a:schemeClr val="bg2"/>
                </a:solidFill>
              </a:rPr>
              <a:t>" : "</a:t>
            </a:r>
            <a:r>
              <a:rPr lang="en-US" sz="1800" smtClean="0">
                <a:solidFill>
                  <a:srgbClr val="DE2C28"/>
                </a:solidFill>
              </a:rPr>
              <a:t>odd</a:t>
            </a:r>
            <a:r>
              <a:rPr lang="en-US" sz="1800" smtClean="0">
                <a:solidFill>
                  <a:schemeClr val="bg2"/>
                </a:solidFill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   	</a:t>
            </a:r>
            <a:r>
              <a:rPr lang="en-US" sz="1800" smtClean="0">
                <a:solidFill>
                  <a:srgbClr val="0000FF"/>
                </a:solidFill>
              </a:rPr>
              <a:t>JOptionPane</a:t>
            </a:r>
            <a:r>
              <a:rPr lang="en-US" sz="1800" smtClean="0">
                <a:solidFill>
                  <a:schemeClr val="bg2"/>
                </a:solidFill>
              </a:rPr>
              <a:t>.</a:t>
            </a:r>
            <a:r>
              <a:rPr lang="en-US" sz="1800" b="1" smtClean="0">
                <a:solidFill>
                  <a:schemeClr val="bg2"/>
                </a:solidFill>
              </a:rPr>
              <a:t>showMessageDialog</a:t>
            </a:r>
            <a:r>
              <a:rPr lang="en-US" sz="1800" smtClean="0">
                <a:solidFill>
                  <a:schemeClr val="bg2"/>
                </a:solidFill>
              </a:rPr>
              <a:t> (</a:t>
            </a:r>
            <a:r>
              <a:rPr lang="en-US" sz="1800" smtClean="0">
                <a:solidFill>
                  <a:srgbClr val="0000FF"/>
                </a:solidFill>
              </a:rPr>
              <a:t>null</a:t>
            </a:r>
            <a:r>
              <a:rPr lang="en-US" sz="1800" smtClean="0">
                <a:solidFill>
                  <a:schemeClr val="bg2"/>
                </a:solidFill>
              </a:rPr>
              <a:t>, result);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   	again = </a:t>
            </a:r>
            <a:r>
              <a:rPr lang="en-US" sz="1800" smtClean="0">
                <a:solidFill>
                  <a:srgbClr val="0000FF"/>
                </a:solidFill>
              </a:rPr>
              <a:t>JOptionPane</a:t>
            </a:r>
            <a:r>
              <a:rPr lang="en-US" sz="1800" smtClean="0">
                <a:solidFill>
                  <a:schemeClr val="bg2"/>
                </a:solidFill>
              </a:rPr>
              <a:t>.</a:t>
            </a:r>
            <a:r>
              <a:rPr lang="en-US" sz="1800" b="1" smtClean="0">
                <a:solidFill>
                  <a:schemeClr val="bg2"/>
                </a:solidFill>
              </a:rPr>
              <a:t>showConfirmDialog</a:t>
            </a:r>
            <a:r>
              <a:rPr lang="en-US" sz="1800" smtClean="0">
                <a:solidFill>
                  <a:schemeClr val="bg2"/>
                </a:solidFill>
              </a:rPr>
              <a:t> (</a:t>
            </a:r>
            <a:r>
              <a:rPr lang="en-US" sz="1800" smtClean="0">
                <a:solidFill>
                  <a:srgbClr val="0000FF"/>
                </a:solidFill>
              </a:rPr>
              <a:t>null</a:t>
            </a:r>
            <a:r>
              <a:rPr lang="en-US" sz="1800" smtClean="0">
                <a:solidFill>
                  <a:schemeClr val="bg2"/>
                </a:solidFill>
              </a:rPr>
              <a:t>, "</a:t>
            </a:r>
            <a:r>
              <a:rPr lang="en-US" sz="1800" smtClean="0">
                <a:solidFill>
                  <a:srgbClr val="DE2C28"/>
                </a:solidFill>
              </a:rPr>
              <a:t>Do Another?</a:t>
            </a:r>
            <a:r>
              <a:rPr lang="en-US" sz="1800" smtClean="0">
                <a:solidFill>
                  <a:schemeClr val="bg2"/>
                </a:solidFill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   } </a:t>
            </a:r>
            <a:r>
              <a:rPr lang="en-US" sz="1800" smtClean="0">
                <a:solidFill>
                  <a:srgbClr val="0000FF"/>
                </a:solidFill>
              </a:rPr>
              <a:t>while</a:t>
            </a:r>
            <a:r>
              <a:rPr lang="en-US" sz="1800" smtClean="0">
                <a:solidFill>
                  <a:schemeClr val="bg2"/>
                </a:solidFill>
              </a:rPr>
              <a:t> (again == </a:t>
            </a:r>
            <a:r>
              <a:rPr lang="en-US" sz="1800" smtClean="0">
                <a:solidFill>
                  <a:srgbClr val="DE2C28"/>
                </a:solidFill>
              </a:rPr>
              <a:t>JOptionPane.YES_OPTION</a:t>
            </a:r>
            <a:r>
              <a:rPr lang="en-US" sz="1800" smtClean="0">
                <a:solidFill>
                  <a:schemeClr val="bg2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D5E7EE85-906B-4965-8272-D5B039D51A74}" type="slidenum">
              <a:rPr lang="en-US" sz="1400" b="0" smtClean="0">
                <a:latin typeface="Arial Narrow" pitchFamily="34" charset="0"/>
              </a:rPr>
              <a:pPr/>
              <a:t>64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JDialog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implement a dialog box, you derive a class from </a:t>
            </a:r>
            <a:r>
              <a:rPr lang="en-US" smtClean="0">
                <a:latin typeface="Courier New" pitchFamily="49" charset="0"/>
              </a:rPr>
              <a:t>JDialog</a:t>
            </a:r>
          </a:p>
          <a:p>
            <a:r>
              <a:rPr lang="en-US" smtClean="0"/>
              <a:t>A </a:t>
            </a:r>
            <a:r>
              <a:rPr lang="en-US" smtClean="0">
                <a:solidFill>
                  <a:schemeClr val="tx1"/>
                </a:solidFill>
              </a:rPr>
              <a:t>modal dialog box </a:t>
            </a:r>
            <a:r>
              <a:rPr lang="en-US" smtClean="0"/>
              <a:t>won't let users interact with the remaining windows of the application until it is closed</a:t>
            </a:r>
          </a:p>
          <a:p>
            <a:pPr lvl="1"/>
            <a:r>
              <a:rPr lang="en-US" smtClean="0"/>
              <a:t>You use a </a:t>
            </a:r>
            <a:r>
              <a:rPr lang="en-US" smtClean="0">
                <a:solidFill>
                  <a:schemeClr val="tx1"/>
                </a:solidFill>
              </a:rPr>
              <a:t>modal dialog box</a:t>
            </a:r>
            <a:r>
              <a:rPr lang="en-US" smtClean="0"/>
              <a:t> when you need information from the user before you can proceed with execution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4341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51A2BE4-5D43-4B21-B22B-4C6DC7A96904}" type="slidenum">
              <a:rPr lang="en-US" sz="1400" b="0" smtClean="0">
                <a:latin typeface="Arial Narrow" pitchFamily="34" charset="0"/>
              </a:rPr>
              <a:pPr/>
              <a:t>65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124200" y="4114800"/>
          <a:ext cx="36576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Bitmap Image" r:id="rId3" imgW="4323810" imgH="3048426" progId="Paint.Picture">
                  <p:embed/>
                </p:oleObj>
              </mc:Choice>
              <mc:Fallback>
                <p:oleObj name="Bitmap Image" r:id="rId3" imgW="4323810" imgH="304842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36576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JDialogDemo.java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534400" cy="5257800"/>
          </a:xfrm>
          <a:solidFill>
            <a:schemeClr val="hlink"/>
          </a:solidFill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rgbClr val="0000FF"/>
                </a:solidFill>
              </a:rPr>
              <a:t>public class</a:t>
            </a:r>
            <a:r>
              <a:rPr lang="en-US" sz="1600" smtClean="0">
                <a:solidFill>
                  <a:schemeClr val="bg2"/>
                </a:solidFill>
              </a:rPr>
              <a:t> AboutDialog </a:t>
            </a:r>
            <a:r>
              <a:rPr lang="en-US" sz="1600" smtClean="0">
                <a:solidFill>
                  <a:srgbClr val="0000FF"/>
                </a:solidFill>
              </a:rPr>
              <a:t>extends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b="1" smtClean="0">
                <a:solidFill>
                  <a:schemeClr val="bg2"/>
                </a:solidFill>
              </a:rPr>
              <a:t>JDialog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implements</a:t>
            </a:r>
            <a:r>
              <a:rPr lang="en-US" sz="1600" smtClean="0">
                <a:solidFill>
                  <a:schemeClr val="bg2"/>
                </a:solidFill>
              </a:rPr>
              <a:t> ActionListener {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</a:t>
            </a:r>
            <a:r>
              <a:rPr lang="en-US" sz="1600" smtClean="0">
                <a:solidFill>
                  <a:srgbClr val="0000FF"/>
                </a:solidFill>
              </a:rPr>
              <a:t>JPanel</a:t>
            </a:r>
            <a:r>
              <a:rPr lang="en-US" sz="1600" smtClean="0">
                <a:solidFill>
                  <a:schemeClr val="bg2"/>
                </a:solidFill>
              </a:rPr>
              <a:t> panel;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</a:t>
            </a:r>
            <a:r>
              <a:rPr lang="en-US" sz="1600" smtClean="0">
                <a:solidFill>
                  <a:srgbClr val="0000FF"/>
                </a:solidFill>
              </a:rPr>
              <a:t>JButton</a:t>
            </a:r>
            <a:r>
              <a:rPr lang="en-US" sz="1600" smtClean="0">
                <a:solidFill>
                  <a:schemeClr val="bg2"/>
                </a:solidFill>
              </a:rPr>
              <a:t> ok;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</a:t>
            </a:r>
            <a:r>
              <a:rPr lang="en-US" sz="1600" smtClean="0">
                <a:solidFill>
                  <a:srgbClr val="0000FF"/>
                </a:solidFill>
              </a:rPr>
              <a:t>JLabel</a:t>
            </a:r>
            <a:r>
              <a:rPr lang="en-US" sz="1600" smtClean="0">
                <a:solidFill>
                  <a:schemeClr val="bg2"/>
                </a:solidFill>
              </a:rPr>
              <a:t> infor;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	</a:t>
            </a:r>
            <a:r>
              <a:rPr lang="en-US" sz="1600" b="1" smtClean="0">
                <a:solidFill>
                  <a:srgbClr val="0000FF"/>
                </a:solidFill>
              </a:rPr>
              <a:t>public</a:t>
            </a:r>
            <a:r>
              <a:rPr lang="en-US" sz="1600" b="1" smtClean="0">
                <a:solidFill>
                  <a:schemeClr val="bg2"/>
                </a:solidFill>
              </a:rPr>
              <a:t> AboutDialog(</a:t>
            </a:r>
            <a:r>
              <a:rPr lang="en-US" sz="1600" b="1" smtClean="0">
                <a:solidFill>
                  <a:srgbClr val="0000FF"/>
                </a:solidFill>
              </a:rPr>
              <a:t>JFrame</a:t>
            </a:r>
            <a:r>
              <a:rPr lang="en-US" sz="1600" b="1" smtClean="0">
                <a:solidFill>
                  <a:schemeClr val="bg2"/>
                </a:solidFill>
              </a:rPr>
              <a:t> owner) </a:t>
            </a:r>
            <a:r>
              <a:rPr lang="en-US" sz="1600" smtClean="0">
                <a:solidFill>
                  <a:schemeClr val="bg2"/>
                </a:solidFill>
              </a:rPr>
              <a:t>{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super(owner,  "</a:t>
            </a:r>
            <a:r>
              <a:rPr lang="en-US" sz="1600" smtClean="0">
                <a:solidFill>
                  <a:srgbClr val="DE2C28"/>
                </a:solidFill>
              </a:rPr>
              <a:t>About DialogTest</a:t>
            </a:r>
            <a:r>
              <a:rPr lang="en-US" sz="1600" smtClean="0">
                <a:solidFill>
                  <a:schemeClr val="bg2"/>
                </a:solidFill>
              </a:rPr>
              <a:t>",  true);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	infor = </a:t>
            </a:r>
            <a:r>
              <a:rPr lang="en-US" sz="1600" smtClean="0">
                <a:solidFill>
                  <a:srgbClr val="0000FF"/>
                </a:solidFill>
              </a:rPr>
              <a:t>new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JLabel</a:t>
            </a:r>
            <a:r>
              <a:rPr lang="en-US" sz="1600" smtClean="0">
                <a:solidFill>
                  <a:schemeClr val="bg2"/>
                </a:solidFill>
              </a:rPr>
              <a:t>("</a:t>
            </a:r>
            <a:r>
              <a:rPr lang="en-US" sz="1600" smtClean="0">
                <a:solidFill>
                  <a:srgbClr val="DE2C28"/>
                </a:solidFill>
              </a:rPr>
              <a:t>Core Java By Cay Horstmann and Gary Cornell</a:t>
            </a:r>
            <a:r>
              <a:rPr lang="en-US" sz="1600" smtClean="0">
                <a:solidFill>
                  <a:schemeClr val="bg2"/>
                </a:solidFill>
              </a:rPr>
              <a:t>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add(infor, </a:t>
            </a:r>
            <a:r>
              <a:rPr lang="en-US" sz="1600" smtClean="0">
                <a:solidFill>
                  <a:srgbClr val="DE2C28"/>
                </a:solidFill>
              </a:rPr>
              <a:t>BorderLayout.CENTER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ok = </a:t>
            </a:r>
            <a:r>
              <a:rPr lang="en-US" sz="1600" smtClean="0">
                <a:solidFill>
                  <a:srgbClr val="0000FF"/>
                </a:solidFill>
              </a:rPr>
              <a:t>new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JButton</a:t>
            </a:r>
            <a:r>
              <a:rPr lang="en-US" sz="1600" smtClean="0">
                <a:solidFill>
                  <a:schemeClr val="bg2"/>
                </a:solidFill>
              </a:rPr>
              <a:t>("</a:t>
            </a:r>
            <a:r>
              <a:rPr lang="en-US" sz="1600" smtClean="0">
                <a:solidFill>
                  <a:srgbClr val="DE2C28"/>
                </a:solidFill>
              </a:rPr>
              <a:t>Ok</a:t>
            </a:r>
            <a:r>
              <a:rPr lang="en-US" sz="1600" smtClean="0">
                <a:solidFill>
                  <a:schemeClr val="bg2"/>
                </a:solidFill>
              </a:rPr>
              <a:t>");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      	ok.addActionListener(</a:t>
            </a:r>
            <a:r>
              <a:rPr lang="en-US" sz="1600" smtClean="0">
                <a:solidFill>
                  <a:srgbClr val="0000FF"/>
                </a:solidFill>
              </a:rPr>
              <a:t>this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panel = </a:t>
            </a:r>
            <a:r>
              <a:rPr lang="en-US" sz="1600" smtClean="0">
                <a:solidFill>
                  <a:srgbClr val="0000FF"/>
                </a:solidFill>
              </a:rPr>
              <a:t>new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JPanel</a:t>
            </a:r>
            <a:r>
              <a:rPr lang="en-US" sz="1600" smtClean="0">
                <a:solidFill>
                  <a:schemeClr val="bg2"/>
                </a:solidFill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panel.add(ok);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      	add(panel, </a:t>
            </a:r>
            <a:r>
              <a:rPr lang="en-US" sz="1600" smtClean="0">
                <a:solidFill>
                  <a:srgbClr val="DE2C28"/>
                </a:solidFill>
              </a:rPr>
              <a:t>BorderLayout.SOUTH</a:t>
            </a:r>
            <a:r>
              <a:rPr lang="en-US" sz="1600" smtClean="0">
                <a:solidFill>
                  <a:schemeClr val="bg2"/>
                </a:solidFill>
              </a:rPr>
              <a:t>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smtClean="0">
              <a:solidFill>
                <a:schemeClr val="bg2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	setSize(300, 150);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	setLocation(300,300);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 }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	</a:t>
            </a:r>
            <a:r>
              <a:rPr lang="en-US" sz="1600" smtClean="0">
                <a:solidFill>
                  <a:srgbClr val="0000FF"/>
                </a:solidFill>
              </a:rPr>
              <a:t>public</a:t>
            </a:r>
            <a:r>
              <a:rPr lang="en-US" sz="1600" smtClean="0">
                <a:solidFill>
                  <a:schemeClr val="bg2"/>
                </a:solidFill>
              </a:rPr>
              <a:t> </a:t>
            </a:r>
            <a:r>
              <a:rPr lang="en-US" sz="1600" smtClean="0">
                <a:solidFill>
                  <a:srgbClr val="0000FF"/>
                </a:solidFill>
              </a:rPr>
              <a:t>void</a:t>
            </a:r>
            <a:r>
              <a:rPr lang="en-US" sz="1600" smtClean="0">
                <a:solidFill>
                  <a:schemeClr val="bg2"/>
                </a:solidFill>
              </a:rPr>
              <a:t> actionPerformed(</a:t>
            </a:r>
            <a:r>
              <a:rPr lang="en-US" sz="1600" smtClean="0">
                <a:solidFill>
                  <a:srgbClr val="0000FF"/>
                </a:solidFill>
              </a:rPr>
              <a:t>ActionEvent</a:t>
            </a:r>
            <a:r>
              <a:rPr lang="en-US" sz="1600" smtClean="0">
                <a:solidFill>
                  <a:schemeClr val="bg2"/>
                </a:solidFill>
              </a:rPr>
              <a:t> e)  { setVisible(false);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9A18BF8D-D338-4FB6-A2E6-61BCA3A04663}" type="slidenum">
              <a:rPr lang="en-US" sz="1400" b="0" smtClean="0">
                <a:latin typeface="Arial Narrow" pitchFamily="34" charset="0"/>
              </a:rPr>
              <a:pPr/>
              <a:t>66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4800600" y="3352800"/>
            <a:ext cx="4343400" cy="255428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AboutDialog dialog;</a:t>
            </a:r>
          </a:p>
          <a:p>
            <a:r>
              <a:rPr lang="en-US">
                <a:solidFill>
                  <a:schemeClr val="bg2"/>
                </a:solidFill>
              </a:rPr>
              <a:t>public void actionPerformed(ActionEvent e)</a:t>
            </a:r>
          </a:p>
          <a:p>
            <a:r>
              <a:rPr lang="en-US">
                <a:solidFill>
                  <a:schemeClr val="bg2"/>
                </a:solidFill>
              </a:rPr>
              <a:t>{</a:t>
            </a:r>
          </a:p>
          <a:p>
            <a:r>
              <a:rPr lang="en-US">
                <a:solidFill>
                  <a:schemeClr val="bg2"/>
                </a:solidFill>
              </a:rPr>
              <a:t>      if (dialog == null) </a:t>
            </a:r>
          </a:p>
          <a:p>
            <a:r>
              <a:rPr lang="en-US">
                <a:solidFill>
                  <a:schemeClr val="bg2"/>
                </a:solidFill>
              </a:rPr>
              <a:t>            dialog = new AboutDialog(this);            </a:t>
            </a:r>
          </a:p>
          <a:p>
            <a:r>
              <a:rPr lang="en-US">
                <a:solidFill>
                  <a:schemeClr val="bg2"/>
                </a:solidFill>
              </a:rPr>
              <a:t>      dialog.setVisible(true); </a:t>
            </a:r>
          </a:p>
          <a:p>
            <a:r>
              <a:rPr lang="en-US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JFileChooser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display a dialog for opening a file or saving a file</a:t>
            </a:r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939DABA2-B3A2-4DBD-90C2-142C8681AF49}" type="slidenum">
              <a:rPr lang="en-US" sz="1400" b="0" smtClean="0">
                <a:latin typeface="Arial Narrow" pitchFamily="34" charset="0"/>
              </a:rPr>
              <a:pPr/>
              <a:t>67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2438400" y="2514600"/>
          <a:ext cx="4724400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Bitmap Image" r:id="rId3" imgW="4839375" imgH="3409524" progId="Paint.Picture">
                  <p:embed/>
                </p:oleObj>
              </mc:Choice>
              <mc:Fallback>
                <p:oleObj name="Bitmap Image" r:id="rId3" imgW="4839375" imgH="340952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724400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JFileChooser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smtClean="0"/>
              <a:t>To create a </a:t>
            </a:r>
            <a:r>
              <a:rPr lang="en-US" smtClean="0">
                <a:latin typeface="Courier New" pitchFamily="49" charset="0"/>
              </a:rPr>
              <a:t>JFileChooser</a:t>
            </a:r>
            <a:r>
              <a:rPr lang="en-US" smtClean="0"/>
              <a:t> object:</a:t>
            </a:r>
          </a:p>
          <a:p>
            <a:pPr lvl="1">
              <a:spcBef>
                <a:spcPct val="40000"/>
              </a:spcBef>
              <a:defRPr/>
            </a:pPr>
            <a:r>
              <a:rPr lang="en-US" sz="2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JFileChooser chooser = new JFileChooser(); </a:t>
            </a:r>
          </a:p>
          <a:p>
            <a:pPr>
              <a:spcBef>
                <a:spcPct val="40000"/>
              </a:spcBef>
              <a:defRPr/>
            </a:pPr>
            <a:r>
              <a:rPr lang="en-US" smtClean="0"/>
              <a:t>To show the dialog box, calling the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showOpenDialog</a:t>
            </a:r>
            <a:r>
              <a:rPr lang="en-US" smtClean="0"/>
              <a:t> or </a:t>
            </a:r>
            <a:r>
              <a:rPr lang="en-US" smtClean="0">
                <a:solidFill>
                  <a:schemeClr val="tx1"/>
                </a:solidFill>
                <a:latin typeface="Courier New" pitchFamily="49" charset="0"/>
              </a:rPr>
              <a:t>showSaveDialog</a:t>
            </a:r>
            <a:r>
              <a:rPr lang="en-US" smtClean="0"/>
              <a:t> method</a:t>
            </a:r>
          </a:p>
          <a:p>
            <a:pPr lvl="1">
              <a:spcBef>
                <a:spcPct val="40000"/>
              </a:spcBef>
              <a:defRPr/>
            </a:pPr>
            <a:r>
              <a:rPr lang="en-US" sz="1800" smtClean="0"/>
              <a:t>return </a:t>
            </a:r>
            <a:r>
              <a:rPr lang="en-US" sz="1800" smtClean="0">
                <a:solidFill>
                  <a:schemeClr val="accent5">
                    <a:lumMod val="90000"/>
                  </a:schemeClr>
                </a:solidFill>
              </a:rPr>
              <a:t>JFileChooser.APPROVE_OPTION</a:t>
            </a:r>
            <a:r>
              <a:rPr lang="en-US" sz="1800" smtClean="0"/>
              <a:t>: if approval (Yes, Ok) is chosen</a:t>
            </a:r>
          </a:p>
          <a:p>
            <a:pPr lvl="1">
              <a:spcBef>
                <a:spcPct val="40000"/>
              </a:spcBef>
              <a:defRPr/>
            </a:pPr>
            <a:r>
              <a:rPr lang="en-US" sz="1800" smtClean="0"/>
              <a:t>return </a:t>
            </a:r>
            <a:r>
              <a:rPr lang="en-US" sz="1800" smtClean="0">
                <a:solidFill>
                  <a:schemeClr val="accent5">
                    <a:lumMod val="90000"/>
                  </a:schemeClr>
                </a:solidFill>
              </a:rPr>
              <a:t>JFileChooser.CANCEL_OPTION</a:t>
            </a:r>
            <a:r>
              <a:rPr lang="en-US" sz="1800" smtClean="0"/>
              <a:t>: if Cancel is chosen</a:t>
            </a:r>
          </a:p>
          <a:p>
            <a:pPr lvl="1">
              <a:spcBef>
                <a:spcPct val="40000"/>
              </a:spcBef>
              <a:defRPr/>
            </a:pPr>
            <a:r>
              <a:rPr lang="en-US" sz="1800" smtClean="0"/>
              <a:t>return </a:t>
            </a:r>
            <a:r>
              <a:rPr lang="en-US" sz="1800" smtClean="0">
                <a:solidFill>
                  <a:schemeClr val="accent5">
                    <a:lumMod val="90000"/>
                  </a:schemeClr>
                </a:solidFill>
              </a:rPr>
              <a:t>JFileChooser.ERROR_OPTION</a:t>
            </a:r>
            <a:r>
              <a:rPr lang="en-US" sz="1800" smtClean="0"/>
              <a:t>: if an error occured</a:t>
            </a:r>
          </a:p>
          <a:p>
            <a:pPr>
              <a:defRPr/>
            </a:pPr>
            <a:r>
              <a:rPr lang="en-US" smtClean="0"/>
              <a:t>To get the selected file or files:</a:t>
            </a:r>
          </a:p>
          <a:p>
            <a:pPr lvl="1">
              <a:defRPr/>
            </a:pPr>
            <a:r>
              <a:rPr lang="en-US" sz="1800" i="1" smtClean="0">
                <a:solidFill>
                  <a:schemeClr val="tx1"/>
                </a:solidFill>
              </a:rPr>
              <a:t>File f = chooser.getSelectedFile();</a:t>
            </a:r>
          </a:p>
          <a:p>
            <a:pPr lvl="1">
              <a:defRPr/>
            </a:pPr>
            <a:r>
              <a:rPr lang="en-US" sz="1800" i="1" smtClean="0">
                <a:solidFill>
                  <a:schemeClr val="tx1"/>
                </a:solidFill>
              </a:rPr>
              <a:t>File[] f = chooser.getSelectedFiles();</a:t>
            </a:r>
          </a:p>
          <a:p>
            <a:pPr>
              <a:defRPr/>
            </a:pPr>
            <a:r>
              <a:rPr lang="en-US" smtClean="0"/>
              <a:t>To get path of the selected file:</a:t>
            </a:r>
          </a:p>
          <a:p>
            <a:pPr lvl="1">
              <a:defRPr/>
            </a:pPr>
            <a:r>
              <a:rPr lang="en-US" sz="1800" i="1" smtClean="0">
                <a:solidFill>
                  <a:schemeClr val="tx1"/>
                </a:solidFill>
              </a:rPr>
              <a:t>String filename = chooser.getSelectedFile().getPath(); 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6C1889F4-1239-45E4-8632-9646B9F48354}" type="slidenum">
              <a:rPr lang="en-US" sz="1400" b="0" smtClean="0">
                <a:latin typeface="Arial Narrow" pitchFamily="34" charset="0"/>
              </a:rPr>
              <a:pPr/>
              <a:t>68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JFileChooser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set the current directory:</a:t>
            </a:r>
          </a:p>
          <a:p>
            <a:pPr lvl="1"/>
            <a:r>
              <a:rPr lang="en-US" sz="2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setCurrentDirectory(new File(".")); </a:t>
            </a:r>
          </a:p>
          <a:p>
            <a:r>
              <a:rPr lang="en-US" smtClean="0"/>
              <a:t>To allow to select multiple files in the dialog</a:t>
            </a:r>
          </a:p>
          <a:p>
            <a:pPr lvl="1"/>
            <a:r>
              <a:rPr lang="en-US" sz="2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setMultiSelectionEnabled(true);</a:t>
            </a:r>
          </a:p>
          <a:p>
            <a:r>
              <a:rPr lang="en-US" smtClean="0"/>
              <a:t>To allow to select only directories, only files or files and directories:</a:t>
            </a:r>
          </a:p>
          <a:p>
            <a:pPr lvl="1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</a:rPr>
              <a:t>setFileSelectionMode</a:t>
            </a:r>
            <a:r>
              <a:rPr lang="en-US" sz="1800" b="1" smtClean="0">
                <a:solidFill>
                  <a:schemeClr val="tx1"/>
                </a:solidFill>
              </a:rPr>
              <a:t>(</a:t>
            </a:r>
            <a:r>
              <a:rPr lang="en-US" sz="1800" b="1" smtClean="0">
                <a:solidFill>
                  <a:srgbClr val="FFC000"/>
                </a:solidFill>
              </a:rPr>
              <a:t>JFileChooser.FILES_ONLY</a:t>
            </a:r>
            <a:r>
              <a:rPr lang="en-US" sz="1800" b="1" smtClean="0">
                <a:solidFill>
                  <a:schemeClr val="tx1"/>
                </a:solidFill>
              </a:rPr>
              <a:t>)      (default)</a:t>
            </a:r>
          </a:p>
          <a:p>
            <a:pPr lvl="1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</a:rPr>
              <a:t>setFileSelectionMode</a:t>
            </a:r>
            <a:r>
              <a:rPr lang="en-US" sz="1800" b="1" smtClean="0">
                <a:solidFill>
                  <a:schemeClr val="tx1"/>
                </a:solidFill>
              </a:rPr>
              <a:t>(</a:t>
            </a:r>
            <a:r>
              <a:rPr lang="en-US" sz="1800" b="1" smtClean="0">
                <a:solidFill>
                  <a:srgbClr val="FFC000"/>
                </a:solidFill>
              </a:rPr>
              <a:t>JFileChooser.DIRECTORIES_ONLY</a:t>
            </a:r>
            <a:r>
              <a:rPr lang="en-US" sz="1800" b="1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</a:rPr>
              <a:t>setFileSelectionMode</a:t>
            </a:r>
            <a:r>
              <a:rPr lang="en-US" sz="1800" b="1" smtClean="0">
                <a:solidFill>
                  <a:schemeClr val="tx1"/>
                </a:solidFill>
              </a:rPr>
              <a:t>(</a:t>
            </a:r>
            <a:r>
              <a:rPr lang="en-US" sz="1800" b="1" smtClean="0">
                <a:solidFill>
                  <a:srgbClr val="FFC000"/>
                </a:solidFill>
              </a:rPr>
              <a:t>JFileChooser.FILES_AND_DIRECTORIES</a:t>
            </a:r>
            <a:r>
              <a:rPr lang="en-US" sz="1800" b="1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/>
              <a:t>To restrict the display of files in the dialog to those of a particular type, you need to set a </a:t>
            </a:r>
            <a:r>
              <a:rPr lang="en-US" i="1" smtClean="0"/>
              <a:t>file filter</a:t>
            </a:r>
            <a:r>
              <a:rPr lang="en-US" smtClean="0"/>
              <a:t> </a:t>
            </a:r>
          </a:p>
          <a:p>
            <a:r>
              <a:rPr lang="en-US" sz="2200" smtClean="0"/>
              <a:t>See</a:t>
            </a:r>
            <a:r>
              <a:rPr lang="en-US" sz="2200" u="sng" smtClean="0"/>
              <a:t> JFileChooserDemo.java, DisplayFileToTextArea.java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7604723-8586-4A3C-BACB-FF571410E3DA}" type="slidenum">
              <a:rPr lang="en-US" sz="1400" b="0" smtClean="0">
                <a:latin typeface="Arial Narrow" pitchFamily="34" charset="0"/>
              </a:rPr>
              <a:pPr/>
              <a:t>69</a:t>
            </a:fld>
            <a:endParaRPr lang="en-US" sz="1400" b="0" smtClean="0">
              <a:latin typeface="Arial Narrow" pitchFamily="34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4ABF3024-87C3-4CAB-995B-79F09ECE3557}" type="slidenum">
              <a:rPr lang="en-US" sz="1400" b="0" smtClean="0">
                <a:latin typeface="Arial Narrow" pitchFamily="34" charset="0"/>
              </a:rPr>
              <a:pPr/>
              <a:t>7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JPasswordField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mtClean="0"/>
              <a:t>Purpose: </a:t>
            </a:r>
            <a:r>
              <a:rPr lang="en-US" smtClean="0"/>
              <a:t>used to enter a password</a:t>
            </a:r>
          </a:p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JPasswordField</a:t>
            </a:r>
            <a:r>
              <a:rPr lang="en-US" smtClean="0"/>
              <a:t> is similar to a JTextField except the characters typed in by the user are not echoed back to the user</a:t>
            </a:r>
          </a:p>
          <a:p>
            <a:pPr lvl="1"/>
            <a:r>
              <a:rPr lang="en-US" smtClean="0"/>
              <a:t>Instead, an alternate character such as asterisks (*) is displayed</a:t>
            </a:r>
          </a:p>
          <a:p>
            <a:pPr lvl="1"/>
            <a:r>
              <a:rPr lang="en-US" smtClean="0"/>
              <a:t>You can set the echo character using the method:</a:t>
            </a:r>
          </a:p>
          <a:p>
            <a:pPr lvl="2"/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setEchoChar(char c)</a:t>
            </a:r>
            <a:endParaRPr lang="en-US" sz="200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9575"/>
            <a:ext cx="218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JColorChooser</a:t>
            </a:r>
            <a:endParaRPr lang="en-US" b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Purpose</a:t>
            </a:r>
          </a:p>
          <a:p>
            <a:pPr lvl="1"/>
            <a:r>
              <a:rPr lang="en-US" smtClean="0"/>
              <a:t>To allow the user to select a color</a:t>
            </a:r>
          </a:p>
          <a:p>
            <a:r>
              <a:rPr lang="en-US" smtClean="0"/>
              <a:t>A dialog box that lets the user click on a color of choice from a palette or specify the color using RGB values</a:t>
            </a:r>
          </a:p>
          <a:p>
            <a:endParaRPr lang="en-US" sz="2000" smtClean="0"/>
          </a:p>
        </p:txBody>
      </p:sp>
      <p:sp>
        <p:nvSpPr>
          <p:cNvPr id="1638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9161BC7E-48AF-4D28-95FC-CB80A2C695D4}" type="slidenum">
              <a:rPr lang="en-US" sz="1400" b="0" smtClean="0">
                <a:latin typeface="Arial Narrow" pitchFamily="34" charset="0"/>
              </a:rPr>
              <a:pPr/>
              <a:t>70</a:t>
            </a:fld>
            <a:endParaRPr lang="en-US" sz="1400" b="0" smtClean="0">
              <a:latin typeface="Arial Narrow" pitchFamily="34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971800" y="3200400"/>
          <a:ext cx="335280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Bitmap Image" r:id="rId3" imgW="3952381" imgH="3895238" progId="Paint.Picture">
                  <p:embed/>
                </p:oleObj>
              </mc:Choice>
              <mc:Fallback>
                <p:oleObj name="Bitmap Image" r:id="rId3" imgW="3952381" imgH="389523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3352800" cy="330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D9CE348F-70F4-4E0A-A6B8-4965FB3D1232}" type="slidenum">
              <a:rPr lang="en-US" sz="1400" b="0" smtClean="0">
                <a:latin typeface="Arial Narrow" pitchFamily="34" charset="0"/>
              </a:rPr>
              <a:pPr/>
              <a:t>71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JColorChooserDemo.java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4419600" cy="5562600"/>
          </a:xfrm>
          <a:solidFill>
            <a:schemeClr val="hlink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java.awt.*;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java.awt.event.*;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FF"/>
                </a:solidFill>
              </a:rPr>
              <a:t>import</a:t>
            </a:r>
            <a:r>
              <a:rPr lang="en-US" sz="1200" smtClean="0">
                <a:solidFill>
                  <a:schemeClr val="bg2"/>
                </a:solidFill>
              </a:rPr>
              <a:t> javax.swing.*;</a:t>
            </a:r>
          </a:p>
          <a:p>
            <a:pPr>
              <a:buFont typeface="Wingdings" pitchFamily="2" charset="2"/>
              <a:buNone/>
            </a:pPr>
            <a:r>
              <a:rPr lang="en-US" sz="1200" smtClean="0">
                <a:solidFill>
                  <a:srgbClr val="0000FF"/>
                </a:solidFill>
              </a:rPr>
              <a:t>public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class</a:t>
            </a:r>
            <a:r>
              <a:rPr lang="en-US" sz="1200" smtClean="0">
                <a:solidFill>
                  <a:schemeClr val="bg2"/>
                </a:solidFill>
              </a:rPr>
              <a:t> JColorChooserDemo </a:t>
            </a:r>
            <a:r>
              <a:rPr lang="en-US" sz="1200" smtClean="0">
                <a:solidFill>
                  <a:srgbClr val="0000FF"/>
                </a:solidFill>
              </a:rPr>
              <a:t>extends</a:t>
            </a:r>
            <a:r>
              <a:rPr lang="en-US" sz="1200" smtClean="0">
                <a:solidFill>
                  <a:schemeClr val="bg2"/>
                </a:solidFill>
              </a:rPr>
              <a:t> JFrame </a:t>
            </a:r>
          </a:p>
          <a:p>
            <a:pPr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			</a:t>
            </a:r>
            <a:r>
              <a:rPr lang="en-US" sz="1200" smtClean="0">
                <a:solidFill>
                  <a:srgbClr val="0000FF"/>
                </a:solidFill>
              </a:rPr>
              <a:t>implements</a:t>
            </a:r>
            <a:r>
              <a:rPr lang="en-US" sz="1200" smtClean="0">
                <a:solidFill>
                  <a:schemeClr val="bg2"/>
                </a:solidFill>
              </a:rPr>
              <a:t> ActionListener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JMenuBar</a:t>
            </a:r>
            <a:r>
              <a:rPr lang="en-US" sz="1200" smtClean="0">
                <a:solidFill>
                  <a:schemeClr val="bg2"/>
                </a:solidFill>
              </a:rPr>
              <a:t> mnubar;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JMenu</a:t>
            </a:r>
            <a:r>
              <a:rPr lang="en-US" sz="1200" smtClean="0">
                <a:solidFill>
                  <a:schemeClr val="bg2"/>
                </a:solidFill>
              </a:rPr>
              <a:t> mnuFile, mnuEdit;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JMenuItem</a:t>
            </a:r>
            <a:r>
              <a:rPr lang="en-US" sz="1200" smtClean="0">
                <a:solidFill>
                  <a:schemeClr val="bg2"/>
                </a:solidFill>
              </a:rPr>
              <a:t> mnuFileExit;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JMenuItem</a:t>
            </a:r>
            <a:r>
              <a:rPr lang="en-US" sz="1200" smtClean="0">
                <a:solidFill>
                  <a:schemeClr val="bg2"/>
                </a:solidFill>
              </a:rPr>
              <a:t> mnuEditColor;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JPanel</a:t>
            </a:r>
            <a:r>
              <a:rPr lang="en-US" sz="1200" smtClean="0">
                <a:solidFill>
                  <a:schemeClr val="bg2"/>
                </a:solidFill>
              </a:rPr>
              <a:t> panel;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</a:t>
            </a:r>
            <a:r>
              <a:rPr lang="en-US" sz="1200" smtClean="0">
                <a:solidFill>
                  <a:srgbClr val="0000FF"/>
                </a:solidFill>
              </a:rPr>
              <a:t>public</a:t>
            </a:r>
            <a:r>
              <a:rPr lang="en-US" sz="1200" smtClean="0">
                <a:solidFill>
                  <a:schemeClr val="bg2"/>
                </a:solidFill>
              </a:rPr>
              <a:t> JColorChooserDemo()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	mnubar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JMenuBar</a:t>
            </a:r>
            <a:r>
              <a:rPr lang="en-US" sz="1200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	mnuFile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JMenu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File</a:t>
            </a:r>
            <a:r>
              <a:rPr lang="en-US" sz="1200" smtClean="0">
                <a:solidFill>
                  <a:schemeClr val="bg2"/>
                </a:solidFill>
              </a:rPr>
              <a:t>"); mnubar.add(mnuFile);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	mnuEdit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JMenu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Edit</a:t>
            </a:r>
            <a:r>
              <a:rPr lang="en-US" sz="1200" smtClean="0">
                <a:solidFill>
                  <a:schemeClr val="bg2"/>
                </a:solidFill>
              </a:rPr>
              <a:t>"); mnubar.add(mnuEdit);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	</a:t>
            </a:r>
            <a:r>
              <a:rPr lang="en-US" sz="1200" smtClean="0">
                <a:solidFill>
                  <a:srgbClr val="008000"/>
                </a:solidFill>
              </a:rPr>
              <a:t>// menu File</a:t>
            </a:r>
            <a:r>
              <a:rPr lang="en-US" sz="120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mnuFileExit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JMenuItem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Exit</a:t>
            </a:r>
            <a:r>
              <a:rPr lang="en-US" sz="1200" smtClean="0">
                <a:solidFill>
                  <a:schemeClr val="bg2"/>
                </a:solidFill>
              </a:rPr>
              <a:t>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mnuFile.add(mnuFileExit);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</a:t>
            </a:r>
            <a:r>
              <a:rPr lang="en-US" sz="1200" smtClean="0">
                <a:solidFill>
                  <a:srgbClr val="008000"/>
                </a:solidFill>
              </a:rPr>
              <a:t>// menu Edit</a:t>
            </a:r>
            <a:r>
              <a:rPr lang="en-US" sz="1200" smtClean="0">
                <a:solidFill>
                  <a:schemeClr val="bg2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mnuEditColor = </a:t>
            </a:r>
            <a:r>
              <a:rPr lang="en-US" sz="1200" smtClean="0">
                <a:solidFill>
                  <a:srgbClr val="0000FF"/>
                </a:solidFill>
              </a:rPr>
              <a:t>new</a:t>
            </a:r>
            <a:r>
              <a:rPr lang="en-US" sz="1200" smtClean="0">
                <a:solidFill>
                  <a:schemeClr val="bg2"/>
                </a:solidFill>
              </a:rPr>
              <a:t> </a:t>
            </a:r>
            <a:r>
              <a:rPr lang="en-US" sz="1200" smtClean="0">
                <a:solidFill>
                  <a:srgbClr val="0000FF"/>
                </a:solidFill>
              </a:rPr>
              <a:t>JMenuItem</a:t>
            </a:r>
            <a:r>
              <a:rPr lang="en-US" sz="1200" smtClean="0">
                <a:solidFill>
                  <a:schemeClr val="bg2"/>
                </a:solidFill>
              </a:rPr>
              <a:t>("</a:t>
            </a:r>
            <a:r>
              <a:rPr lang="en-US" sz="1200" smtClean="0">
                <a:solidFill>
                  <a:srgbClr val="DE2C28"/>
                </a:solidFill>
              </a:rPr>
              <a:t>Color</a:t>
            </a:r>
            <a:r>
              <a:rPr lang="en-US" sz="1200" smtClean="0">
                <a:solidFill>
                  <a:schemeClr val="bg2"/>
                </a:solidFill>
              </a:rPr>
              <a:t>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smtClean="0">
                <a:solidFill>
                  <a:schemeClr val="bg2"/>
                </a:solidFill>
              </a:rPr>
              <a:t>	mnuEditColor.addActionListener(this);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mnuEdit.add(mnuEditColor);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chemeClr val="bg2"/>
                </a:solidFill>
              </a:rPr>
              <a:t>   	setJMenuBar(mnubar);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4953000" y="1143000"/>
            <a:ext cx="4038600" cy="5562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panel =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JPanel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();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	add (panel);   	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	setLocation(200,100);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setSize(500, 500);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setVisible(true);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public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void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actionPerformed(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ActionEvent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e)   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Color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mau= panel.getBackground();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 mau = </a:t>
            </a:r>
            <a:r>
              <a:rPr kumimoji="1" lang="en-US" sz="1400">
                <a:solidFill>
                  <a:schemeClr val="bg2"/>
                </a:solidFill>
                <a:latin typeface="Arial" charset="0"/>
              </a:rPr>
              <a:t>JColorChooser.showDialog 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(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this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,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		"</a:t>
            </a:r>
            <a:r>
              <a:rPr kumimoji="1" lang="en-US" sz="1400" b="0">
                <a:solidFill>
                  <a:srgbClr val="DE2C28"/>
                </a:solidFill>
                <a:latin typeface="Arial" charset="0"/>
              </a:rPr>
              <a:t>Pick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DE2C28"/>
                </a:solidFill>
                <a:latin typeface="Arial" charset="0"/>
              </a:rPr>
              <a:t>a Color!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", mau);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	panel.setBackground (mau);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}	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public static void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main(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[] args)   {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   	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400" b="0">
                <a:solidFill>
                  <a:srgbClr val="0000FF"/>
                </a:solidFill>
                <a:latin typeface="Arial" charset="0"/>
              </a:rPr>
              <a:t>JColorChooserDemo</a:t>
            </a: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();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400" b="0">
                <a:solidFill>
                  <a:schemeClr val="bg2"/>
                </a:solidFill>
                <a:latin typeface="Arial" charset="0"/>
              </a:rPr>
              <a:t>}</a:t>
            </a:r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4953000" y="1143000"/>
            <a:ext cx="0" cy="5715000"/>
          </a:xfrm>
          <a:prstGeom prst="line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004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A0DBAA6A-F055-4DB7-B9DF-96C8C97C90BE}" type="slidenum">
              <a:rPr lang="en-US" sz="1400" b="0" smtClean="0">
                <a:latin typeface="Arial Narrow" pitchFamily="34" charset="0"/>
              </a:rPr>
              <a:pPr/>
              <a:t>72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617538"/>
            <a:ext cx="8029575" cy="1143000"/>
          </a:xfrm>
        </p:spPr>
        <p:txBody>
          <a:bodyPr/>
          <a:lstStyle/>
          <a:p>
            <a:pPr>
              <a:defRPr/>
            </a:pPr>
            <a:r>
              <a:rPr lang="en-US" sz="4000" b="0" smtClean="0"/>
              <a:t>JPopupMenu – Example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1219200" y="1976438"/>
            <a:ext cx="4141788" cy="46656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javax.swing.*;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java.awt.*;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java.awt.event.*;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javax.swing.event.*;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class  PopupMenutest extends JPanel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static JFrame frame1;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JLabel l1;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JPopupMenu popupMenu;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public PopupMenutest()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l1 = new JLabel("Click the right mouse button");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popupMenu = new JPopupMenu();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JMenuItem menu1 = new JMenuItem("Orange");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JMenuItem menu2 = new JMenuItem("Pineapple");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JMenuItem menu3 = new JMenuItem("Mango");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menu1.addActionListener(new ActionListener()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public void actionPerformed(ActionEvent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l1.setText("Orange");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});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BDBDAC92-7BD0-401F-9A1B-BE85F779CF55}" type="slidenum">
              <a:rPr lang="en-US" sz="1400" b="0" smtClean="0">
                <a:latin typeface="Arial Narrow" pitchFamily="34" charset="0"/>
              </a:rPr>
              <a:pPr/>
              <a:t>73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29575" cy="1760538"/>
          </a:xfrm>
        </p:spPr>
        <p:txBody>
          <a:bodyPr/>
          <a:lstStyle/>
          <a:p>
            <a:pPr>
              <a:defRPr/>
            </a:pPr>
            <a:r>
              <a:rPr lang="en-US" sz="4000" b="0" smtClean="0"/>
              <a:t>JPopupMenu – Example Contd…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85800" y="1773238"/>
            <a:ext cx="5211763" cy="5030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menu2.addActionListener(new ActionListener()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	public void actionPerformed(ActionEvent e)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	l1.setText("Pineapple");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	}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});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	menu3.addActionListener(new ActionListener()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public void actionPerformed(ActionEvent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l1.setText("Mango");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}});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popupMenu.add(menu1);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popupMenu.add(menu2);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popupMenu.add(menu3);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addMouseListener(new MouseAdapter()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{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public void mouseReleased(MouseEvent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	if (e.isPopupTrigger())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	popupMenu.show(e.getComponent(), e.getX(), e.getY());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	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 			}});   	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add(l1);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}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1AB1FD0A-09D4-469C-B408-6BD9FF3A045E}" type="slidenum">
              <a:rPr lang="en-US" sz="1400" b="0" smtClean="0">
                <a:latin typeface="Arial Narrow" pitchFamily="34" charset="0"/>
              </a:rPr>
              <a:pPr/>
              <a:t>74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sz="4000" b="0" smtClean="0"/>
              <a:t>JPopupMenu – Example Contd…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1481138" y="1808163"/>
            <a:ext cx="4037012" cy="3387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public static void main(String args[])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frame1 = new JFrame("Popup Menu");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PopupMenutest p1 = new PopupMenutest( 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frame1.getContentPane().add("Center",p1);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frame1.getContentPane().setBackground(Color.gray);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frame1.setSize(175,175);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frame1.addWindowListener(new WindowAdapter()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public void windowClosing(WindowEvent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System.exit(0);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});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frame1.setVisible(true);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} 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979488" y="4724400"/>
            <a:ext cx="12954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>
                <a:solidFill>
                  <a:schemeClr val="folHlink"/>
                </a:solidFill>
                <a:latin typeface="Tahoma" pitchFamily="34" charset="0"/>
              </a:rPr>
              <a:t>Output</a:t>
            </a:r>
          </a:p>
        </p:txBody>
      </p:sp>
      <p:pic>
        <p:nvPicPr>
          <p:cNvPr id="224261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925" y="5191125"/>
            <a:ext cx="1666875" cy="1666875"/>
          </a:xfrm>
          <a:noFill/>
        </p:spPr>
      </p:pic>
      <p:pic>
        <p:nvPicPr>
          <p:cNvPr id="224262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3725" y="5191125"/>
            <a:ext cx="1666875" cy="1666875"/>
          </a:xfrm>
          <a:noFill/>
        </p:spPr>
      </p:pic>
      <p:pic>
        <p:nvPicPr>
          <p:cNvPr id="224263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43525" y="5191125"/>
            <a:ext cx="1666875" cy="1666875"/>
          </a:xfr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  <p:bldP spid="224259" grpId="0" animBg="1"/>
      <p:bldP spid="2242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D2C0111-E404-4DED-9F78-078A92A6AB60}" type="slidenum">
              <a:rPr lang="en-US" sz="1400" b="0" smtClean="0">
                <a:latin typeface="Arial Narrow" pitchFamily="34" charset="0"/>
              </a:rPr>
              <a:pPr/>
              <a:t>75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0" smtClean="0"/>
              <a:t>PopupMenu-Example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830263" y="1816100"/>
            <a:ext cx="6103937" cy="46656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javax.swing.*;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java.awt.*;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java.awt.event.*;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import javax.swing.event.*;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class  CheckMenutest extends JFrame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JButton b1, b2;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JPopupMenu popupMenu;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	public CheckMenutest()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super("CheckBox Menu Items");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JPanel p = (JPanel)getContentPane( 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p.setLayout(new BoxLayout( p,BoxLayout.Y_AXIS));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b1 = new JButton("Click here");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b2 = new JButton("Exit");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p.add(b1);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p.add(b2);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popupMenu = new JPopupMenu();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JMenuItem menu1 = new JMenuItem("JMenuItem");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popupMenu.add(menu1);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JCheckBoxMenuItem jcb1 = new JCheckBoxMenuItem("JCheckBoxMenuItem1");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JCheckBoxMenuItem jcb2 = new JCheckBoxMenuItem("JCheckBoxMenuItem2");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JCheckBoxMenuItem jcb3 = new JCheckBoxMenuItem("JCheckBoxMenuItem3");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endParaRPr lang="en-US" sz="12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838200" y="2281238"/>
            <a:ext cx="6594475" cy="3935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popupMenu.add(jcb1);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popupMenu.add(jcb2);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popupMenu.add(jcb3);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popupMenu.addSeparator( 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JRadioButtonMenuItem jrb1 = new JRadioButtonMenuItem("JRadioButtonMenuItem1");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JRadioButtonMenuItem jrb2 = new JRadioButtonMenuItem("JRadioButtonMenuItem2");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jrb1.setSelected(true);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ButtonGroup bg = new ButtonGroup( 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bg.add(jrb1);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bg.add(jrb2);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popupMenu.add(jrb1);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popupMenu.add(jrb2);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b1.addMouseListener(new myListener( ));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class myListener extends MouseAdapter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public void mouseReleased(MouseEvent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		popupMenu.show((JComponent)e.getSource(), e.getX(), e.getY());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}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 animBg="1"/>
      <p:bldP spid="226307" grpId="1" animBg="1"/>
      <p:bldP spid="22630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8588B095-D887-4A4D-823F-BF3582668D66}" type="slidenum">
              <a:rPr lang="en-US" sz="1400" b="0" smtClean="0">
                <a:latin typeface="Arial Narrow" pitchFamily="34" charset="0"/>
              </a:rPr>
              <a:pPr/>
              <a:t>76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455738"/>
          </a:xfrm>
        </p:spPr>
        <p:txBody>
          <a:bodyPr/>
          <a:lstStyle/>
          <a:p>
            <a:pPr>
              <a:defRPr/>
            </a:pPr>
            <a:r>
              <a:rPr lang="en-US" sz="4000" b="0" smtClean="0"/>
              <a:t>PopupMenu – Example Contd…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066800" y="1900238"/>
            <a:ext cx="3624263" cy="3205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public static void main(String args[])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CheckMenutest p1 = new CheckMenutest();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p1.setForeground(Color.black); 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p1.setBackground(Color.lightGray);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p1.setSize(300,200);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p1.addWindowListener(new WindowAdapter()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public void windowClosing(WindowEvent e) 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{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 			System.exit(0);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	});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  		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		p1.setVisible(true);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  	}</a:t>
            </a:r>
          </a:p>
          <a:p>
            <a:pPr eaLnBrk="1" hangingPunct="1">
              <a:spcBef>
                <a:spcPct val="0"/>
              </a:spcBef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1200" b="0">
                <a:solidFill>
                  <a:schemeClr val="bg2"/>
                </a:solidFill>
                <a:latin typeface="Tahoma" pitchFamily="34" charset="0"/>
              </a:rPr>
              <a:t>} </a:t>
            </a: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57" b="67130"/>
          <a:stretch>
            <a:fillRect/>
          </a:stretch>
        </p:blipFill>
        <p:spPr bwMode="auto">
          <a:xfrm>
            <a:off x="5257800" y="4648200"/>
            <a:ext cx="26765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5257800" y="4191000"/>
            <a:ext cx="11112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>
                <a:solidFill>
                  <a:schemeClr val="folHlink"/>
                </a:solidFill>
                <a:latin typeface="Tahoma" pitchFamily="34" charset="0"/>
              </a:rPr>
              <a:t>Output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1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 animBg="1"/>
      <p:bldP spid="2273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EF5BCE6A-3572-43EE-B629-8624E4513D39}" type="slidenum">
              <a:rPr lang="en-US" sz="1400" b="0" smtClean="0">
                <a:latin typeface="Arial Narrow" pitchFamily="34" charset="0"/>
              </a:rPr>
              <a:pPr/>
              <a:t>8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JPasswordField - </a:t>
            </a:r>
            <a:r>
              <a:rPr lang="en-US" b="0" smtClean="0"/>
              <a:t>Methods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hlink"/>
          </a:solidFill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getText()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char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[] getPassword()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returns the text contained in this password field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char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getEchoChar()</a:t>
            </a:r>
          </a:p>
          <a:p>
            <a:r>
              <a:rPr lang="en-US" b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setEchoChar(</a:t>
            </a:r>
            <a:r>
              <a:rPr lang="en-US" b="1" smtClean="0">
                <a:solidFill>
                  <a:srgbClr val="DE2C28"/>
                </a:solidFill>
                <a:latin typeface="Courier New" pitchFamily="49" charset="0"/>
              </a:rPr>
              <a:t>char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ch)</a:t>
            </a:r>
          </a:p>
          <a:p>
            <a:pPr lvl="1"/>
            <a:r>
              <a:rPr lang="en-US" smtClean="0">
                <a:solidFill>
                  <a:srgbClr val="008000"/>
                </a:solidFill>
              </a:rPr>
              <a:t>gets or sets the character that is displayed as the user types into this field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Helvetica" pitchFamily="34" charset="0"/>
                <a:cs typeface="Times New Roman" pitchFamily="18" charset="0"/>
              </a:defRPr>
            </a:lvl9pPr>
          </a:lstStyle>
          <a:p>
            <a:fld id="{35AD4E28-D95F-4F6A-A2F1-2904005A0145}" type="slidenum">
              <a:rPr lang="en-US" sz="1400" b="0" smtClean="0">
                <a:latin typeface="Arial Narrow" pitchFamily="34" charset="0"/>
              </a:rPr>
              <a:pPr/>
              <a:t>9</a:t>
            </a:fld>
            <a:endParaRPr lang="en-US" sz="1400" b="0" smtClean="0">
              <a:latin typeface="Arial Narrow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smtClean="0"/>
              <a:t>Example: JPasswordFieldDemo.java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191000" cy="5486400"/>
          </a:xfrm>
          <a:solidFill>
            <a:schemeClr val="hlink"/>
          </a:solidFill>
        </p:spPr>
        <p:txBody>
          <a:bodyPr rIns="45720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javax.swing.*;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import</a:t>
            </a:r>
            <a:r>
              <a:rPr lang="en-US" sz="1400" smtClean="0">
                <a:solidFill>
                  <a:schemeClr val="bg2"/>
                </a:solidFill>
              </a:rPr>
              <a:t> java.awt.event.*;</a:t>
            </a:r>
            <a:endParaRPr lang="en-US" sz="140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class</a:t>
            </a:r>
            <a:r>
              <a:rPr lang="en-US" sz="1400" smtClean="0">
                <a:solidFill>
                  <a:schemeClr val="bg2"/>
                </a:solidFill>
              </a:rPr>
              <a:t> JPasswordFieldDemo </a:t>
            </a:r>
            <a:r>
              <a:rPr lang="en-US" sz="1400" smtClean="0">
                <a:solidFill>
                  <a:srgbClr val="0000FF"/>
                </a:solidFill>
              </a:rPr>
              <a:t>extends</a:t>
            </a:r>
            <a:r>
              <a:rPr lang="en-US" sz="1400" smtClean="0">
                <a:solidFill>
                  <a:schemeClr val="bg2"/>
                </a:solidFill>
              </a:rPr>
              <a:t> JFrame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			</a:t>
            </a:r>
            <a:r>
              <a:rPr lang="en-US" sz="1400" smtClean="0">
                <a:solidFill>
                  <a:srgbClr val="0000FF"/>
                </a:solidFill>
              </a:rPr>
              <a:t>implements</a:t>
            </a:r>
            <a:r>
              <a:rPr lang="en-US" sz="1400" smtClean="0">
                <a:solidFill>
                  <a:schemeClr val="bg2"/>
                </a:solidFill>
              </a:rPr>
              <a:t> ActionListener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     </a:t>
            </a:r>
            <a:r>
              <a:rPr lang="en-US" sz="1400" b="1" smtClean="0">
                <a:solidFill>
                  <a:srgbClr val="0000FF"/>
                </a:solidFill>
              </a:rPr>
              <a:t>JPasswordField</a:t>
            </a:r>
            <a:r>
              <a:rPr lang="en-US" sz="1400" b="1" smtClean="0">
                <a:solidFill>
                  <a:schemeClr val="bg2"/>
                </a:solidFill>
              </a:rPr>
              <a:t> txtPassword;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</a:t>
            </a:r>
            <a:r>
              <a:rPr lang="en-US" sz="1400" smtClean="0">
                <a:solidFill>
                  <a:srgbClr val="0000FF"/>
                </a:solidFill>
              </a:rPr>
              <a:t>JButton</a:t>
            </a:r>
            <a:r>
              <a:rPr lang="en-US" sz="1400" smtClean="0">
                <a:solidFill>
                  <a:schemeClr val="bg2"/>
                </a:solidFill>
              </a:rPr>
              <a:t> btnOk, btnCancel;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</a:t>
            </a:r>
            <a:r>
              <a:rPr lang="en-US" sz="1400" smtClean="0">
                <a:solidFill>
                  <a:srgbClr val="0000FF"/>
                </a:solidFill>
              </a:rPr>
              <a:t>public</a:t>
            </a:r>
            <a:r>
              <a:rPr lang="en-US" sz="1400" smtClean="0">
                <a:solidFill>
                  <a:schemeClr val="bg2"/>
                </a:solidFill>
              </a:rPr>
              <a:t> JPasswordFieldDemo()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  super("</a:t>
            </a:r>
            <a:r>
              <a:rPr lang="en-US" sz="1400" smtClean="0">
                <a:solidFill>
                  <a:srgbClr val="DE2C28"/>
                </a:solidFill>
              </a:rPr>
              <a:t>JPasswordField Demo</a:t>
            </a:r>
            <a:r>
              <a:rPr lang="en-US" sz="1400" smtClean="0">
                <a:solidFill>
                  <a:schemeClr val="bg2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	</a:t>
            </a:r>
            <a:r>
              <a:rPr lang="en-US" sz="1400" smtClean="0">
                <a:solidFill>
                  <a:srgbClr val="0000FF"/>
                </a:solidFill>
              </a:rPr>
              <a:t> JPanel</a:t>
            </a:r>
            <a:r>
              <a:rPr lang="en-US" sz="1400" smtClean="0">
                <a:solidFill>
                  <a:schemeClr val="bg2"/>
                </a:solidFill>
              </a:rPr>
              <a:t> pnlLeft, pnlRight;  		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</a:t>
            </a:r>
            <a:r>
              <a:rPr lang="en-US" sz="1400" b="1" smtClean="0">
                <a:solidFill>
                  <a:schemeClr val="bg2"/>
                </a:solidFill>
              </a:rPr>
              <a:t>  txtPassword = </a:t>
            </a:r>
            <a:r>
              <a:rPr lang="en-US" sz="1400" b="1" smtClean="0">
                <a:solidFill>
                  <a:srgbClr val="0000FF"/>
                </a:solidFill>
              </a:rPr>
              <a:t>new</a:t>
            </a:r>
            <a:r>
              <a:rPr lang="en-US" sz="1400" b="1" smtClean="0">
                <a:solidFill>
                  <a:schemeClr val="bg2"/>
                </a:solidFill>
              </a:rPr>
              <a:t> </a:t>
            </a:r>
            <a:r>
              <a:rPr lang="en-US" sz="1400" b="1" smtClean="0">
                <a:solidFill>
                  <a:srgbClr val="0000FF"/>
                </a:solidFill>
              </a:rPr>
              <a:t>JPasswordField</a:t>
            </a:r>
            <a:r>
              <a:rPr lang="en-US" sz="1400" b="1" smtClean="0">
                <a:solidFill>
                  <a:schemeClr val="bg2"/>
                </a:solidFill>
              </a:rPr>
              <a:t>(12);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bg2"/>
                </a:solidFill>
              </a:rPr>
              <a:t>	  txtPassword.addActionListener(this);	</a:t>
            </a:r>
            <a:r>
              <a:rPr lang="en-US" sz="1400" smtClean="0">
                <a:solidFill>
                  <a:schemeClr val="bg2"/>
                </a:solidFill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  pnlLeft = 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JPanel</a:t>
            </a:r>
            <a:r>
              <a:rPr lang="en-US" sz="1400" smtClean="0">
                <a:solidFill>
                  <a:schemeClr val="bg2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  pnlLeft.add(</a:t>
            </a:r>
            <a:r>
              <a:rPr lang="en-US" sz="1400" smtClean="0">
                <a:solidFill>
                  <a:srgbClr val="0000FF"/>
                </a:solidFill>
              </a:rPr>
              <a:t>new</a:t>
            </a:r>
            <a:r>
              <a:rPr lang="en-US" sz="1400" smtClean="0">
                <a:solidFill>
                  <a:schemeClr val="bg2"/>
                </a:solidFill>
              </a:rPr>
              <a:t> </a:t>
            </a:r>
            <a:r>
              <a:rPr lang="en-US" sz="1400" smtClean="0">
                <a:solidFill>
                  <a:srgbClr val="0000FF"/>
                </a:solidFill>
              </a:rPr>
              <a:t>JLabel</a:t>
            </a:r>
            <a:r>
              <a:rPr lang="en-US" sz="1400" smtClean="0">
                <a:solidFill>
                  <a:schemeClr val="bg2"/>
                </a:solidFill>
              </a:rPr>
              <a:t>("</a:t>
            </a:r>
            <a:r>
              <a:rPr lang="en-US" sz="1400" smtClean="0">
                <a:solidFill>
                  <a:srgbClr val="DE2C28"/>
                </a:solidFill>
              </a:rPr>
              <a:t>Password:</a:t>
            </a:r>
            <a:r>
              <a:rPr lang="en-US" sz="1400" smtClean="0">
                <a:solidFill>
                  <a:schemeClr val="bg2"/>
                </a:solidFill>
              </a:rPr>
              <a:t> "));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bg2"/>
                </a:solidFill>
              </a:rPr>
              <a:t>         pnlLeft.add(txtPassword); 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648200" y="1143000"/>
            <a:ext cx="4419600" cy="5486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pnlRight =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JPanel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GridLayout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(0,1));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  	pnlRight.add(btnOk =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JButton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("</a:t>
            </a:r>
            <a:r>
              <a:rPr kumimoji="1" lang="en-US" sz="1300" b="0">
                <a:solidFill>
                  <a:srgbClr val="DE2C28"/>
                </a:solidFill>
                <a:latin typeface="Arial" charset="0"/>
              </a:rPr>
              <a:t>OK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"));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  	pnlRight.add(btnCancel=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new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sz="1300" b="0">
                <a:solidFill>
                  <a:srgbClr val="0000FF"/>
                </a:solidFill>
                <a:latin typeface="Arial" charset="0"/>
              </a:rPr>
              <a:t>JButton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("</a:t>
            </a:r>
            <a:r>
              <a:rPr kumimoji="1" lang="en-US" sz="1300" b="0">
                <a:solidFill>
                  <a:srgbClr val="DE2C28"/>
                </a:solidFill>
                <a:latin typeface="Arial" charset="0"/>
              </a:rPr>
              <a:t>Cancel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"));		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  	add(pnlLeft, </a:t>
            </a:r>
            <a:r>
              <a:rPr kumimoji="1" lang="en-US" sz="1300" b="0">
                <a:solidFill>
                  <a:srgbClr val="DE2C28"/>
                </a:solidFill>
                <a:latin typeface="Arial" charset="0"/>
              </a:rPr>
              <a:t>BorderLayout.WEST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add(pnlRight, </a:t>
            </a:r>
            <a:r>
              <a:rPr kumimoji="1" lang="en-US" sz="1300" b="0">
                <a:solidFill>
                  <a:srgbClr val="DE2C28"/>
                </a:solidFill>
                <a:latin typeface="Arial" charset="0"/>
              </a:rPr>
              <a:t>BorderLayout.CENTER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kumimoji="1" lang="en-US" sz="1300" b="0">
              <a:solidFill>
                <a:schemeClr val="bg2"/>
              </a:solidFill>
              <a:latin typeface="Arial" charset="0"/>
            </a:endParaRP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	btnOk.</a:t>
            </a:r>
            <a:r>
              <a:rPr kumimoji="1" lang="en-US" sz="1300">
                <a:solidFill>
                  <a:schemeClr val="bg2"/>
                </a:solidFill>
                <a:latin typeface="Arial" charset="0"/>
              </a:rPr>
              <a:t>addActionListener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(this);	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  	btnCancel.</a:t>
            </a:r>
            <a:r>
              <a:rPr kumimoji="1" lang="en-US" sz="1300">
                <a:solidFill>
                  <a:schemeClr val="bg2"/>
                </a:solidFill>
                <a:latin typeface="Arial" charset="0"/>
              </a:rPr>
              <a:t>addActionListener</a:t>
            </a: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(this); 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endParaRPr kumimoji="1" lang="en-US" sz="1300" b="0">
              <a:solidFill>
                <a:schemeClr val="bg2"/>
              </a:solidFill>
              <a:latin typeface="Arial" charset="0"/>
            </a:endParaRP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setDefaultCloseOperation(EXIT_ON_CLOSE);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setsize(200, 200);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	setVisible(true);</a:t>
            </a:r>
          </a:p>
          <a:p>
            <a:pPr marL="342900" indent="-342900">
              <a:spcBef>
                <a:spcPct val="35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kumimoji="1" lang="en-US" sz="1300" b="0">
                <a:solidFill>
                  <a:schemeClr val="bg2"/>
                </a:solidFill>
                <a:latin typeface="Arial" charset="0"/>
              </a:rPr>
              <a:t>      }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1867694" y="3925094"/>
            <a:ext cx="5562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4724400" y="5265738"/>
          <a:ext cx="426720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2819794" imgH="800212" progId="Paint.Picture">
                  <p:embed/>
                </p:oleObj>
              </mc:Choice>
              <mc:Fallback>
                <p:oleObj name="Bitmap Image" r:id="rId3" imgW="2819794" imgH="80021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65738"/>
                        <a:ext cx="426720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</Template>
  <TotalTime>9788</TotalTime>
  <Words>2892</Words>
  <Application>Microsoft Office PowerPoint</Application>
  <PresentationFormat>On-screen Show (4:3)</PresentationFormat>
  <Paragraphs>1121</Paragraphs>
  <Slides>76</Slides>
  <Notes>13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CS1</vt:lpstr>
      <vt:lpstr>Profile</vt:lpstr>
      <vt:lpstr>Bitmap Image</vt:lpstr>
      <vt:lpstr>PowerPoint Presentation</vt:lpstr>
      <vt:lpstr>Outline</vt:lpstr>
      <vt:lpstr>JTextField</vt:lpstr>
      <vt:lpstr>Example: JTextFieldDemo.java</vt:lpstr>
      <vt:lpstr>JTextArea</vt:lpstr>
      <vt:lpstr>Example: JTextAreaDemo.java</vt:lpstr>
      <vt:lpstr>JPasswordField</vt:lpstr>
      <vt:lpstr>JPasswordField - Methods</vt:lpstr>
      <vt:lpstr>Example: JPasswordFieldDemo.java</vt:lpstr>
      <vt:lpstr>JPasswordFieldDemo.java</vt:lpstr>
      <vt:lpstr>Outline</vt:lpstr>
      <vt:lpstr>JCheckBox</vt:lpstr>
      <vt:lpstr>JCheckBox – Methods</vt:lpstr>
      <vt:lpstr>Example: JCheckBoxDemo.java</vt:lpstr>
      <vt:lpstr>Handling JCheckBox event</vt:lpstr>
      <vt:lpstr>JRadioButton</vt:lpstr>
      <vt:lpstr>JRadioButton – Constructors</vt:lpstr>
      <vt:lpstr>JRadioButton – Methods</vt:lpstr>
      <vt:lpstr>Example: JRadioButtonDemo.java</vt:lpstr>
      <vt:lpstr>JComboBox</vt:lpstr>
      <vt:lpstr>JComboBox - Constructors</vt:lpstr>
      <vt:lpstr>JComboBox – Methods</vt:lpstr>
      <vt:lpstr>JComboBox – Methods (cont.)</vt:lpstr>
      <vt:lpstr>Example</vt:lpstr>
      <vt:lpstr>Handle event in JComboBox </vt:lpstr>
      <vt:lpstr>JComboBoxDemo.java</vt:lpstr>
      <vt:lpstr>Outline</vt:lpstr>
      <vt:lpstr>Menus</vt:lpstr>
      <vt:lpstr>Components in the menu</vt:lpstr>
      <vt:lpstr>JMenuBar</vt:lpstr>
      <vt:lpstr>JMenu - Constructors and Methods</vt:lpstr>
      <vt:lpstr>JMenuItem – Constructors</vt:lpstr>
      <vt:lpstr>Example: JMenuDemo.java</vt:lpstr>
      <vt:lpstr>Example (cont.)</vt:lpstr>
      <vt:lpstr>Example (cont.)</vt:lpstr>
      <vt:lpstr>JPopupMenu</vt:lpstr>
      <vt:lpstr>JPopupMenu – Methods</vt:lpstr>
      <vt:lpstr>Example: JMenuPopupDemo.java</vt:lpstr>
      <vt:lpstr>Example (cont.)</vt:lpstr>
      <vt:lpstr>Outline</vt:lpstr>
      <vt:lpstr>Mnemonics</vt:lpstr>
      <vt:lpstr>Outline</vt:lpstr>
      <vt:lpstr>Toolbars</vt:lpstr>
      <vt:lpstr>Toolbars – Constructors and Methods</vt:lpstr>
      <vt:lpstr>Example: JToolbarDemo.java</vt:lpstr>
      <vt:lpstr>Example (cont.)</vt:lpstr>
      <vt:lpstr>Outline</vt:lpstr>
      <vt:lpstr>Tooltips</vt:lpstr>
      <vt:lpstr>Outline</vt:lpstr>
      <vt:lpstr>Tabbed panes</vt:lpstr>
      <vt:lpstr>Tabbed panes</vt:lpstr>
      <vt:lpstr>JTabbedPane</vt:lpstr>
      <vt:lpstr>Methods</vt:lpstr>
      <vt:lpstr>Example: JTabbedPaneExample.java</vt:lpstr>
      <vt:lpstr>Outline</vt:lpstr>
      <vt:lpstr>JScrollPane</vt:lpstr>
      <vt:lpstr>JScrollPane - Contructors</vt:lpstr>
      <vt:lpstr>Example: TextAreaTest.java</vt:lpstr>
      <vt:lpstr>Outline</vt:lpstr>
      <vt:lpstr>Dialog Boxes</vt:lpstr>
      <vt:lpstr>JOptionPane</vt:lpstr>
      <vt:lpstr>JOptionPane - Parameters</vt:lpstr>
      <vt:lpstr>JOptionPane – Message and Confirm</vt:lpstr>
      <vt:lpstr>Example: JOptionPaneDemo.java</vt:lpstr>
      <vt:lpstr>JDialog</vt:lpstr>
      <vt:lpstr>Example: JDialogDemo.java</vt:lpstr>
      <vt:lpstr>JFileChooser</vt:lpstr>
      <vt:lpstr>JFileChooser</vt:lpstr>
      <vt:lpstr>JFileChooser</vt:lpstr>
      <vt:lpstr>JColorChooser</vt:lpstr>
      <vt:lpstr>Example: JColorChooserDemo.java</vt:lpstr>
      <vt:lpstr>JPopupMenu – Example</vt:lpstr>
      <vt:lpstr>JPopupMenu – Example Contd…</vt:lpstr>
      <vt:lpstr>JPopupMenu – Example Contd…</vt:lpstr>
      <vt:lpstr>PopupMenu-Example</vt:lpstr>
      <vt:lpstr>PopupMenu – Example Contd…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2004 Pearson Addison-Wesley</dc:creator>
  <cp:lastModifiedBy>CHAUHAI</cp:lastModifiedBy>
  <cp:revision>583</cp:revision>
  <dcterms:created xsi:type="dcterms:W3CDTF">2003-05-23T15:49:24Z</dcterms:created>
  <dcterms:modified xsi:type="dcterms:W3CDTF">2012-03-17T09:48:25Z</dcterms:modified>
</cp:coreProperties>
</file>