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 id="2147483676" r:id="rId2"/>
  </p:sldMasterIdLst>
  <p:notesMasterIdLst>
    <p:notesMasterId r:id="rId81"/>
  </p:notesMasterIdLst>
  <p:handoutMasterIdLst>
    <p:handoutMasterId r:id="rId82"/>
  </p:handoutMasterIdLst>
  <p:sldIdLst>
    <p:sldId id="259" r:id="rId3"/>
    <p:sldId id="568" r:id="rId4"/>
    <p:sldId id="516" r:id="rId5"/>
    <p:sldId id="569" r:id="rId6"/>
    <p:sldId id="415" r:id="rId7"/>
    <p:sldId id="436" r:id="rId8"/>
    <p:sldId id="440" r:id="rId9"/>
    <p:sldId id="496" r:id="rId10"/>
    <p:sldId id="435" r:id="rId11"/>
    <p:sldId id="570" r:id="rId12"/>
    <p:sldId id="571" r:id="rId13"/>
    <p:sldId id="572" r:id="rId14"/>
    <p:sldId id="575" r:id="rId15"/>
    <p:sldId id="573" r:id="rId16"/>
    <p:sldId id="576" r:id="rId17"/>
    <p:sldId id="445" r:id="rId18"/>
    <p:sldId id="453" r:id="rId19"/>
    <p:sldId id="497" r:id="rId20"/>
    <p:sldId id="498" r:id="rId21"/>
    <p:sldId id="577" r:id="rId22"/>
    <p:sldId id="578" r:id="rId23"/>
    <p:sldId id="579" r:id="rId24"/>
    <p:sldId id="580" r:id="rId25"/>
    <p:sldId id="581" r:id="rId26"/>
    <p:sldId id="582" r:id="rId27"/>
    <p:sldId id="583" r:id="rId28"/>
    <p:sldId id="431" r:id="rId29"/>
    <p:sldId id="541" r:id="rId30"/>
    <p:sldId id="451" r:id="rId31"/>
    <p:sldId id="432" r:id="rId32"/>
    <p:sldId id="454" r:id="rId33"/>
    <p:sldId id="589" r:id="rId34"/>
    <p:sldId id="543" r:id="rId35"/>
    <p:sldId id="478" r:id="rId36"/>
    <p:sldId id="599" r:id="rId37"/>
    <p:sldId id="558" r:id="rId38"/>
    <p:sldId id="598" r:id="rId39"/>
    <p:sldId id="590" r:id="rId40"/>
    <p:sldId id="591" r:id="rId41"/>
    <p:sldId id="584" r:id="rId42"/>
    <p:sldId id="428" r:id="rId43"/>
    <p:sldId id="481" r:id="rId44"/>
    <p:sldId id="596" r:id="rId45"/>
    <p:sldId id="597" r:id="rId46"/>
    <p:sldId id="592" r:id="rId47"/>
    <p:sldId id="560" r:id="rId48"/>
    <p:sldId id="561" r:id="rId49"/>
    <p:sldId id="559" r:id="rId50"/>
    <p:sldId id="562" r:id="rId51"/>
    <p:sldId id="482" r:id="rId52"/>
    <p:sldId id="594" r:id="rId53"/>
    <p:sldId id="504" r:id="rId54"/>
    <p:sldId id="595" r:id="rId55"/>
    <p:sldId id="585" r:id="rId56"/>
    <p:sldId id="383" r:id="rId57"/>
    <p:sldId id="384" r:id="rId58"/>
    <p:sldId id="476" r:id="rId59"/>
    <p:sldId id="477" r:id="rId60"/>
    <p:sldId id="555" r:id="rId61"/>
    <p:sldId id="586" r:id="rId62"/>
    <p:sldId id="545" r:id="rId63"/>
    <p:sldId id="538" r:id="rId64"/>
    <p:sldId id="530" r:id="rId65"/>
    <p:sldId id="532" r:id="rId66"/>
    <p:sldId id="531" r:id="rId67"/>
    <p:sldId id="539" r:id="rId68"/>
    <p:sldId id="537" r:id="rId69"/>
    <p:sldId id="587" r:id="rId70"/>
    <p:sldId id="526" r:id="rId71"/>
    <p:sldId id="588" r:id="rId72"/>
    <p:sldId id="546" r:id="rId73"/>
    <p:sldId id="527" r:id="rId74"/>
    <p:sldId id="553" r:id="rId75"/>
    <p:sldId id="552" r:id="rId76"/>
    <p:sldId id="564" r:id="rId77"/>
    <p:sldId id="511" r:id="rId78"/>
    <p:sldId id="512" r:id="rId79"/>
    <p:sldId id="513" r:id="rId80"/>
  </p:sldIdLst>
  <p:sldSz cx="9144000" cy="6858000" type="screen4x3"/>
  <p:notesSz cx="6754813" cy="9859963"/>
  <p:defaultTextStyle>
    <a:defPPr>
      <a:defRPr lang="en-US"/>
    </a:defPPr>
    <a:lvl1pPr algn="l" rtl="0" eaLnBrk="0" fontAlgn="base" hangingPunct="0">
      <a:spcBef>
        <a:spcPct val="50000"/>
      </a:spcBef>
      <a:spcAft>
        <a:spcPct val="0"/>
      </a:spcAft>
      <a:defRPr sz="1600" b="1" kern="1200">
        <a:solidFill>
          <a:schemeClr val="tx1"/>
        </a:solidFill>
        <a:latin typeface="Helvetica" pitchFamily="34" charset="0"/>
        <a:ea typeface="+mn-ea"/>
        <a:cs typeface="Times New Roman" pitchFamily="18" charset="0"/>
      </a:defRPr>
    </a:lvl1pPr>
    <a:lvl2pPr marL="457200" algn="l" rtl="0" eaLnBrk="0" fontAlgn="base" hangingPunct="0">
      <a:spcBef>
        <a:spcPct val="50000"/>
      </a:spcBef>
      <a:spcAft>
        <a:spcPct val="0"/>
      </a:spcAft>
      <a:defRPr sz="1600" b="1" kern="1200">
        <a:solidFill>
          <a:schemeClr val="tx1"/>
        </a:solidFill>
        <a:latin typeface="Helvetica" pitchFamily="34" charset="0"/>
        <a:ea typeface="+mn-ea"/>
        <a:cs typeface="Times New Roman" pitchFamily="18" charset="0"/>
      </a:defRPr>
    </a:lvl2pPr>
    <a:lvl3pPr marL="914400" algn="l" rtl="0" eaLnBrk="0" fontAlgn="base" hangingPunct="0">
      <a:spcBef>
        <a:spcPct val="50000"/>
      </a:spcBef>
      <a:spcAft>
        <a:spcPct val="0"/>
      </a:spcAft>
      <a:defRPr sz="1600" b="1" kern="1200">
        <a:solidFill>
          <a:schemeClr val="tx1"/>
        </a:solidFill>
        <a:latin typeface="Helvetica" pitchFamily="34" charset="0"/>
        <a:ea typeface="+mn-ea"/>
        <a:cs typeface="Times New Roman" pitchFamily="18" charset="0"/>
      </a:defRPr>
    </a:lvl3pPr>
    <a:lvl4pPr marL="1371600" algn="l" rtl="0" eaLnBrk="0" fontAlgn="base" hangingPunct="0">
      <a:spcBef>
        <a:spcPct val="50000"/>
      </a:spcBef>
      <a:spcAft>
        <a:spcPct val="0"/>
      </a:spcAft>
      <a:defRPr sz="1600" b="1" kern="1200">
        <a:solidFill>
          <a:schemeClr val="tx1"/>
        </a:solidFill>
        <a:latin typeface="Helvetica" pitchFamily="34" charset="0"/>
        <a:ea typeface="+mn-ea"/>
        <a:cs typeface="Times New Roman" pitchFamily="18" charset="0"/>
      </a:defRPr>
    </a:lvl4pPr>
    <a:lvl5pPr marL="1828800" algn="l" rtl="0" eaLnBrk="0" fontAlgn="base" hangingPunct="0">
      <a:spcBef>
        <a:spcPct val="50000"/>
      </a:spcBef>
      <a:spcAft>
        <a:spcPct val="0"/>
      </a:spcAft>
      <a:defRPr sz="1600" b="1" kern="1200">
        <a:solidFill>
          <a:schemeClr val="tx1"/>
        </a:solidFill>
        <a:latin typeface="Helvetica" pitchFamily="34" charset="0"/>
        <a:ea typeface="+mn-ea"/>
        <a:cs typeface="Times New Roman" pitchFamily="18" charset="0"/>
      </a:defRPr>
    </a:lvl5pPr>
    <a:lvl6pPr marL="2286000" algn="l" defTabSz="914400" rtl="0" eaLnBrk="1" latinLnBrk="0" hangingPunct="1">
      <a:defRPr sz="1600" b="1" kern="1200">
        <a:solidFill>
          <a:schemeClr val="tx1"/>
        </a:solidFill>
        <a:latin typeface="Helvetica" pitchFamily="34" charset="0"/>
        <a:ea typeface="+mn-ea"/>
        <a:cs typeface="Times New Roman" pitchFamily="18" charset="0"/>
      </a:defRPr>
    </a:lvl6pPr>
    <a:lvl7pPr marL="2743200" algn="l" defTabSz="914400" rtl="0" eaLnBrk="1" latinLnBrk="0" hangingPunct="1">
      <a:defRPr sz="1600" b="1" kern="1200">
        <a:solidFill>
          <a:schemeClr val="tx1"/>
        </a:solidFill>
        <a:latin typeface="Helvetica" pitchFamily="34" charset="0"/>
        <a:ea typeface="+mn-ea"/>
        <a:cs typeface="Times New Roman" pitchFamily="18" charset="0"/>
      </a:defRPr>
    </a:lvl7pPr>
    <a:lvl8pPr marL="3200400" algn="l" defTabSz="914400" rtl="0" eaLnBrk="1" latinLnBrk="0" hangingPunct="1">
      <a:defRPr sz="1600" b="1" kern="1200">
        <a:solidFill>
          <a:schemeClr val="tx1"/>
        </a:solidFill>
        <a:latin typeface="Helvetica" pitchFamily="34" charset="0"/>
        <a:ea typeface="+mn-ea"/>
        <a:cs typeface="Times New Roman" pitchFamily="18" charset="0"/>
      </a:defRPr>
    </a:lvl8pPr>
    <a:lvl9pPr marL="3657600" algn="l" defTabSz="914400" rtl="0" eaLnBrk="1" latinLnBrk="0" hangingPunct="1">
      <a:defRPr sz="1600" b="1" kern="1200">
        <a:solidFill>
          <a:schemeClr val="tx1"/>
        </a:solidFill>
        <a:latin typeface="Helvetica" pitchFamily="34"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FF99"/>
    <a:srgbClr val="FF0000"/>
    <a:srgbClr val="0000FF"/>
    <a:srgbClr val="51FFB4"/>
    <a:srgbClr val="F5E985"/>
    <a:srgbClr val="DE2C28"/>
    <a:srgbClr val="99FF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3357" autoAdjust="0"/>
  </p:normalViewPr>
  <p:slideViewPr>
    <p:cSldViewPr>
      <p:cViewPr varScale="1">
        <p:scale>
          <a:sx n="49" d="100"/>
          <a:sy n="49" d="100"/>
        </p:scale>
        <p:origin x="-1890" y="-96"/>
      </p:cViewPr>
      <p:guideLst>
        <p:guide orient="horz" pos="912"/>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handoutMaster" Target="handoutMasters/handout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 Id="rId86"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slide" Target="slides/slide27.xml"/><Relationship Id="rId1"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7350" cy="493713"/>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25875" y="0"/>
            <a:ext cx="2927350" cy="493713"/>
          </a:xfrm>
          <a:prstGeom prst="rect">
            <a:avLst/>
          </a:prstGeom>
        </p:spPr>
        <p:txBody>
          <a:bodyPr vert="horz" lIns="91440" tIns="45720" rIns="91440" bIns="45720" rtlCol="0"/>
          <a:lstStyle>
            <a:lvl1pPr algn="r">
              <a:defRPr sz="1200"/>
            </a:lvl1pPr>
          </a:lstStyle>
          <a:p>
            <a:pPr>
              <a:defRPr/>
            </a:pPr>
            <a:fld id="{4C01339D-CE1E-4D50-805F-8A8CFF8E31D3}" type="datetimeFigureOut">
              <a:rPr lang="en-US"/>
              <a:pPr>
                <a:defRPr/>
              </a:pPr>
              <a:t>3/17/12</a:t>
            </a:fld>
            <a:endParaRPr lang="en-US"/>
          </a:p>
        </p:txBody>
      </p:sp>
      <p:sp>
        <p:nvSpPr>
          <p:cNvPr id="4" name="Footer Placeholder 3"/>
          <p:cNvSpPr>
            <a:spLocks noGrp="1"/>
          </p:cNvSpPr>
          <p:nvPr>
            <p:ph type="ftr" sz="quarter" idx="2"/>
          </p:nvPr>
        </p:nvSpPr>
        <p:spPr>
          <a:xfrm>
            <a:off x="0" y="9364663"/>
            <a:ext cx="2927350" cy="493712"/>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25875" y="9364663"/>
            <a:ext cx="2927350" cy="493712"/>
          </a:xfrm>
          <a:prstGeom prst="rect">
            <a:avLst/>
          </a:prstGeom>
        </p:spPr>
        <p:txBody>
          <a:bodyPr vert="horz" lIns="91440" tIns="45720" rIns="91440" bIns="45720" rtlCol="0" anchor="b"/>
          <a:lstStyle>
            <a:lvl1pPr algn="r">
              <a:defRPr sz="1200"/>
            </a:lvl1pPr>
          </a:lstStyle>
          <a:p>
            <a:pPr>
              <a:defRPr/>
            </a:pPr>
            <a:fld id="{C0EEE303-0B07-470D-81C9-7BBE3A2185D2}" type="slidenum">
              <a:rPr lang="en-US"/>
              <a:pPr>
                <a:defRPr/>
              </a:pPr>
              <a:t>‹#›</a:t>
            </a:fld>
            <a:endParaRPr lang="en-US"/>
          </a:p>
        </p:txBody>
      </p:sp>
    </p:spTree>
    <p:extLst>
      <p:ext uri="{BB962C8B-B14F-4D97-AF65-F5344CB8AC3E}">
        <p14:creationId xmlns:p14="http://schemas.microsoft.com/office/powerpoint/2010/main" val="16086970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2735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b="0">
                <a:latin typeface="Times" pitchFamily="18" charset="0"/>
              </a:defRPr>
            </a:lvl1pPr>
          </a:lstStyle>
          <a:p>
            <a:pPr>
              <a:defRPr/>
            </a:pPr>
            <a:endParaRPr lang="en-US"/>
          </a:p>
        </p:txBody>
      </p:sp>
      <p:sp>
        <p:nvSpPr>
          <p:cNvPr id="4099" name="Rectangle 3"/>
          <p:cNvSpPr>
            <a:spLocks noGrp="1" noChangeArrowheads="1"/>
          </p:cNvSpPr>
          <p:nvPr>
            <p:ph type="dt" idx="1"/>
          </p:nvPr>
        </p:nvSpPr>
        <p:spPr bwMode="auto">
          <a:xfrm>
            <a:off x="3827463" y="0"/>
            <a:ext cx="292735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0">
                <a:latin typeface="Times" pitchFamily="18" charset="0"/>
              </a:defRPr>
            </a:lvl1pPr>
          </a:lstStyle>
          <a:p>
            <a:pPr>
              <a:defRPr/>
            </a:pPr>
            <a:endParaRPr lang="en-US"/>
          </a:p>
        </p:txBody>
      </p:sp>
      <p:sp>
        <p:nvSpPr>
          <p:cNvPr id="98308" name="Rectangle 4"/>
          <p:cNvSpPr>
            <a:spLocks noGrp="1" noRot="1" noChangeAspect="1" noChangeArrowheads="1" noTextEdit="1"/>
          </p:cNvSpPr>
          <p:nvPr>
            <p:ph type="sldImg" idx="2"/>
          </p:nvPr>
        </p:nvSpPr>
        <p:spPr bwMode="auto">
          <a:xfrm>
            <a:off x="912813" y="739775"/>
            <a:ext cx="4929187" cy="36972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00113" y="4683125"/>
            <a:ext cx="4954587" cy="4437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9366250"/>
            <a:ext cx="292735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b="0">
                <a:latin typeface="Times" pitchFamily="18" charset="0"/>
              </a:defRPr>
            </a:lvl1pPr>
          </a:lstStyle>
          <a:p>
            <a:pPr>
              <a:defRPr/>
            </a:pPr>
            <a:endParaRPr lang="en-US"/>
          </a:p>
        </p:txBody>
      </p:sp>
      <p:sp>
        <p:nvSpPr>
          <p:cNvPr id="4103" name="Rectangle 7"/>
          <p:cNvSpPr>
            <a:spLocks noGrp="1" noChangeArrowheads="1"/>
          </p:cNvSpPr>
          <p:nvPr>
            <p:ph type="sldNum" sz="quarter" idx="5"/>
          </p:nvPr>
        </p:nvSpPr>
        <p:spPr bwMode="auto">
          <a:xfrm>
            <a:off x="3827463" y="9366250"/>
            <a:ext cx="292735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a:latin typeface="Times" pitchFamily="18" charset="0"/>
              </a:defRPr>
            </a:lvl1pPr>
          </a:lstStyle>
          <a:p>
            <a:pPr>
              <a:defRPr/>
            </a:pPr>
            <a:fld id="{B177A8A7-4B6F-4A9F-A88E-17ED45ECE569}" type="slidenum">
              <a:rPr lang="en-US"/>
              <a:pPr>
                <a:defRPr/>
              </a:pPr>
              <a:t>‹#›</a:t>
            </a:fld>
            <a:endParaRPr lang="en-US"/>
          </a:p>
        </p:txBody>
      </p:sp>
    </p:spTree>
    <p:extLst>
      <p:ext uri="{BB962C8B-B14F-4D97-AF65-F5344CB8AC3E}">
        <p14:creationId xmlns:p14="http://schemas.microsoft.com/office/powerpoint/2010/main" val="247059508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Ví dụ: Custom data model</a:t>
            </a:r>
          </a:p>
          <a:p>
            <a:r>
              <a:rPr lang="en-US" smtClean="0"/>
              <a:t>RectangleCollection collection = </a:t>
            </a:r>
            <a:r>
              <a:rPr lang="en-US" b="1" smtClean="0"/>
              <a:t>new RectangleCollection();</a:t>
            </a:r>
          </a:p>
          <a:p>
            <a:r>
              <a:rPr lang="en-US" smtClean="0"/>
              <a:t>Random gen = </a:t>
            </a:r>
            <a:r>
              <a:rPr lang="en-US" b="1" smtClean="0"/>
              <a:t>new Random();</a:t>
            </a:r>
          </a:p>
          <a:p>
            <a:r>
              <a:rPr lang="nn-NO" b="1" smtClean="0"/>
              <a:t>for (int i = 0; i &lt; 6; i++) {</a:t>
            </a:r>
          </a:p>
          <a:p>
            <a:r>
              <a:rPr lang="en-US" smtClean="0"/>
              <a:t>collection.addRectangle(gen.nextInt(20), gen.nextInt(20));</a:t>
            </a:r>
          </a:p>
          <a:p>
            <a:r>
              <a:rPr lang="en-US" smtClean="0"/>
              <a:t>}</a:t>
            </a:r>
          </a:p>
          <a:p>
            <a:r>
              <a:rPr lang="en-US" smtClean="0"/>
              <a:t>lstModel = </a:t>
            </a:r>
            <a:r>
              <a:rPr lang="en-US" b="1" smtClean="0"/>
              <a:t>new RectangleListModel(collection);</a:t>
            </a:r>
          </a:p>
          <a:p>
            <a:r>
              <a:rPr lang="en-US" smtClean="0"/>
              <a:t>lstRect = </a:t>
            </a:r>
            <a:r>
              <a:rPr lang="en-US" b="1" smtClean="0"/>
              <a:t>new JList(lstModel);</a:t>
            </a:r>
          </a:p>
          <a:p>
            <a:r>
              <a:rPr lang="en-US" smtClean="0"/>
              <a:t>lstRect.setVisibleRowCount(6);</a:t>
            </a:r>
          </a:p>
          <a:p>
            <a:r>
              <a:rPr lang="en-US" smtClean="0"/>
              <a:t>JScrollPane listPane = </a:t>
            </a:r>
            <a:r>
              <a:rPr lang="en-US" b="1" smtClean="0"/>
              <a:t>new JScrollPane(lstRect);</a:t>
            </a:r>
          </a:p>
          <a:p>
            <a:r>
              <a:rPr lang="en-US" smtClean="0"/>
              <a:t>add(listPane, BorderLayout.</a:t>
            </a:r>
            <a:r>
              <a:rPr lang="en-US" i="1" smtClean="0"/>
              <a:t>CENTER);</a:t>
            </a:r>
          </a:p>
          <a:p>
            <a:endParaRPr lang="en-US" smtClean="0"/>
          </a:p>
          <a:p>
            <a:r>
              <a:rPr lang="en-US" smtClean="0"/>
              <a:t>collection.addRectangle(gen.nextInt(20), gen.nextInt(20));</a:t>
            </a:r>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0E895979-EDD0-4648-BFFC-7A6ABF9EC962}" type="slidenum">
              <a:rPr lang="en-US" sz="1200" b="0" smtClean="0">
                <a:latin typeface="Times" pitchFamily="18" charset="0"/>
              </a:rPr>
              <a:pPr/>
              <a:t>2</a:t>
            </a:fld>
            <a:endParaRPr lang="en-US" sz="1200" b="0" smtClean="0">
              <a:latin typeface="Times"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BDA4B0B2-5C20-482C-BC34-CF4AC5FAB175}" type="slidenum">
              <a:rPr lang="en-US" sz="1200" b="0" smtClean="0">
                <a:latin typeface="Times" pitchFamily="18" charset="0"/>
              </a:rPr>
              <a:pPr/>
              <a:t>26</a:t>
            </a:fld>
            <a:endParaRPr lang="en-US" sz="1200" b="0" smtClean="0">
              <a:latin typeface="Times"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Volumes of data are better maintained in a tabular format than as a list</a:t>
            </a:r>
          </a:p>
          <a:p>
            <a:endParaRPr lang="en-US" smtClean="0"/>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D713976F-FF08-41FA-82DB-A5721333F603}" type="slidenum">
              <a:rPr lang="en-US" sz="1200" b="0" smtClean="0">
                <a:latin typeface="Times" pitchFamily="18" charset="0"/>
              </a:rPr>
              <a:pPr/>
              <a:t>27</a:t>
            </a:fld>
            <a:endParaRPr lang="en-US" sz="1200" b="0" smtClean="0">
              <a:latin typeface="Times"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FDBD2D6F-6262-4BAD-B3AB-1A4C4251766D}" type="slidenum">
              <a:rPr lang="en-US" sz="1200" b="0" smtClean="0">
                <a:latin typeface="Times" pitchFamily="18" charset="0"/>
              </a:rPr>
              <a:pPr/>
              <a:t>31</a:t>
            </a:fld>
            <a:endParaRPr lang="en-US" sz="1200" b="0" smtClean="0">
              <a:latin typeface="Times"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Delete all rows in table:</a:t>
            </a:r>
          </a:p>
          <a:p>
            <a:r>
              <a:rPr lang="en-US" smtClean="0"/>
              <a:t>while (model.getRowCount()&gt;0){</a:t>
            </a:r>
            <a:br>
              <a:rPr lang="en-US" smtClean="0"/>
            </a:br>
            <a:r>
              <a:rPr lang="en-US" smtClean="0"/>
              <a:t>model.remove(0);</a:t>
            </a:r>
            <a:br>
              <a:rPr lang="en-US" smtClean="0"/>
            </a:br>
            <a:r>
              <a:rPr lang="en-US" smtClean="0"/>
              <a:t>}</a:t>
            </a:r>
          </a:p>
          <a:p>
            <a:r>
              <a:rPr lang="en-US" smtClean="0"/>
              <a:t>Or:</a:t>
            </a:r>
          </a:p>
          <a:p>
            <a:r>
              <a:rPr lang="en-US" smtClean="0"/>
              <a:t>DefaultTableModel dm = (DefaultTableModel)table.getModel();</a:t>
            </a:r>
            <a:br>
              <a:rPr lang="en-US" smtClean="0"/>
            </a:br>
            <a:r>
              <a:rPr lang="en-US" smtClean="0"/>
              <a:t>dm.getDataVector().removeAllElements();</a:t>
            </a:r>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C9888D99-8590-462E-959B-FF0557AF07EB}" type="slidenum">
              <a:rPr lang="en-US" sz="1200" b="0" smtClean="0">
                <a:latin typeface="Times" pitchFamily="18" charset="0"/>
              </a:rPr>
              <a:pPr/>
              <a:t>33</a:t>
            </a:fld>
            <a:endParaRPr lang="en-US" sz="1200" b="0" smtClean="0">
              <a:latin typeface="Times"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Có thể dùng cách đơn giản hơn là: add(Object)</a:t>
            </a:r>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9378EF7F-6A87-44E1-97BD-4325DE7CBE7D}" type="slidenum">
              <a:rPr lang="en-US" sz="1200" b="0" smtClean="0">
                <a:latin typeface="Times" pitchFamily="18" charset="0"/>
              </a:rPr>
              <a:pPr/>
              <a:t>38</a:t>
            </a:fld>
            <a:endParaRPr lang="en-US" sz="1200" b="0" smtClean="0">
              <a:latin typeface="Times"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576AAFD0-15D9-4542-8D02-96795517CD84}" type="slidenum">
              <a:rPr lang="en-US" sz="1200" b="0" smtClean="0">
                <a:latin typeface="Times" pitchFamily="18" charset="0"/>
              </a:rPr>
              <a:pPr/>
              <a:t>40</a:t>
            </a:fld>
            <a:endParaRPr lang="en-US" sz="1200" b="0" smtClean="0">
              <a:latin typeface="Times"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0ED87AB3-8090-4F82-AED1-F9448A6F4F6E}" type="slidenum">
              <a:rPr lang="en-US" sz="1200" b="0" smtClean="0">
                <a:latin typeface="Times" pitchFamily="18" charset="0"/>
              </a:rPr>
              <a:pPr/>
              <a:t>41</a:t>
            </a:fld>
            <a:endParaRPr lang="en-US" sz="1200" b="0" smtClean="0">
              <a:latin typeface="Times" pitchFamily="18"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400" smtClean="0">
                <a:latin typeface="Tahoma" pitchFamily="34" charset="0"/>
              </a:rPr>
              <a:t>By default, the tree displays the root node.</a:t>
            </a:r>
          </a:p>
          <a:p>
            <a:pPr eaLnBrk="1" hangingPunct="1"/>
            <a:r>
              <a:rPr lang="en-US" sz="1400" smtClean="0">
                <a:latin typeface="Tahoma" pitchFamily="34" charset="0"/>
              </a:rPr>
              <a:t>A node having child nodes is called a branch node else it is called as a.</a:t>
            </a:r>
          </a:p>
          <a:p>
            <a:pPr eaLnBrk="1" hangingPunct="1"/>
            <a:r>
              <a:rPr lang="en-US" smtClean="0"/>
              <a:t>A specific node in a tree can be identified either by a TreePath, an object that encapsulates a node and all of its ancestors</a:t>
            </a:r>
            <a:endParaRPr lang="en-US" i="1" smtClean="0"/>
          </a:p>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DDEF1DB2-50ED-43FA-ADBF-6567BB23DCD0}" type="slidenum">
              <a:rPr lang="en-US" sz="1200" b="0" smtClean="0">
                <a:latin typeface="Times" pitchFamily="18" charset="0"/>
              </a:rPr>
              <a:pPr/>
              <a:t>42</a:t>
            </a:fld>
            <a:endParaRPr lang="en-US" sz="1200" b="0" smtClean="0">
              <a:latin typeface="Times" pitchFamily="18"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Có khoảng 7 hàm khởi tạo JTree</a:t>
            </a:r>
          </a:p>
          <a:p>
            <a:pPr eaLnBrk="1" hangingPunct="1"/>
            <a:r>
              <a:rPr lang="en-US" smtClean="0"/>
              <a:t>You populate the default tree model with objects of any class that implements the interface. We can use the concrete node class, namely, </a:t>
            </a:r>
            <a:r>
              <a:rPr lang="en-US" smtClean="0">
                <a:latin typeface="Courier New" pitchFamily="49" charset="0"/>
              </a:rPr>
              <a:t>DefaultMutableTreeNode</a:t>
            </a:r>
            <a:r>
              <a:rPr lang="en-US" smtClean="0"/>
              <a:t>. This class implements the </a:t>
            </a:r>
            <a:r>
              <a:rPr lang="en-US" i="1" smtClean="0"/>
              <a:t>MutableTreeNode</a:t>
            </a:r>
            <a:r>
              <a:rPr lang="en-US" smtClean="0"/>
              <a:t> interface, a subinterface of TreeNode </a:t>
            </a:r>
          </a:p>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smtClean="0">
                <a:solidFill>
                  <a:srgbClr val="0000FF"/>
                </a:solidFill>
                <a:latin typeface="Courier New" pitchFamily="49" charset="0"/>
              </a:rPr>
              <a:t>setRootVisible: </a:t>
            </a:r>
            <a:r>
              <a:rPr lang="en-US" smtClean="0">
                <a:solidFill>
                  <a:srgbClr val="0000FF"/>
                </a:solidFill>
                <a:latin typeface="Courier New" pitchFamily="49" charset="0"/>
              </a:rPr>
              <a:t>áp dụng cho trường hợp cây chưa có nút gốc</a:t>
            </a:r>
            <a:endParaRPr lang="en-US" smtClean="0"/>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0EF07AC6-6C39-413D-AD67-E434666C0A9B}" type="slidenum">
              <a:rPr lang="en-US" sz="1200" b="0" smtClean="0">
                <a:latin typeface="Times" pitchFamily="18" charset="0"/>
              </a:rPr>
              <a:pPr/>
              <a:t>43</a:t>
            </a:fld>
            <a:endParaRPr lang="en-US" sz="1200" b="0" smtClean="0">
              <a:latin typeface="Times"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DefaultMutableTreeNode selectedNode = (DefaultMutableTreeNode) tree.getLastSelectedPathComponent();</a:t>
            </a:r>
          </a:p>
          <a:p>
            <a:r>
              <a:rPr lang="en-US" smtClean="0"/>
              <a:t>if (selectedNode == null) return;</a:t>
            </a:r>
          </a:p>
          <a:p>
            <a:endParaRPr lang="en-US" smtClean="0"/>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350598EC-4ED1-46F0-A9FE-39BE04FE13E5}" type="slidenum">
              <a:rPr lang="en-US" sz="1200" b="0" smtClean="0">
                <a:latin typeface="Times" pitchFamily="18" charset="0"/>
              </a:rPr>
              <a:pPr/>
              <a:t>44</a:t>
            </a:fld>
            <a:endParaRPr lang="en-US" sz="1200" b="0" smtClean="0">
              <a:latin typeface="Times"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4DA43A24-FA13-46D6-A09B-F02B88DDC8A9}" type="slidenum">
              <a:rPr lang="en-US" sz="1200" b="0" smtClean="0">
                <a:latin typeface="Times" pitchFamily="18" charset="0"/>
              </a:rPr>
              <a:pPr/>
              <a:t>3</a:t>
            </a:fld>
            <a:endParaRPr lang="en-US" sz="1200" b="0" smtClean="0">
              <a:latin typeface="Times"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187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318D44A8-4EBD-4D1C-B21C-40EEB234FB44}" type="slidenum">
              <a:rPr lang="en-US" sz="1200" b="0" smtClean="0">
                <a:latin typeface="Times" pitchFamily="18" charset="0"/>
              </a:rPr>
              <a:pPr/>
              <a:t>47</a:t>
            </a:fld>
            <a:endParaRPr lang="en-US" sz="1200" b="0" smtClean="0">
              <a:latin typeface="Times"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smtClean="0">
                <a:solidFill>
                  <a:srgbClr val="0000FF"/>
                </a:solidFill>
                <a:latin typeface="Courier New" pitchFamily="49" charset="0"/>
              </a:rPr>
              <a:t>setShowsRootHandles: </a:t>
            </a:r>
            <a:r>
              <a:rPr lang="en-US" smtClean="0">
                <a:solidFill>
                  <a:srgbClr val="0000FF"/>
                </a:solidFill>
                <a:latin typeface="Courier New" pitchFamily="49" charset="0"/>
              </a:rPr>
              <a:t>có icon bên trái nút gốc không</a:t>
            </a:r>
          </a:p>
          <a:p>
            <a:r>
              <a:rPr lang="en-US" b="1" smtClean="0">
                <a:solidFill>
                  <a:srgbClr val="0000FF"/>
                </a:solidFill>
                <a:latin typeface="Courier New" pitchFamily="49" charset="0"/>
              </a:rPr>
              <a:t>setRootVisible: </a:t>
            </a:r>
            <a:r>
              <a:rPr lang="en-US" smtClean="0">
                <a:solidFill>
                  <a:srgbClr val="0000FF"/>
                </a:solidFill>
                <a:latin typeface="Courier New" pitchFamily="49" charset="0"/>
              </a:rPr>
              <a:t>áp dụng cho trường hợp cây chưa có nút gốc</a:t>
            </a:r>
          </a:p>
          <a:p>
            <a:r>
              <a:rPr lang="en-US" b="1" smtClean="0">
                <a:solidFill>
                  <a:srgbClr val="0000FF"/>
                </a:solidFill>
                <a:latin typeface="Courier New" pitchFamily="49" charset="0"/>
              </a:rPr>
              <a:t>Breadth: </a:t>
            </a:r>
            <a:r>
              <a:rPr lang="en-US" smtClean="0">
                <a:solidFill>
                  <a:srgbClr val="0000FF"/>
                </a:solidFill>
                <a:latin typeface="Courier New" pitchFamily="49" charset="0"/>
              </a:rPr>
              <a:t>bề ngang</a:t>
            </a:r>
            <a:endParaRPr lang="en-US" smtClean="0"/>
          </a:p>
        </p:txBody>
      </p:sp>
      <p:sp>
        <p:nvSpPr>
          <p:cNvPr id="1198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D1D90875-CE58-4DC3-8E91-394FF68B6EF1}" type="slidenum">
              <a:rPr lang="en-US" sz="1200" b="0" smtClean="0">
                <a:latin typeface="Times" pitchFamily="18" charset="0"/>
              </a:rPr>
              <a:pPr/>
              <a:t>48</a:t>
            </a:fld>
            <a:endParaRPr lang="en-US" sz="1200" b="0" smtClean="0">
              <a:latin typeface="Times"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Enumeration : liệt kê</a:t>
            </a:r>
          </a:p>
        </p:txBody>
      </p:sp>
      <p:sp>
        <p:nvSpPr>
          <p:cNvPr id="1208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D50B41B8-99CE-4920-8FD8-11E6BCAE4667}" type="slidenum">
              <a:rPr lang="en-US" sz="1200" b="0" smtClean="0">
                <a:latin typeface="Times" pitchFamily="18" charset="0"/>
              </a:rPr>
              <a:pPr/>
              <a:t>49</a:t>
            </a:fld>
            <a:endParaRPr lang="en-US" sz="1200" b="0" smtClean="0">
              <a:latin typeface="Times"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218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D5641F29-8EF3-4C5E-97AC-B8F88DED21F3}" type="slidenum">
              <a:rPr lang="en-US" sz="1200" b="0" smtClean="0">
                <a:latin typeface="Times" pitchFamily="18" charset="0"/>
              </a:rPr>
              <a:pPr/>
              <a:t>54</a:t>
            </a:fld>
            <a:endParaRPr lang="en-US" sz="1200" b="0" smtClean="0">
              <a:latin typeface="Times"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AA03A887-6FC8-4CB7-8D35-EEAD0DDFD921}" type="slidenum">
              <a:rPr lang="en-US" sz="1200" b="0" smtClean="0">
                <a:latin typeface="Times" pitchFamily="18" charset="0"/>
              </a:rPr>
              <a:pPr/>
              <a:t>56</a:t>
            </a:fld>
            <a:endParaRPr lang="en-US" sz="1200" b="0" smtClean="0">
              <a:latin typeface="Times" pitchFamily="18"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239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C3FA988E-0113-48C0-AC7F-FEB6EC0198C8}" type="slidenum">
              <a:rPr lang="en-US" sz="1200" b="0" smtClean="0">
                <a:latin typeface="Times" pitchFamily="18" charset="0"/>
              </a:rPr>
              <a:pPr/>
              <a:t>57</a:t>
            </a:fld>
            <a:endParaRPr lang="en-US" sz="1200" b="0" smtClean="0">
              <a:latin typeface="Times"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249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5315B03A-A824-4F48-9261-588403440E29}" type="slidenum">
              <a:rPr lang="en-US" sz="1200" b="0" smtClean="0">
                <a:latin typeface="Times" pitchFamily="18" charset="0"/>
              </a:rPr>
              <a:pPr/>
              <a:t>60</a:t>
            </a:fld>
            <a:endParaRPr lang="en-US" sz="1200" b="0" smtClean="0">
              <a:latin typeface="Times"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spcBef>
                <a:spcPts val="600"/>
              </a:spcBef>
            </a:pPr>
            <a:r>
              <a:rPr lang="en-US" smtClean="0"/>
              <a:t>To see tick marks, you must set the spacing for either major or minor tick marks (or both) to a non-zero value and call the </a:t>
            </a:r>
            <a:r>
              <a:rPr lang="en-US" smtClean="0">
                <a:solidFill>
                  <a:srgbClr val="51FFB4"/>
                </a:solidFill>
                <a:latin typeface="Courier New" pitchFamily="49" charset="0"/>
                <a:cs typeface="Courier New" pitchFamily="49" charset="0"/>
              </a:rPr>
              <a:t>setPaintTicks(true)</a:t>
            </a:r>
            <a:r>
              <a:rPr lang="en-US" smtClean="0"/>
              <a:t> method</a:t>
            </a:r>
          </a:p>
          <a:p>
            <a:pPr lvl="2">
              <a:spcBef>
                <a:spcPts val="600"/>
              </a:spcBef>
            </a:pPr>
            <a:r>
              <a:rPr lang="en-US" smtClean="0"/>
              <a:t>To display standard numeric labels at major tick mark locations, set the major tick spacing, then call the </a:t>
            </a:r>
            <a:r>
              <a:rPr lang="en-US" smtClean="0">
                <a:solidFill>
                  <a:srgbClr val="51FFB4"/>
                </a:solidFill>
                <a:latin typeface="Courier New" pitchFamily="49" charset="0"/>
                <a:cs typeface="Courier New" pitchFamily="49" charset="0"/>
              </a:rPr>
              <a:t>setPaintLabels(true) </a:t>
            </a:r>
            <a:r>
              <a:rPr lang="en-US" smtClean="0"/>
              <a:t>method</a:t>
            </a:r>
          </a:p>
          <a:p>
            <a:endParaRPr lang="en-US" smtClean="0"/>
          </a:p>
        </p:txBody>
      </p:sp>
      <p:sp>
        <p:nvSpPr>
          <p:cNvPr id="1259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C360DC7D-AE58-4850-9ABC-B59D6794B8AB}" type="slidenum">
              <a:rPr lang="en-US" sz="1200" b="0" smtClean="0">
                <a:latin typeface="Times" pitchFamily="18" charset="0"/>
              </a:rPr>
              <a:pPr/>
              <a:t>61</a:t>
            </a:fld>
            <a:endParaRPr lang="en-US" sz="1200" b="0" smtClean="0">
              <a:latin typeface="Times"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Creates a new slider with the specified orientation, minimum value, maximum value, and initial</a:t>
            </a:r>
          </a:p>
          <a:p>
            <a:r>
              <a:rPr lang="en-US" smtClean="0"/>
              <a:t>value. The default orientation is horizontal, the default minimum value is 0, the default maximum</a:t>
            </a:r>
          </a:p>
          <a:p>
            <a:r>
              <a:rPr lang="en-US" smtClean="0"/>
              <a:t>value is 100, and the default initial value is the range midpoint JSlider(int min, int max, int initialValue)</a:t>
            </a:r>
          </a:p>
          <a:p>
            <a:endParaRPr lang="en-US" smtClean="0"/>
          </a:p>
        </p:txBody>
      </p:sp>
      <p:sp>
        <p:nvSpPr>
          <p:cNvPr id="1269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838C0417-51CC-47E5-8A9C-D56F0FFA57D3}" type="slidenum">
              <a:rPr lang="en-US" sz="1200" b="0" smtClean="0">
                <a:latin typeface="Times" pitchFamily="18" charset="0"/>
              </a:rPr>
              <a:pPr/>
              <a:t>63</a:t>
            </a:fld>
            <a:endParaRPr lang="en-US" sz="1200" b="0" smtClean="0">
              <a:latin typeface="Times"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EBADAD03-1833-4EB9-BCC7-BE8DF7D54806}" type="slidenum">
              <a:rPr lang="en-US" sz="1200" b="0" smtClean="0">
                <a:latin typeface="Times" pitchFamily="18" charset="0"/>
              </a:rPr>
              <a:pPr/>
              <a:t>68</a:t>
            </a:fld>
            <a:endParaRPr lang="en-US" sz="1200" b="0" smtClean="0">
              <a:latin typeface="Times"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C0472EDB-85EF-44C6-91F6-F1250002A250}" type="slidenum">
              <a:rPr lang="en-US" sz="1200" b="0" smtClean="0">
                <a:latin typeface="Times" pitchFamily="18" charset="0"/>
              </a:rPr>
              <a:pPr/>
              <a:t>4</a:t>
            </a:fld>
            <a:endParaRPr lang="en-US" sz="1200" b="0" smtClean="0">
              <a:latin typeface="Times"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key not printable: e.g., an arrow key, Home, End, Page Up, Page Down, a function key, Num Lock, Print Screen, Scroll Lock, Caps Lock and Pause</a:t>
            </a:r>
          </a:p>
        </p:txBody>
      </p:sp>
      <p:sp>
        <p:nvSpPr>
          <p:cNvPr id="1290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F25AD4DE-1CB2-43CA-BD06-1834A2EF73A4}" type="slidenum">
              <a:rPr lang="en-US" sz="1200" b="0" smtClean="0">
                <a:latin typeface="Times" pitchFamily="18" charset="0"/>
              </a:rPr>
              <a:pPr/>
              <a:t>69</a:t>
            </a:fld>
            <a:endParaRPr lang="en-US" sz="1200" b="0" smtClean="0">
              <a:latin typeface="Times"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3734C228-0774-426D-93A8-05BDC0C21783}" type="slidenum">
              <a:rPr lang="en-US" sz="1200" b="0" smtClean="0">
                <a:latin typeface="Times" pitchFamily="18" charset="0"/>
              </a:rPr>
              <a:pPr/>
              <a:t>70</a:t>
            </a:fld>
            <a:endParaRPr lang="en-US" sz="1200" b="0" smtClean="0">
              <a:latin typeface="Times"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r>
              <a:rPr lang="en-US" smtClean="0"/>
              <a:t>When you click the mouse button over a Java GUI component, three events are</a:t>
            </a:r>
          </a:p>
          <a:p>
            <a:pPr>
              <a:defRPr/>
            </a:pPr>
            <a:r>
              <a:rPr lang="en-US" smtClean="0"/>
              <a:t>generated: one when the mouse button is pushed down (</a:t>
            </a:r>
            <a:r>
              <a:rPr lang="en-US" i="1" smtClean="0"/>
              <a:t>mouse pressed) and two</a:t>
            </a:r>
          </a:p>
          <a:p>
            <a:pPr>
              <a:defRPr/>
            </a:pPr>
            <a:r>
              <a:rPr lang="en-US" smtClean="0"/>
              <a:t>when it is let up (</a:t>
            </a:r>
            <a:r>
              <a:rPr lang="en-US" i="1" smtClean="0"/>
              <a:t>mouse released and mouse clicked). A mouse click is defined as</a:t>
            </a:r>
          </a:p>
          <a:p>
            <a:pPr>
              <a:defRPr/>
            </a:pPr>
            <a:r>
              <a:rPr lang="en-US" smtClean="0"/>
              <a:t>pressing and releasing the mouse button in the same location. If you press the</a:t>
            </a:r>
          </a:p>
          <a:p>
            <a:pPr>
              <a:defRPr/>
            </a:pPr>
            <a:r>
              <a:rPr lang="en-US" smtClean="0"/>
              <a:t>mouse button down, move the mouse, and then release the mouse button, a</a:t>
            </a:r>
          </a:p>
          <a:p>
            <a:pPr>
              <a:defRPr/>
            </a:pPr>
            <a:r>
              <a:rPr lang="en-US" smtClean="0"/>
              <a:t>mouse clicked event is not generated.</a:t>
            </a:r>
          </a:p>
          <a:p>
            <a:pPr>
              <a:defRPr/>
            </a:pPr>
            <a:r>
              <a:rPr lang="en-US" smtClean="0"/>
              <a:t>A component will generate a </a:t>
            </a:r>
            <a:r>
              <a:rPr lang="en-US" i="1" smtClean="0"/>
              <a:t>mouse entered event when the mouse pointer</a:t>
            </a:r>
          </a:p>
          <a:p>
            <a:pPr>
              <a:defRPr/>
            </a:pPr>
            <a:r>
              <a:rPr lang="en-US" smtClean="0"/>
              <a:t>passes into its graphical space. Likewise, it generates a </a:t>
            </a:r>
            <a:r>
              <a:rPr lang="en-US" i="1" smtClean="0"/>
              <a:t>mouse exited event when</a:t>
            </a:r>
          </a:p>
          <a:p>
            <a:pPr>
              <a:defRPr/>
            </a:pPr>
            <a:r>
              <a:rPr lang="en-US" smtClean="0"/>
              <a:t>the mouse pointer leaves.</a:t>
            </a:r>
          </a:p>
          <a:p>
            <a:pPr>
              <a:defRPr/>
            </a:pPr>
            <a:r>
              <a:rPr lang="en-US" smtClean="0"/>
              <a:t>Mouse motion events, as the name implies, occur while</a:t>
            </a:r>
          </a:p>
          <a:p>
            <a:pPr>
              <a:defRPr/>
            </a:pPr>
            <a:r>
              <a:rPr lang="en-US" smtClean="0"/>
              <a:t>the mouse is in motion. The </a:t>
            </a:r>
            <a:r>
              <a:rPr lang="en-US" i="1" smtClean="0"/>
              <a:t>mouse moved event indicates</a:t>
            </a:r>
          </a:p>
          <a:p>
            <a:pPr>
              <a:defRPr/>
            </a:pPr>
            <a:r>
              <a:rPr lang="en-US" smtClean="0"/>
              <a:t>simply that the mouse is in motion. The </a:t>
            </a:r>
            <a:r>
              <a:rPr lang="en-US" i="1" smtClean="0"/>
              <a:t>mouse dragged</a:t>
            </a:r>
          </a:p>
          <a:p>
            <a:pPr>
              <a:defRPr/>
            </a:pPr>
            <a:r>
              <a:rPr lang="en-US" smtClean="0"/>
              <a:t>event is generated when the user has pressed the mouse</a:t>
            </a:r>
          </a:p>
          <a:p>
            <a:pPr>
              <a:defRPr/>
            </a:pPr>
            <a:r>
              <a:rPr lang="en-US" smtClean="0"/>
              <a:t>button down and moved the mouse without releasing the</a:t>
            </a:r>
          </a:p>
          <a:p>
            <a:pPr>
              <a:defRPr/>
            </a:pPr>
            <a:r>
              <a:rPr lang="en-US" smtClean="0"/>
              <a:t>button. Mouse motion events are generated</a:t>
            </a:r>
            <a:endParaRPr lang="en-US"/>
          </a:p>
        </p:txBody>
      </p:sp>
      <p:sp>
        <p:nvSpPr>
          <p:cNvPr id="1310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3B4993C9-1787-4927-B090-69F11AAB7581}" type="slidenum">
              <a:rPr lang="en-US" sz="1200" b="0" smtClean="0">
                <a:latin typeface="Times" pitchFamily="18" charset="0"/>
              </a:rPr>
              <a:pPr/>
              <a:t>71</a:t>
            </a:fld>
            <a:endParaRPr lang="en-US" sz="1200" b="0" smtClean="0">
              <a:latin typeface="Times"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mtClean="0"/>
              <a:t>A </a:t>
            </a:r>
            <a:r>
              <a:rPr lang="en-US" smtClean="0">
                <a:latin typeface="Courier New" pitchFamily="49" charset="0"/>
                <a:cs typeface="Courier New" pitchFamily="49" charset="0"/>
              </a:rPr>
              <a:t>MouseEvent</a:t>
            </a:r>
            <a:r>
              <a:rPr lang="en-US" b="1" i="1" smtClean="0"/>
              <a:t> </a:t>
            </a:r>
            <a:r>
              <a:rPr lang="en-US" smtClean="0"/>
              <a:t>object contains information about the mouse event that occurred, including the x- and y-coordinates of the location where the event occurred</a:t>
            </a:r>
          </a:p>
          <a:p>
            <a:endParaRPr lang="en-US" smtClean="0"/>
          </a:p>
        </p:txBody>
      </p:sp>
      <p:sp>
        <p:nvSpPr>
          <p:cNvPr id="132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836C7E96-7DDD-4A20-821D-4B6B4D7611CC}" type="slidenum">
              <a:rPr lang="en-US" sz="1200" b="0" smtClean="0">
                <a:latin typeface="Times" pitchFamily="18" charset="0"/>
              </a:rPr>
              <a:pPr/>
              <a:t>72</a:t>
            </a:fld>
            <a:endParaRPr lang="en-US" sz="1200" b="0" smtClean="0">
              <a:latin typeface="Times"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FD4FB179-8BBC-4E00-89EF-6944A8AA1644}" type="slidenum">
              <a:rPr lang="en-US" sz="1200" b="0" smtClean="0">
                <a:latin typeface="Times" pitchFamily="18" charset="0"/>
              </a:rPr>
              <a:pPr/>
              <a:t>5</a:t>
            </a:fld>
            <a:endParaRPr lang="en-US" sz="1200" b="0" smtClean="0">
              <a:latin typeface="Times"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Combo boxes were covered in Volume 1 because they are relatively simple. The JList component has many more features, and its design is similar to that of the tree and table components. For that reason, it is our starting point for the discussion of complex Swing components.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DC8667CD-4482-419F-9A56-12281B2189AF}" type="slidenum">
              <a:rPr lang="en-US" sz="1200" b="0" smtClean="0">
                <a:latin typeface="Times" pitchFamily="18" charset="0"/>
              </a:rPr>
              <a:pPr/>
              <a:t>6</a:t>
            </a:fld>
            <a:endParaRPr lang="en-US" sz="1200" b="0" smtClean="0">
              <a:latin typeface="Times"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xfrm>
            <a:off x="676275" y="4683125"/>
            <a:ext cx="5403850" cy="4437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A77B10A3-6CD0-4FFB-9CE9-1584EAA9721C}" type="slidenum">
              <a:rPr lang="en-US" sz="1200" b="0" smtClean="0">
                <a:latin typeface="Times" pitchFamily="18" charset="0"/>
              </a:rPr>
              <a:pPr/>
              <a:t>8</a:t>
            </a:fld>
            <a:endParaRPr lang="en-US" sz="1200" b="0" smtClean="0">
              <a:latin typeface="Times"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70000"/>
              </a:spcBef>
            </a:pPr>
            <a:r>
              <a:rPr lang="en-US" smtClean="0"/>
              <a:t>A </a:t>
            </a:r>
            <a:r>
              <a:rPr lang="en-US" smtClean="0">
                <a:latin typeface="Courier New" pitchFamily="49" charset="0"/>
              </a:rPr>
              <a:t>JList</a:t>
            </a:r>
            <a:r>
              <a:rPr lang="en-US" smtClean="0"/>
              <a:t> object can be set so that multiple items can be selected at the same time</a:t>
            </a:r>
          </a:p>
          <a:p>
            <a:pPr eaLnBrk="1" hangingPunct="1">
              <a:spcBef>
                <a:spcPct val="70000"/>
              </a:spcBef>
            </a:pPr>
            <a:r>
              <a:rPr lang="en-US" smtClean="0"/>
              <a:t>The </a:t>
            </a:r>
            <a:r>
              <a:rPr lang="en-US" i="1" smtClean="0"/>
              <a:t>list selection mode</a:t>
            </a:r>
            <a:r>
              <a:rPr lang="en-US" smtClean="0"/>
              <a:t> can be one of three options:</a:t>
            </a:r>
          </a:p>
          <a:p>
            <a:pPr lvl="1" eaLnBrk="1" hangingPunct="1">
              <a:spcBef>
                <a:spcPct val="70000"/>
              </a:spcBef>
            </a:pPr>
            <a:r>
              <a:rPr lang="en-US" smtClean="0"/>
              <a:t>single selection – only one item can be selected at a time</a:t>
            </a:r>
          </a:p>
          <a:p>
            <a:pPr lvl="1" eaLnBrk="1" hangingPunct="1"/>
            <a:r>
              <a:rPr lang="en-US" smtClean="0"/>
              <a:t>single interval selection – multiple, contiguous items can be selected at a time</a:t>
            </a:r>
          </a:p>
          <a:p>
            <a:pPr lvl="1" eaLnBrk="1" hangingPunct="1"/>
            <a:r>
              <a:rPr lang="en-US" smtClean="0"/>
              <a:t>multiple interval selection – any combination of items can be selected</a:t>
            </a:r>
          </a:p>
          <a:p>
            <a:pPr eaLnBrk="1" hangingPunct="1">
              <a:spcBef>
                <a:spcPct val="70000"/>
              </a:spcBef>
            </a:pPr>
            <a:r>
              <a:rPr lang="en-US" smtClean="0"/>
              <a:t>The list selection mode is defined by a </a:t>
            </a:r>
            <a:r>
              <a:rPr lang="en-US" smtClean="0">
                <a:latin typeface="Courier New" pitchFamily="49" charset="0"/>
              </a:rPr>
              <a:t>ListSelectionModel </a:t>
            </a:r>
            <a:r>
              <a:rPr lang="en-US" smtClean="0"/>
              <a:t>object</a:t>
            </a:r>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633481FD-5ECE-4195-BC20-E722B74CEF69}" type="slidenum">
              <a:rPr lang="en-US" sz="1200" b="0" smtClean="0">
                <a:latin typeface="Times" pitchFamily="18" charset="0"/>
              </a:rPr>
              <a:pPr/>
              <a:t>13</a:t>
            </a:fld>
            <a:endParaRPr lang="en-US" sz="1200" b="0" smtClean="0">
              <a:latin typeface="Times"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charset="0"/>
              </a:rPr>
              <a:t>The list component uses the model-view-controller design pattern to separate the visual appearance </a:t>
            </a:r>
          </a:p>
          <a:p>
            <a:pPr eaLnBrk="1" hangingPunct="1"/>
            <a:endParaRPr lang="en-US" smtClean="0"/>
          </a:p>
          <a:p>
            <a:pPr eaLnBrk="1" hangingPunct="1"/>
            <a:r>
              <a:rPr lang="en-US" smtClean="0"/>
              <a:t>The ListModel interface has no methods to insert or remove elements because, after all, the whole point of having a list model is that it need not store the elements. </a:t>
            </a:r>
          </a:p>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Có thể dùng cách đơn giản hơn là: add(Object)</a:t>
            </a:r>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77B208F8-AFF0-4C61-A80F-E58F2D94D752}" type="slidenum">
              <a:rPr lang="en-US" sz="1200" b="0" smtClean="0">
                <a:latin typeface="Times" pitchFamily="18" charset="0"/>
              </a:rPr>
              <a:pPr/>
              <a:t>20</a:t>
            </a:fld>
            <a:endParaRPr lang="en-US" sz="1200" b="0" smtClean="0">
              <a:latin typeface="Times"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r>
              <a:rPr lang="en-US" b="1" smtClean="0"/>
              <a:t>public class JavaLocationRenderer extends</a:t>
            </a:r>
          </a:p>
          <a:p>
            <a:pPr>
              <a:defRPr/>
            </a:pPr>
            <a:r>
              <a:rPr lang="en-US" b="1" smtClean="0"/>
              <a:t>DefaultListCellRenderer {</a:t>
            </a:r>
          </a:p>
          <a:p>
            <a:pPr>
              <a:defRPr/>
            </a:pPr>
            <a:r>
              <a:rPr lang="en-US" b="1" smtClean="0"/>
              <a:t>private Map&lt;Object,ImageIcon&gt; iconTable =</a:t>
            </a:r>
          </a:p>
          <a:p>
            <a:pPr>
              <a:defRPr/>
            </a:pPr>
            <a:r>
              <a:rPr lang="en-US" b="1" smtClean="0"/>
              <a:t>new HashMap&lt;Object,ImageIcon&gt;();</a:t>
            </a:r>
          </a:p>
          <a:p>
            <a:pPr>
              <a:defRPr/>
            </a:pPr>
            <a:r>
              <a:rPr lang="en-US" b="1" smtClean="0"/>
              <a:t>public Component getListCellRendererComponent</a:t>
            </a:r>
          </a:p>
          <a:p>
            <a:pPr>
              <a:defRPr/>
            </a:pPr>
            <a:r>
              <a:rPr lang="en-US" b="1" smtClean="0"/>
              <a:t>(JList list, Object value, int index,</a:t>
            </a:r>
          </a:p>
          <a:p>
            <a:pPr>
              <a:defRPr/>
            </a:pPr>
            <a:r>
              <a:rPr lang="en-US" b="1" smtClean="0"/>
              <a:t>boolean isSelected, boolean hasFocus) {</a:t>
            </a:r>
          </a:p>
          <a:p>
            <a:pPr>
              <a:defRPr/>
            </a:pPr>
            <a:r>
              <a:rPr lang="en-US" b="1" smtClean="0"/>
              <a:t>JLabel label = (JLabel)super.getListCellRendererComponent</a:t>
            </a:r>
          </a:p>
          <a:p>
            <a:pPr>
              <a:defRPr/>
            </a:pPr>
            <a:r>
              <a:rPr lang="en-US" b="1" smtClean="0"/>
              <a:t>(list,value,index,isSelected,hasFocus);</a:t>
            </a:r>
          </a:p>
          <a:p>
            <a:pPr>
              <a:defRPr/>
            </a:pPr>
            <a:r>
              <a:rPr lang="en-US" b="1" smtClean="0"/>
              <a:t>if (value instanceof JavaLocation) {</a:t>
            </a:r>
          </a:p>
          <a:p>
            <a:pPr>
              <a:defRPr/>
            </a:pPr>
            <a:r>
              <a:rPr lang="en-US" b="1" smtClean="0"/>
              <a:t>JavaLocation location = (JavaLocation)value;</a:t>
            </a:r>
          </a:p>
          <a:p>
            <a:pPr>
              <a:defRPr/>
            </a:pPr>
            <a:r>
              <a:rPr lang="en-US" b="1" smtClean="0"/>
              <a:t>ImageIcon icon = iconTable.get(value);</a:t>
            </a:r>
          </a:p>
          <a:p>
            <a:pPr>
              <a:defRPr/>
            </a:pPr>
            <a:r>
              <a:rPr lang="en-US" b="1" smtClean="0"/>
              <a:t>if (icon == null) {</a:t>
            </a:r>
          </a:p>
          <a:p>
            <a:pPr>
              <a:defRPr/>
            </a:pPr>
            <a:r>
              <a:rPr lang="en-US" b="1" smtClean="0"/>
              <a:t>icon = new ImageIcon(location.getFlagFile());</a:t>
            </a:r>
          </a:p>
          <a:p>
            <a:pPr>
              <a:defRPr/>
            </a:pPr>
            <a:r>
              <a:rPr lang="en-US" b="1" smtClean="0"/>
              <a:t>iconTable.put(value, icon);</a:t>
            </a:r>
          </a:p>
          <a:p>
            <a:pPr>
              <a:defRPr/>
            </a:pPr>
            <a:r>
              <a:rPr lang="en-US" b="1" smtClean="0"/>
              <a:t>}</a:t>
            </a:r>
          </a:p>
          <a:p>
            <a:pPr>
              <a:defRPr/>
            </a:pPr>
            <a:r>
              <a:rPr lang="en-US" b="1" smtClean="0"/>
              <a:t>label.setIcon(icon);</a:t>
            </a:r>
          </a:p>
          <a:p>
            <a:pPr>
              <a:defRPr/>
            </a:pPr>
            <a:r>
              <a:rPr lang="en-US" b="1" smtClean="0"/>
              <a:t>...</a:t>
            </a:r>
          </a:p>
          <a:p>
            <a:pPr>
              <a:defRPr/>
            </a:pPr>
            <a:r>
              <a:rPr lang="en-US" b="1" smtClean="0"/>
              <a:t>return(label);</a:t>
            </a:r>
          </a:p>
          <a:p>
            <a:pPr>
              <a:defRPr/>
            </a:pPr>
            <a:r>
              <a:rPr lang="en-US" smtClean="0"/>
              <a:t>20 </a:t>
            </a:r>
            <a:r>
              <a:rPr lang="en-US" b="1" smtClean="0"/>
              <a:t>}}</a:t>
            </a:r>
            <a:endParaRPr lang="en-US"/>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99CE6526-09C6-4C7F-BA2C-B7F33F59D961}" type="slidenum">
              <a:rPr lang="en-US" sz="1200" b="0" smtClean="0">
                <a:latin typeface="Times" pitchFamily="18" charset="0"/>
              </a:rPr>
              <a:pPr/>
              <a:t>25</a:t>
            </a:fld>
            <a:endParaRPr lang="en-US" sz="1200" b="0" smtClean="0">
              <a:latin typeface="Times"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 name="Rectangle 4"/>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7" name="Rectangle 10"/>
          <p:cNvSpPr>
            <a:spLocks noChangeArrowheads="1"/>
          </p:cNvSpPr>
          <p:nvPr/>
        </p:nvSpPr>
        <p:spPr bwMode="auto">
          <a:xfrm>
            <a:off x="463550" y="2700338"/>
            <a:ext cx="161925" cy="415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 name="Rectangle 11"/>
          <p:cNvSpPr>
            <a:spLocks noChangeArrowheads="1"/>
          </p:cNvSpPr>
          <p:nvPr/>
        </p:nvSpPr>
        <p:spPr bwMode="auto">
          <a:xfrm rot="16200000">
            <a:off x="4457700" y="-2933700"/>
            <a:ext cx="228600" cy="9144000"/>
          </a:xfrm>
          <a:prstGeom prst="rect">
            <a:avLst/>
          </a:prstGeom>
          <a:gradFill rotWithShape="0">
            <a:gsLst>
              <a:gs pos="0">
                <a:schemeClr val="bg2"/>
              </a:gs>
              <a:gs pos="50000">
                <a:schemeClr val="folHlink"/>
              </a:gs>
              <a:gs pos="100000">
                <a:schemeClr val="bg2"/>
              </a:gs>
            </a:gsLst>
            <a:lin ang="5400000" scaled="1"/>
          </a:gradFill>
          <a:ln w="9525">
            <a:noFill/>
            <a:miter lim="800000"/>
            <a:headEnd/>
            <a:tailEnd/>
          </a:ln>
        </p:spPr>
        <p:txBody>
          <a:bodyPr wrap="none" anchor="ctr"/>
          <a:lstStyle/>
          <a:p>
            <a:pPr>
              <a:defRPr/>
            </a:pPr>
            <a:endParaRPr lang="en-US"/>
          </a:p>
        </p:txBody>
      </p:sp>
      <p:sp>
        <p:nvSpPr>
          <p:cNvPr id="148485" name="Rectangle 5"/>
          <p:cNvSpPr>
            <a:spLocks noGrp="1" noChangeArrowheads="1"/>
          </p:cNvSpPr>
          <p:nvPr>
            <p:ph type="ctrTitle"/>
          </p:nvPr>
        </p:nvSpPr>
        <p:spPr>
          <a:xfrm>
            <a:off x="762000" y="457200"/>
            <a:ext cx="7772400" cy="914400"/>
          </a:xfrm>
        </p:spPr>
        <p:txBody>
          <a:bodyPr/>
          <a:lstStyle>
            <a:lvl1pPr>
              <a:defRPr/>
            </a:lvl1pPr>
          </a:lstStyle>
          <a:p>
            <a:r>
              <a:rPr lang="en-US"/>
              <a:t>Click to edit Master title style</a:t>
            </a:r>
          </a:p>
        </p:txBody>
      </p:sp>
      <p:sp>
        <p:nvSpPr>
          <p:cNvPr id="148486" name="Rectangle 6"/>
          <p:cNvSpPr>
            <a:spLocks noGrp="1" noChangeArrowheads="1"/>
          </p:cNvSpPr>
          <p:nvPr>
            <p:ph type="subTitle" idx="1"/>
          </p:nvPr>
        </p:nvSpPr>
        <p:spPr>
          <a:xfrm>
            <a:off x="838200" y="1981200"/>
            <a:ext cx="7543800" cy="3962400"/>
          </a:xfrm>
        </p:spPr>
        <p:txBody>
          <a:bodyPr/>
          <a:lstStyle>
            <a:lvl1pPr marL="0" indent="0" algn="ctr">
              <a:buFont typeface="Wingdings" pitchFamily="2" charset="2"/>
              <a:buNone/>
              <a:defRPr/>
            </a:lvl1pPr>
          </a:lstStyle>
          <a:p>
            <a:r>
              <a:rPr lang="en-US"/>
              <a:t>Click to edit Master subtitle style</a:t>
            </a:r>
          </a:p>
        </p:txBody>
      </p:sp>
      <p:sp>
        <p:nvSpPr>
          <p:cNvPr id="9" name="Rectangle 7"/>
          <p:cNvSpPr>
            <a:spLocks noGrp="1" noChangeArrowheads="1"/>
          </p:cNvSpPr>
          <p:nvPr>
            <p:ph type="dt" sz="half" idx="10"/>
          </p:nvPr>
        </p:nvSpPr>
        <p:spPr>
          <a:xfrm>
            <a:off x="1295400" y="6248400"/>
            <a:ext cx="1905000" cy="457200"/>
          </a:xfrm>
        </p:spPr>
        <p:txBody>
          <a:bodyPr/>
          <a:lstStyle>
            <a:lvl1pPr>
              <a:defRPr smtClean="0">
                <a:solidFill>
                  <a:srgbClr val="FFFFFF"/>
                </a:solidFill>
              </a:defRPr>
            </a:lvl1pPr>
          </a:lstStyle>
          <a:p>
            <a:pPr>
              <a:defRPr/>
            </a:pPr>
            <a:fld id="{BE37ED13-C49B-444E-8EED-24F5C9AFCE3F}" type="datetime1">
              <a:rPr lang="en-US"/>
              <a:pPr>
                <a:defRPr/>
              </a:pPr>
              <a:t>3/17/12</a:t>
            </a:fld>
            <a:endParaRPr lang="en-US"/>
          </a:p>
        </p:txBody>
      </p:sp>
      <p:sp>
        <p:nvSpPr>
          <p:cNvPr id="10" name="Rectangle 8"/>
          <p:cNvSpPr>
            <a:spLocks noGrp="1" noChangeArrowheads="1"/>
          </p:cNvSpPr>
          <p:nvPr>
            <p:ph type="ftr" sz="quarter" idx="11"/>
          </p:nvPr>
        </p:nvSpPr>
        <p:spPr>
          <a:xfrm>
            <a:off x="3733800" y="6248400"/>
            <a:ext cx="2895600" cy="457200"/>
          </a:xfrm>
        </p:spPr>
        <p:txBody>
          <a:bodyPr/>
          <a:lstStyle>
            <a:lvl1pPr>
              <a:defRPr smtClean="0">
                <a:solidFill>
                  <a:srgbClr val="FFFFFF"/>
                </a:solidFill>
              </a:defRPr>
            </a:lvl1pPr>
          </a:lstStyle>
          <a:p>
            <a:pPr>
              <a:defRPr/>
            </a:pPr>
            <a:endParaRPr lang="en-US"/>
          </a:p>
        </p:txBody>
      </p:sp>
      <p:sp>
        <p:nvSpPr>
          <p:cNvPr id="11" name="Rectangle 9"/>
          <p:cNvSpPr>
            <a:spLocks noGrp="1" noChangeArrowheads="1"/>
          </p:cNvSpPr>
          <p:nvPr>
            <p:ph type="sldNum" sz="quarter" idx="12"/>
          </p:nvPr>
        </p:nvSpPr>
        <p:spPr>
          <a:xfrm>
            <a:off x="7162800" y="6248400"/>
            <a:ext cx="1905000" cy="457200"/>
          </a:xfrm>
        </p:spPr>
        <p:txBody>
          <a:bodyPr/>
          <a:lstStyle>
            <a:lvl1pPr>
              <a:defRPr>
                <a:solidFill>
                  <a:srgbClr val="FFFFFF"/>
                </a:solidFill>
              </a:defRPr>
            </a:lvl1pPr>
          </a:lstStyle>
          <a:p>
            <a:pPr>
              <a:defRPr/>
            </a:pPr>
            <a:fld id="{9CA71ADA-210C-4CD4-9A16-36958BA6BBDA}" type="slidenum">
              <a:rPr lang="en-US"/>
              <a:pPr>
                <a:defRPr/>
              </a:pPr>
              <a:t>‹#›</a:t>
            </a:fld>
            <a:endParaRPr lang="en-US"/>
          </a:p>
        </p:txBody>
      </p:sp>
    </p:spTree>
    <p:extLst>
      <p:ext uri="{BB962C8B-B14F-4D97-AF65-F5344CB8AC3E}">
        <p14:creationId xmlns:p14="http://schemas.microsoft.com/office/powerpoint/2010/main" val="1431560757"/>
      </p:ext>
    </p:extLst>
  </p:cSld>
  <p:clrMapOvr>
    <a:masterClrMapping/>
  </p:clrMapOvr>
  <p:transition>
    <p:wheel spokes="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E5BD74EC-769C-44A3-9D0F-6C8E09D0DF75}" type="datetime1">
              <a:rPr lang="en-US"/>
              <a:pPr>
                <a:defRPr/>
              </a:pPr>
              <a:t>3/17/12</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56F469A-B438-4009-9061-ADA9C6B202BA}" type="slidenum">
              <a:rPr lang="en-US"/>
              <a:pPr>
                <a:defRPr/>
              </a:pPr>
              <a:t>‹#›</a:t>
            </a:fld>
            <a:endParaRPr lang="en-US"/>
          </a:p>
        </p:txBody>
      </p:sp>
    </p:spTree>
    <p:extLst>
      <p:ext uri="{BB962C8B-B14F-4D97-AF65-F5344CB8AC3E}">
        <p14:creationId xmlns:p14="http://schemas.microsoft.com/office/powerpoint/2010/main" val="3923725808"/>
      </p:ext>
    </p:extLst>
  </p:cSld>
  <p:clrMapOvr>
    <a:masterClrMapping/>
  </p:clrMapOvr>
  <p:transition>
    <p:wheel spokes="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8950" y="228600"/>
            <a:ext cx="207645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28600"/>
            <a:ext cx="60769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5F95483F-600F-4899-831A-708915F873F4}" type="datetime1">
              <a:rPr lang="en-US"/>
              <a:pPr>
                <a:defRPr/>
              </a:pPr>
              <a:t>3/17/12</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64ADD7E-97B4-4640-9433-84BC2FB5C4AE}" type="slidenum">
              <a:rPr lang="en-US"/>
              <a:pPr>
                <a:defRPr/>
              </a:pPr>
              <a:t>‹#›</a:t>
            </a:fld>
            <a:endParaRPr lang="en-US"/>
          </a:p>
        </p:txBody>
      </p:sp>
    </p:spTree>
    <p:extLst>
      <p:ext uri="{BB962C8B-B14F-4D97-AF65-F5344CB8AC3E}">
        <p14:creationId xmlns:p14="http://schemas.microsoft.com/office/powerpoint/2010/main" val="160153532"/>
      </p:ext>
    </p:extLst>
  </p:cSld>
  <p:clrMapOvr>
    <a:masterClrMapping/>
  </p:clrMapOvr>
  <p:transition>
    <p:wheel spokes="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58825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295400"/>
            <a:ext cx="4076700" cy="5181600"/>
          </a:xfrm>
        </p:spPr>
        <p:txBody>
          <a:bodyPr/>
          <a:lstStyle>
            <a:lvl2pPr>
              <a:defRPr sz="2200"/>
            </a:lvl2pPr>
            <a:lvl3pPr>
              <a:defRPr sz="2000"/>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38700" y="1295400"/>
            <a:ext cx="40767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p:txBody>
          <a:bodyPr/>
          <a:lstStyle>
            <a:lvl1pPr>
              <a:defRPr smtClean="0"/>
            </a:lvl1pPr>
          </a:lstStyle>
          <a:p>
            <a:pPr>
              <a:defRPr/>
            </a:pPr>
            <a:fld id="{F6324D70-9BFE-4580-92CB-9AE65FD16DF4}" type="datetime1">
              <a:rPr lang="en-US"/>
              <a:pPr>
                <a:defRPr/>
              </a:pPr>
              <a:t>3/17/12</a:t>
            </a:fld>
            <a:endParaRPr lang="en-US"/>
          </a:p>
        </p:txBody>
      </p:sp>
      <p:sp>
        <p:nvSpPr>
          <p:cNvPr id="6" name="Rectangle 12"/>
          <p:cNvSpPr>
            <a:spLocks noGrp="1" noChangeArrowheads="1"/>
          </p:cNvSpPr>
          <p:nvPr>
            <p:ph type="ftr" sz="quarter" idx="11"/>
          </p:nvPr>
        </p:nvSpPr>
        <p:spPr/>
        <p:txBody>
          <a:bodyPr/>
          <a:lstStyle>
            <a:lvl1pPr>
              <a:defRPr smtClean="0"/>
            </a:lvl1pPr>
          </a:lstStyle>
          <a:p>
            <a:pPr>
              <a:defRPr/>
            </a:pPr>
            <a:endParaRPr lang="en-US"/>
          </a:p>
        </p:txBody>
      </p:sp>
      <p:sp>
        <p:nvSpPr>
          <p:cNvPr id="7" name="Rectangle 13"/>
          <p:cNvSpPr>
            <a:spLocks noGrp="1" noChangeArrowheads="1"/>
          </p:cNvSpPr>
          <p:nvPr>
            <p:ph type="sldNum" sz="quarter" idx="12"/>
          </p:nvPr>
        </p:nvSpPr>
        <p:spPr>
          <a:xfrm>
            <a:off x="8686800" y="6553200"/>
            <a:ext cx="457200" cy="304800"/>
          </a:xfrm>
        </p:spPr>
        <p:txBody>
          <a:bodyPr/>
          <a:lstStyle>
            <a:lvl1pPr>
              <a:defRPr sz="1600"/>
            </a:lvl1pPr>
          </a:lstStyle>
          <a:p>
            <a:pPr>
              <a:defRPr/>
            </a:pPr>
            <a:fld id="{95BC08B2-32EA-46CC-A61B-44DEA0A739F9}" type="slidenum">
              <a:rPr lang="en-US"/>
              <a:pPr>
                <a:defRPr/>
              </a:pPr>
              <a:t>‹#›</a:t>
            </a:fld>
            <a:endParaRPr lang="en-US"/>
          </a:p>
        </p:txBody>
      </p:sp>
    </p:spTree>
    <p:extLst>
      <p:ext uri="{BB962C8B-B14F-4D97-AF65-F5344CB8AC3E}">
        <p14:creationId xmlns:p14="http://schemas.microsoft.com/office/powerpoint/2010/main" val="20639488"/>
      </p:ext>
    </p:extLst>
  </p:cSld>
  <p:clrMapOvr>
    <a:masterClrMapping/>
  </p:clrMapOvr>
  <p:transition>
    <p:wheel spokes="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58825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295400"/>
            <a:ext cx="40767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38700" y="1295400"/>
            <a:ext cx="40767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38700" y="3962400"/>
            <a:ext cx="40767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1"/>
          <p:cNvSpPr>
            <a:spLocks noGrp="1" noChangeArrowheads="1"/>
          </p:cNvSpPr>
          <p:nvPr>
            <p:ph type="dt" sz="half" idx="10"/>
          </p:nvPr>
        </p:nvSpPr>
        <p:spPr>
          <a:ln/>
        </p:spPr>
        <p:txBody>
          <a:bodyPr/>
          <a:lstStyle>
            <a:lvl1pPr>
              <a:defRPr/>
            </a:lvl1pPr>
          </a:lstStyle>
          <a:p>
            <a:pPr>
              <a:defRPr/>
            </a:pPr>
            <a:fld id="{A6B10EBE-1A4F-4570-AEEE-EE7EC138FE10}" type="datetime1">
              <a:rPr lang="en-US"/>
              <a:pPr>
                <a:defRPr/>
              </a:pPr>
              <a:t>3/17/12</a:t>
            </a:fld>
            <a:endParaRPr lang="en-US"/>
          </a:p>
        </p:txBody>
      </p:sp>
      <p:sp>
        <p:nvSpPr>
          <p:cNvPr id="7" name="Rectangle 12"/>
          <p:cNvSpPr>
            <a:spLocks noGrp="1" noChangeArrowheads="1"/>
          </p:cNvSpPr>
          <p:nvPr>
            <p:ph type="ftr" sz="quarter" idx="11"/>
          </p:nvPr>
        </p:nvSpPr>
        <p:spPr>
          <a:ln/>
        </p:spPr>
        <p:txBody>
          <a:bodyPr/>
          <a:lstStyle>
            <a:lvl1pPr>
              <a:defRPr/>
            </a:lvl1pPr>
          </a:lstStyle>
          <a:p>
            <a:pPr>
              <a:defRPr/>
            </a:pPr>
            <a:endParaRPr lang="en-US"/>
          </a:p>
        </p:txBody>
      </p:sp>
      <p:sp>
        <p:nvSpPr>
          <p:cNvPr id="8" name="Rectangle 13"/>
          <p:cNvSpPr>
            <a:spLocks noGrp="1" noChangeArrowheads="1"/>
          </p:cNvSpPr>
          <p:nvPr>
            <p:ph type="sldNum" sz="quarter" idx="12"/>
          </p:nvPr>
        </p:nvSpPr>
        <p:spPr>
          <a:ln/>
        </p:spPr>
        <p:txBody>
          <a:bodyPr/>
          <a:lstStyle>
            <a:lvl1pPr>
              <a:defRPr/>
            </a:lvl1pPr>
          </a:lstStyle>
          <a:p>
            <a:pPr>
              <a:defRPr/>
            </a:pPr>
            <a:fld id="{48FDE529-51A1-4B4F-BC81-D53DC88A06C5}" type="slidenum">
              <a:rPr lang="en-US"/>
              <a:pPr>
                <a:defRPr/>
              </a:pPr>
              <a:t>‹#›</a:t>
            </a:fld>
            <a:endParaRPr lang="en-US"/>
          </a:p>
        </p:txBody>
      </p:sp>
    </p:spTree>
    <p:extLst>
      <p:ext uri="{BB962C8B-B14F-4D97-AF65-F5344CB8AC3E}">
        <p14:creationId xmlns:p14="http://schemas.microsoft.com/office/powerpoint/2010/main" val="439361035"/>
      </p:ext>
    </p:extLst>
  </p:cSld>
  <p:clrMapOvr>
    <a:masterClrMapping/>
  </p:clrMapOvr>
  <p:transition>
    <p:wheel spokes="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5" name="Rectangle 20"/>
          <p:cNvSpPr>
            <a:spLocks noChangeArrowheads="1"/>
          </p:cNvSpPr>
          <p:nvPr/>
        </p:nvSpPr>
        <p:spPr bwMode="white">
          <a:xfrm>
            <a:off x="8991600" y="3175"/>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6" name="Rectangle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7" name="Rectangle 24"/>
          <p:cNvSpPr>
            <a:spLocks noChangeArrowheads="1"/>
          </p:cNvSpPr>
          <p:nvPr/>
        </p:nvSpPr>
        <p:spPr bwMode="white">
          <a:xfrm>
            <a:off x="0" y="0"/>
            <a:ext cx="9144000" cy="25146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Straight Connector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Rectangle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smtClean="0"/>
              <a:t>Click to edit Master title style</a:t>
            </a:r>
            <a:endParaRPr lang="en-US"/>
          </a:p>
        </p:txBody>
      </p:sp>
      <p:sp>
        <p:nvSpPr>
          <p:cNvPr id="15" name="Date Placeholder 27"/>
          <p:cNvSpPr>
            <a:spLocks noGrp="1"/>
          </p:cNvSpPr>
          <p:nvPr>
            <p:ph type="dt" sz="half" idx="10"/>
          </p:nvPr>
        </p:nvSpPr>
        <p:spPr/>
        <p:txBody>
          <a:bodyPr/>
          <a:lstStyle>
            <a:lvl1pPr>
              <a:defRPr smtClean="0"/>
            </a:lvl1pPr>
          </a:lstStyle>
          <a:p>
            <a:pPr>
              <a:defRPr/>
            </a:pPr>
            <a:fld id="{1CCC2667-4964-48BE-8152-5A1D909695A1}" type="datetime1">
              <a:rPr lang="en-US"/>
              <a:pPr>
                <a:defRPr/>
              </a:pPr>
              <a:t>3/17/12</a:t>
            </a:fld>
            <a:endParaRPr lang="en-US"/>
          </a:p>
        </p:txBody>
      </p:sp>
      <p:sp>
        <p:nvSpPr>
          <p:cNvPr id="16" name="Footer Placeholder 16"/>
          <p:cNvSpPr>
            <a:spLocks noGrp="1"/>
          </p:cNvSpPr>
          <p:nvPr>
            <p:ph type="ftr" sz="quarter" idx="11"/>
          </p:nvPr>
        </p:nvSpPr>
        <p:spPr/>
        <p:txBody>
          <a:bodyPr/>
          <a:lstStyle>
            <a:lvl1pPr>
              <a:defRPr smtClean="0"/>
            </a:lvl1pPr>
          </a:lstStyle>
          <a:p>
            <a:pPr>
              <a:defRPr/>
            </a:pPr>
            <a:endParaRPr lang="en-US"/>
          </a:p>
        </p:txBody>
      </p:sp>
      <p:sp>
        <p:nvSpPr>
          <p:cNvPr id="17" name="Slide Number Placeholder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B0BC7E86-0E3F-4821-ACB5-4F01C871EE65}" type="slidenum">
              <a:rPr lang="en-US"/>
              <a:pPr>
                <a:defRPr/>
              </a:pPr>
              <a:t>‹#›</a:t>
            </a:fld>
            <a:endParaRPr lang="en-US"/>
          </a:p>
        </p:txBody>
      </p:sp>
    </p:spTree>
    <p:extLst>
      <p:ext uri="{BB962C8B-B14F-4D97-AF65-F5344CB8AC3E}">
        <p14:creationId xmlns:p14="http://schemas.microsoft.com/office/powerpoint/2010/main" val="442373506"/>
      </p:ext>
    </p:extLst>
  </p:cSld>
  <p:clrMapOvr>
    <a:overrideClrMapping bg1="lt1" tx1="dk1" bg2="lt2" tx2="dk2" accent1="accent1" accent2="accent2" accent3="accent3" accent4="accent4" accent5="accent5" accent6="accent6" hlink="hlink" folHlink="folHlink"/>
  </p:clrMapOvr>
  <p:transition>
    <p:wheel spokes="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smtClean="0"/>
              <a:t>Click to edit Master title style</a:t>
            </a:r>
            <a:endParaRPr lang="en-US"/>
          </a:p>
        </p:txBody>
      </p:sp>
      <p:sp>
        <p:nvSpPr>
          <p:cNvPr id="8" name="Content Placeholder 7"/>
          <p:cNvSpPr>
            <a:spLocks noGrp="1"/>
          </p:cNvSpPr>
          <p:nvPr>
            <p:ph sz="quarter" idx="1"/>
          </p:nvPr>
        </p:nvSpPr>
        <p:spPr>
          <a:xfrm>
            <a:off x="301752" y="1527048"/>
            <a:ext cx="850392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p:txBody>
          <a:bodyPr/>
          <a:lstStyle>
            <a:lvl1pPr>
              <a:defRPr smtClean="0"/>
            </a:lvl1pPr>
          </a:lstStyle>
          <a:p>
            <a:pPr>
              <a:defRPr/>
            </a:pPr>
            <a:endParaRPr lang="en-US"/>
          </a:p>
        </p:txBody>
      </p:sp>
      <p:sp>
        <p:nvSpPr>
          <p:cNvPr id="5" name="Slide Number Placeholder 5"/>
          <p:cNvSpPr>
            <a:spLocks noGrp="1"/>
          </p:cNvSpPr>
          <p:nvPr>
            <p:ph type="sldNum" sz="quarter" idx="11"/>
          </p:nvPr>
        </p:nvSpPr>
        <p:spPr>
          <a:xfrm>
            <a:off x="4362450" y="1027113"/>
            <a:ext cx="457200" cy="441325"/>
          </a:xfrm>
        </p:spPr>
        <p:txBody>
          <a:bodyPr/>
          <a:lstStyle>
            <a:lvl1pPr>
              <a:defRPr/>
            </a:lvl1pPr>
          </a:lstStyle>
          <a:p>
            <a:pPr>
              <a:defRPr/>
            </a:pPr>
            <a:fld id="{4947F823-C77A-4F78-A107-09468A7FCF86}" type="slidenum">
              <a:rPr lang="en-US"/>
              <a:pPr>
                <a:defRPr/>
              </a:pPr>
              <a:t>‹#›</a:t>
            </a:fld>
            <a:endParaRPr lang="en-US"/>
          </a:p>
        </p:txBody>
      </p:sp>
    </p:spTree>
    <p:extLst>
      <p:ext uri="{BB962C8B-B14F-4D97-AF65-F5344CB8AC3E}">
        <p14:creationId xmlns:p14="http://schemas.microsoft.com/office/powerpoint/2010/main" val="1231495497"/>
      </p:ext>
    </p:extLst>
  </p:cSld>
  <p:clrMapOvr>
    <a:overrideClrMapping bg1="lt1" tx1="dk1" bg2="lt2" tx2="dk2" accent1="accent1" accent2="accent2" accent3="accent3" accent4="accent4" accent5="accent5" accent6="accent6" hlink="hlink" folHlink="folHlink"/>
  </p:clrMapOvr>
  <p:transition>
    <p:wheel spokes="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5" name="Rectangle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6" name="Rectangle 23"/>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7" name="Rectangle 24"/>
          <p:cNvSpPr>
            <a:spLocks noChangeArrowheads="1"/>
          </p:cNvSpPr>
          <p:nvPr/>
        </p:nvSpPr>
        <p:spPr bwMode="white">
          <a:xfrm>
            <a:off x="8991600" y="1905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8" name="Rectangle 25"/>
          <p:cNvSpPr>
            <a:spLocks noChangeArrowheads="1"/>
          </p:cNvSpPr>
          <p:nvPr/>
        </p:nvSpPr>
        <p:spPr bwMode="white">
          <a:xfrm>
            <a:off x="152400" y="2286000"/>
            <a:ext cx="8832850" cy="304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9" name="Rectangle 26"/>
          <p:cNvSpPr>
            <a:spLocks noChangeArrowheads="1"/>
          </p:cNvSpPr>
          <p:nvPr/>
        </p:nvSpPr>
        <p:spPr bwMode="auto">
          <a:xfrm>
            <a:off x="155575" y="142875"/>
            <a:ext cx="8832850" cy="213995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smtClean="0"/>
              <a:t>Click to edit Master title style</a:t>
            </a:r>
            <a:endParaRPr lang="en-US"/>
          </a:p>
        </p:txBody>
      </p:sp>
      <p:sp>
        <p:nvSpPr>
          <p:cNvPr id="15" name="Footer Placeholder 4"/>
          <p:cNvSpPr>
            <a:spLocks noGrp="1"/>
          </p:cNvSpPr>
          <p:nvPr>
            <p:ph type="ftr" sz="quarter" idx="10"/>
          </p:nvPr>
        </p:nvSpPr>
        <p:spPr/>
        <p:txBody>
          <a:bodyPr/>
          <a:lstStyle>
            <a:lvl1pPr>
              <a:defRPr smtClean="0"/>
            </a:lvl1pPr>
          </a:lstStyle>
          <a:p>
            <a:pPr>
              <a:defRPr/>
            </a:pPr>
            <a:endParaRPr lang="en-US"/>
          </a:p>
        </p:txBody>
      </p:sp>
      <p:sp>
        <p:nvSpPr>
          <p:cNvPr id="16" name="Date Placeholder 3"/>
          <p:cNvSpPr>
            <a:spLocks noGrp="1"/>
          </p:cNvSpPr>
          <p:nvPr>
            <p:ph type="dt" sz="half" idx="11"/>
          </p:nvPr>
        </p:nvSpPr>
        <p:spPr/>
        <p:txBody>
          <a:bodyPr/>
          <a:lstStyle>
            <a:lvl1pPr>
              <a:defRPr smtClean="0"/>
            </a:lvl1pPr>
          </a:lstStyle>
          <a:p>
            <a:pPr>
              <a:defRPr/>
            </a:pPr>
            <a:fld id="{FE0D516C-CA97-4529-8243-ABC8554E79B7}" type="datetime1">
              <a:rPr lang="en-US"/>
              <a:pPr>
                <a:defRPr/>
              </a:pPr>
              <a:t>3/17/12</a:t>
            </a:fld>
            <a:endParaRPr lang="en-US"/>
          </a:p>
        </p:txBody>
      </p:sp>
      <p:sp>
        <p:nvSpPr>
          <p:cNvPr id="17" name="Slide Number Placeholder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40CC375B-9832-4355-9B11-64D8481CD324}" type="slidenum">
              <a:rPr lang="en-US"/>
              <a:pPr>
                <a:defRPr/>
              </a:pPr>
              <a:t>‹#›</a:t>
            </a:fld>
            <a:endParaRPr lang="en-US"/>
          </a:p>
        </p:txBody>
      </p:sp>
    </p:spTree>
    <p:extLst>
      <p:ext uri="{BB962C8B-B14F-4D97-AF65-F5344CB8AC3E}">
        <p14:creationId xmlns:p14="http://schemas.microsoft.com/office/powerpoint/2010/main" val="2478208797"/>
      </p:ext>
    </p:extLst>
  </p:cSld>
  <p:clrMapOvr>
    <a:overrideClrMapping bg1="lt1" tx1="dk1" bg2="lt2" tx2="dk2" accent1="accent1" accent2="accent2" accent3="accent3" accent4="accent4" accent5="accent5" accent6="accent6" hlink="hlink" folHlink="folHlink"/>
  </p:clrMapOvr>
  <p:transition>
    <p:wheel spokes="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5" name="Straight Connector 19"/>
          <p:cNvSpPr>
            <a:spLocks noChangeShapeType="1"/>
          </p:cNvSpPr>
          <p:nvPr/>
        </p:nvSpPr>
        <p:spPr bwMode="auto">
          <a:xfrm flipV="1">
            <a:off x="4562475" y="1576388"/>
            <a:ext cx="9525" cy="4818062"/>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 name="Title 1"/>
          <p:cNvSpPr>
            <a:spLocks noGrp="1"/>
          </p:cNvSpPr>
          <p:nvPr>
            <p:ph type="title"/>
          </p:nvPr>
        </p:nvSpPr>
        <p:spPr>
          <a:xfrm>
            <a:off x="301752" y="228600"/>
            <a:ext cx="8534400" cy="758952"/>
          </a:xfrm>
        </p:spPr>
        <p:txBody>
          <a:bodyPr/>
          <a:lstStyle/>
          <a:p>
            <a:r>
              <a:rPr lang="en-US" smtClean="0"/>
              <a:t>Click to edit Master title style</a:t>
            </a:r>
            <a:endParaRPr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a:xfrm>
            <a:off x="5791200" y="6410325"/>
            <a:ext cx="3044825" cy="365125"/>
          </a:xfrm>
        </p:spPr>
        <p:txBody>
          <a:bodyPr/>
          <a:lstStyle>
            <a:lvl1pPr>
              <a:defRPr smtClean="0"/>
            </a:lvl1pPr>
          </a:lstStyle>
          <a:p>
            <a:pPr>
              <a:defRPr/>
            </a:pPr>
            <a:fld id="{F0AA8547-52AB-40A9-AB53-629DF800460B}" type="datetime1">
              <a:rPr lang="en-US"/>
              <a:pPr>
                <a:defRPr/>
              </a:pPr>
              <a:t>3/17/12</a:t>
            </a:fld>
            <a:endParaRPr lang="en-US"/>
          </a:p>
        </p:txBody>
      </p:sp>
      <p:sp>
        <p:nvSpPr>
          <p:cNvPr id="7" name="Footer Placeholder 5"/>
          <p:cNvSpPr>
            <a:spLocks noGrp="1"/>
          </p:cNvSpPr>
          <p:nvPr>
            <p:ph type="ftr" sz="quarter" idx="11"/>
          </p:nvPr>
        </p:nvSpPr>
        <p:spPr/>
        <p:txBody>
          <a:bodyPr/>
          <a:lstStyle>
            <a:lvl1pPr>
              <a:defRPr smtClean="0"/>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3F9DD2EB-032E-4D5D-8302-67DFC680D517}" type="slidenum">
              <a:rPr lang="en-US"/>
              <a:pPr>
                <a:defRPr/>
              </a:pPr>
              <a:t>‹#›</a:t>
            </a:fld>
            <a:endParaRPr lang="en-US"/>
          </a:p>
        </p:txBody>
      </p:sp>
    </p:spTree>
    <p:extLst>
      <p:ext uri="{BB962C8B-B14F-4D97-AF65-F5344CB8AC3E}">
        <p14:creationId xmlns:p14="http://schemas.microsoft.com/office/powerpoint/2010/main" val="3372226635"/>
      </p:ext>
    </p:extLst>
  </p:cSld>
  <p:clrMapOvr>
    <a:overrideClrMapping bg1="lt1" tx1="dk1" bg2="lt2" tx2="dk2" accent1="accent1" accent2="accent2" accent3="accent3" accent4="accent4" accent5="accent5" accent6="accent6" hlink="hlink" folHlink="folHlink"/>
  </p:clrMapOvr>
  <p:transition>
    <p:wheel spokes="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7" name="Straight Connector 19"/>
          <p:cNvSpPr>
            <a:spLocks noChangeShapeType="1"/>
          </p:cNvSpPr>
          <p:nvPr/>
        </p:nvSpPr>
        <p:spPr bwMode="auto">
          <a:xfrm flipV="1">
            <a:off x="4572000" y="2200275"/>
            <a:ext cx="0" cy="4187825"/>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Rectangle 20"/>
          <p:cNvSpPr>
            <a:spLocks noChangeArrowheads="1"/>
          </p:cNvSpPr>
          <p:nvPr/>
        </p:nvSpPr>
        <p:spPr bwMode="white">
          <a:xfrm>
            <a:off x="0" y="0"/>
            <a:ext cx="9144000" cy="1447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9" name="Rectangle 23"/>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10" name="Rectangle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11" name="Rectangle 25"/>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12" name="Rectangle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Straight Connector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5"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6" name="Oval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7" name="Oval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6" name="Content Placeholder 25"/>
          <p:cNvSpPr>
            <a:spLocks noGrp="1"/>
          </p:cNvSpPr>
          <p:nvPr>
            <p:ph sz="quarter" idx="4"/>
          </p:nvPr>
        </p:nvSpPr>
        <p:spPr>
          <a:xfrm>
            <a:off x="4800600" y="2471383"/>
            <a:ext cx="4038600" cy="38221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3" name="Title 22"/>
          <p:cNvSpPr>
            <a:spLocks noGrp="1"/>
          </p:cNvSpPr>
          <p:nvPr>
            <p:ph type="title"/>
          </p:nvPr>
        </p:nvSpPr>
        <p:spPr/>
        <p:txBody>
          <a:bodyPr rtlCol="0"/>
          <a:lstStyle/>
          <a:p>
            <a:r>
              <a:rPr lang="en-US" smtClean="0"/>
              <a:t>Click to edit Master title style</a:t>
            </a:r>
            <a:endParaRPr lang="en-US"/>
          </a:p>
        </p:txBody>
      </p:sp>
      <p:sp>
        <p:nvSpPr>
          <p:cNvPr id="18" name="Date Placeholder 6"/>
          <p:cNvSpPr>
            <a:spLocks noGrp="1"/>
          </p:cNvSpPr>
          <p:nvPr>
            <p:ph type="dt" sz="half" idx="10"/>
          </p:nvPr>
        </p:nvSpPr>
        <p:spPr/>
        <p:txBody>
          <a:bodyPr/>
          <a:lstStyle>
            <a:lvl1pPr>
              <a:defRPr smtClean="0"/>
            </a:lvl1pPr>
          </a:lstStyle>
          <a:p>
            <a:pPr>
              <a:defRPr/>
            </a:pPr>
            <a:fld id="{71777B75-A1EC-4561-A6CA-E9E9289AFF51}" type="datetime1">
              <a:rPr lang="en-US"/>
              <a:pPr>
                <a:defRPr/>
              </a:pPr>
              <a:t>3/17/12</a:t>
            </a:fld>
            <a:endParaRPr lang="en-US"/>
          </a:p>
        </p:txBody>
      </p:sp>
      <p:sp>
        <p:nvSpPr>
          <p:cNvPr id="19" name="Footer Placeholder 7"/>
          <p:cNvSpPr>
            <a:spLocks noGrp="1"/>
          </p:cNvSpPr>
          <p:nvPr>
            <p:ph type="ftr" sz="quarter" idx="11"/>
          </p:nvPr>
        </p:nvSpPr>
        <p:spPr>
          <a:xfrm>
            <a:off x="304800" y="6410325"/>
            <a:ext cx="3581400" cy="365125"/>
          </a:xfrm>
        </p:spPr>
        <p:txBody>
          <a:bodyPr/>
          <a:lstStyle>
            <a:lvl1pPr>
              <a:defRPr smtClean="0"/>
            </a:lvl1pPr>
          </a:lstStyle>
          <a:p>
            <a:pPr>
              <a:defRPr/>
            </a:pPr>
            <a:endParaRPr lang="en-US"/>
          </a:p>
        </p:txBody>
      </p:sp>
      <p:sp>
        <p:nvSpPr>
          <p:cNvPr id="20" name="Slide Number Placeholder 8"/>
          <p:cNvSpPr>
            <a:spLocks noGrp="1"/>
          </p:cNvSpPr>
          <p:nvPr>
            <p:ph type="sldNum" sz="quarter" idx="12"/>
          </p:nvPr>
        </p:nvSpPr>
        <p:spPr>
          <a:xfrm>
            <a:off x="4343400" y="1042988"/>
            <a:ext cx="457200" cy="441325"/>
          </a:xfrm>
        </p:spPr>
        <p:txBody>
          <a:bodyPr/>
          <a:lstStyle>
            <a:lvl1pPr algn="ctr">
              <a:defRPr/>
            </a:lvl1pPr>
          </a:lstStyle>
          <a:p>
            <a:pPr>
              <a:defRPr/>
            </a:pPr>
            <a:fld id="{142FFAA2-6B78-41D3-833E-12FB50A44D5B}" type="slidenum">
              <a:rPr lang="en-US"/>
              <a:pPr>
                <a:defRPr/>
              </a:pPr>
              <a:t>‹#›</a:t>
            </a:fld>
            <a:endParaRPr lang="en-US"/>
          </a:p>
        </p:txBody>
      </p:sp>
    </p:spTree>
    <p:extLst>
      <p:ext uri="{BB962C8B-B14F-4D97-AF65-F5344CB8AC3E}">
        <p14:creationId xmlns:p14="http://schemas.microsoft.com/office/powerpoint/2010/main" val="3508599835"/>
      </p:ext>
    </p:extLst>
  </p:cSld>
  <p:clrMapOvr>
    <a:overrideClrMapping bg1="lt1" tx1="dk1" bg2="lt2" tx2="dk2" accent1="accent1" accent2="accent2" accent3="accent3" accent4="accent4" accent5="accent5" accent6="accent6" hlink="hlink" folHlink="folHlink"/>
  </p:clrMapOvr>
  <p:transition>
    <p:wheel spokes="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lstStyle>
          <a:p>
            <a:pPr>
              <a:defRPr/>
            </a:pPr>
            <a:fld id="{D556C989-0FF0-44DE-AAC1-CC759E377AC5}" type="datetime1">
              <a:rPr lang="en-US"/>
              <a:pPr>
                <a:defRPr/>
              </a:pPr>
              <a:t>3/17/12</a:t>
            </a:fld>
            <a:endParaRPr lang="en-US"/>
          </a:p>
        </p:txBody>
      </p:sp>
      <p:sp>
        <p:nvSpPr>
          <p:cNvPr id="4" name="Footer Placeholder 3"/>
          <p:cNvSpPr>
            <a:spLocks noGrp="1"/>
          </p:cNvSpPr>
          <p:nvPr>
            <p:ph type="ftr" sz="quarter" idx="11"/>
          </p:nvPr>
        </p:nvSpPr>
        <p:spPr/>
        <p:txBody>
          <a:bodyPr/>
          <a:lstStyle>
            <a:lvl1pPr>
              <a:defRPr smtClean="0"/>
            </a:lvl1pPr>
          </a:lstStyle>
          <a:p>
            <a:pPr>
              <a:defRPr/>
            </a:pPr>
            <a:endParaRPr lang="en-US"/>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pPr>
              <a:defRPr/>
            </a:pPr>
            <a:fld id="{4D626BC3-C176-4DA6-8068-7C02B2C56346}" type="slidenum">
              <a:rPr lang="en-US"/>
              <a:pPr>
                <a:defRPr/>
              </a:pPr>
              <a:t>‹#›</a:t>
            </a:fld>
            <a:endParaRPr lang="en-US"/>
          </a:p>
        </p:txBody>
      </p:sp>
    </p:spTree>
    <p:extLst>
      <p:ext uri="{BB962C8B-B14F-4D97-AF65-F5344CB8AC3E}">
        <p14:creationId xmlns:p14="http://schemas.microsoft.com/office/powerpoint/2010/main" val="956218627"/>
      </p:ext>
    </p:extLst>
  </p:cSld>
  <p:clrMapOvr>
    <a:masterClrMapping/>
  </p:clrMapOvr>
  <p:transition>
    <p:wheel spokes="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382000" cy="685800"/>
          </a:xfrm>
        </p:spPr>
        <p:txBody>
          <a:bodyPr/>
          <a:lstStyle/>
          <a:p>
            <a:r>
              <a:rPr lang="en-US" smtClean="0"/>
              <a:t>Click to edit Master title style</a:t>
            </a:r>
            <a:endParaRPr lang="en-US"/>
          </a:p>
        </p:txBody>
      </p:sp>
      <p:sp>
        <p:nvSpPr>
          <p:cNvPr id="3" name="Content Placeholder 2"/>
          <p:cNvSpPr>
            <a:spLocks noGrp="1"/>
          </p:cNvSpPr>
          <p:nvPr>
            <p:ph idx="1"/>
          </p:nvPr>
        </p:nvSpPr>
        <p:spPr>
          <a:xfrm>
            <a:off x="609600" y="1295400"/>
            <a:ext cx="8305800" cy="5257800"/>
          </a:xfrm>
        </p:spPr>
        <p:txBody>
          <a:bodyPr/>
          <a:lstStyle>
            <a:lvl1pPr>
              <a:spcBef>
                <a:spcPts val="600"/>
              </a:spcBef>
              <a:defRPr sz="2600"/>
            </a:lvl1pPr>
            <a:lvl2pPr>
              <a:spcBef>
                <a:spcPts val="600"/>
              </a:spcBef>
              <a:defRPr sz="2400"/>
            </a:lvl2pPr>
            <a:lvl3pPr>
              <a:spcBef>
                <a:spcPts val="600"/>
              </a:spcBef>
              <a:defRPr sz="2200" b="0"/>
            </a:lvl3pPr>
            <a:lvl4pPr>
              <a:spcBef>
                <a:spcPts val="600"/>
              </a:spcBef>
              <a:buFont typeface="Wingdings" pitchFamily="2" charset="2"/>
              <a:buChar char="§"/>
              <a:defRPr b="0"/>
            </a:lvl4pPr>
            <a:lvl5pPr>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xfrm>
            <a:off x="8534400" y="6553200"/>
            <a:ext cx="539750" cy="304800"/>
          </a:xfrm>
        </p:spPr>
        <p:txBody>
          <a:bodyPr/>
          <a:lstStyle>
            <a:lvl1pPr>
              <a:defRPr sz="1600"/>
            </a:lvl1pPr>
          </a:lstStyle>
          <a:p>
            <a:pPr>
              <a:defRPr/>
            </a:pPr>
            <a:fld id="{2F814E9E-B799-426E-8FA8-1760F67FD064}" type="slidenum">
              <a:rPr lang="en-US"/>
              <a:pPr>
                <a:defRPr/>
              </a:pPr>
              <a:t>‹#›</a:t>
            </a:fld>
            <a:endParaRPr lang="en-US"/>
          </a:p>
        </p:txBody>
      </p:sp>
    </p:spTree>
    <p:extLst>
      <p:ext uri="{BB962C8B-B14F-4D97-AF65-F5344CB8AC3E}">
        <p14:creationId xmlns:p14="http://schemas.microsoft.com/office/powerpoint/2010/main" val="1454207850"/>
      </p:ext>
    </p:extLst>
  </p:cSld>
  <p:clrMapOvr>
    <a:masterClrMapping/>
  </p:clrMapOvr>
  <p:transition>
    <p:wheel spokes="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3" name="Rectangle 20"/>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4" name="Rectangle 23"/>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5" name="Rectangle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6" name="Rectangle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8" name="Date Placeholder 1"/>
          <p:cNvSpPr>
            <a:spLocks noGrp="1"/>
          </p:cNvSpPr>
          <p:nvPr>
            <p:ph type="dt" sz="half" idx="10"/>
          </p:nvPr>
        </p:nvSpPr>
        <p:spPr/>
        <p:txBody>
          <a:bodyPr/>
          <a:lstStyle>
            <a:lvl1pPr>
              <a:defRPr smtClean="0"/>
            </a:lvl1pPr>
          </a:lstStyle>
          <a:p>
            <a:pPr>
              <a:defRPr/>
            </a:pPr>
            <a:fld id="{1E7FFD32-8330-4BA6-A381-69CE5D140E68}" type="datetime1">
              <a:rPr lang="en-US"/>
              <a:pPr>
                <a:defRPr/>
              </a:pPr>
              <a:t>3/17/12</a:t>
            </a:fld>
            <a:endParaRPr lang="en-US"/>
          </a:p>
        </p:txBody>
      </p:sp>
      <p:sp>
        <p:nvSpPr>
          <p:cNvPr id="9" name="Footer Placeholder 2"/>
          <p:cNvSpPr>
            <a:spLocks noGrp="1"/>
          </p:cNvSpPr>
          <p:nvPr>
            <p:ph type="ftr" sz="quarter" idx="11"/>
          </p:nvPr>
        </p:nvSpPr>
        <p:spPr/>
        <p:txBody>
          <a:bodyPr/>
          <a:lstStyle>
            <a:lvl1pPr>
              <a:defRPr smtClean="0"/>
            </a:lvl1pPr>
          </a:lstStyle>
          <a:p>
            <a:pPr>
              <a:defRPr/>
            </a:pPr>
            <a:endParaRPr lang="en-US"/>
          </a:p>
        </p:txBody>
      </p:sp>
      <p:sp>
        <p:nvSpPr>
          <p:cNvPr id="10" name="Slide Number Placeholder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EC6274D4-5621-465C-BD31-106AC9BBA227}" type="slidenum">
              <a:rPr lang="en-US"/>
              <a:pPr>
                <a:defRPr/>
              </a:pPr>
              <a:t>‹#›</a:t>
            </a:fld>
            <a:endParaRPr lang="en-US"/>
          </a:p>
        </p:txBody>
      </p:sp>
    </p:spTree>
    <p:extLst>
      <p:ext uri="{BB962C8B-B14F-4D97-AF65-F5344CB8AC3E}">
        <p14:creationId xmlns:p14="http://schemas.microsoft.com/office/powerpoint/2010/main" val="2184459013"/>
      </p:ext>
    </p:extLst>
  </p:cSld>
  <p:clrMapOvr>
    <a:masterClrMapping/>
  </p:clrMapOvr>
  <p:transition>
    <p:wheel spokes="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7" name="Rectangle 23"/>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8" name="Rectangle 24"/>
          <p:cNvSpPr>
            <a:spLocks noChangeArrowheads="1"/>
          </p:cNvSpPr>
          <p:nvPr/>
        </p:nvSpPr>
        <p:spPr bwMode="white">
          <a:xfrm>
            <a:off x="0" y="0"/>
            <a:ext cx="9144000" cy="11906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9" name="Rectangle 25"/>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10" name="Rectangle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Slide Number Placeholder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D0BECAA1-951C-47ED-9C8A-17FC2B03BB61}" type="slidenum">
              <a:rPr lang="en-US"/>
              <a:pPr>
                <a:defRPr/>
              </a:pPr>
              <a:t>‹#›</a:t>
            </a:fld>
            <a:endParaRPr lang="en-US"/>
          </a:p>
        </p:txBody>
      </p:sp>
      <p:sp>
        <p:nvSpPr>
          <p:cNvPr id="17" name="Date Placeholder 4"/>
          <p:cNvSpPr>
            <a:spLocks noGrp="1"/>
          </p:cNvSpPr>
          <p:nvPr>
            <p:ph type="dt" sz="half" idx="11"/>
          </p:nvPr>
        </p:nvSpPr>
        <p:spPr/>
        <p:txBody>
          <a:bodyPr/>
          <a:lstStyle>
            <a:lvl1pPr>
              <a:defRPr smtClean="0"/>
            </a:lvl1pPr>
          </a:lstStyle>
          <a:p>
            <a:pPr>
              <a:defRPr/>
            </a:pPr>
            <a:fld id="{784D0A2A-5783-43EA-91D8-A57482CE83F2}" type="datetime1">
              <a:rPr lang="en-US"/>
              <a:pPr>
                <a:defRPr/>
              </a:pPr>
              <a:t>3/17/12</a:t>
            </a:fld>
            <a:endParaRPr lang="en-US"/>
          </a:p>
        </p:txBody>
      </p:sp>
      <p:sp>
        <p:nvSpPr>
          <p:cNvPr id="18" name="Footer Placeholder 5"/>
          <p:cNvSpPr>
            <a:spLocks noGrp="1"/>
          </p:cNvSpPr>
          <p:nvPr>
            <p:ph type="ftr" sz="quarter" idx="12"/>
          </p:nvPr>
        </p:nvSpPr>
        <p:spPr>
          <a:xfrm>
            <a:off x="301625" y="6410325"/>
            <a:ext cx="3382963" cy="366713"/>
          </a:xfrm>
        </p:spPr>
        <p:txBody>
          <a:bodyPr/>
          <a:lstStyle>
            <a:lvl1pPr>
              <a:defRPr smtClean="0"/>
            </a:lvl1pPr>
          </a:lstStyle>
          <a:p>
            <a:pPr>
              <a:defRPr/>
            </a:pPr>
            <a:endParaRPr lang="en-US"/>
          </a:p>
        </p:txBody>
      </p:sp>
    </p:spTree>
    <p:extLst>
      <p:ext uri="{BB962C8B-B14F-4D97-AF65-F5344CB8AC3E}">
        <p14:creationId xmlns:p14="http://schemas.microsoft.com/office/powerpoint/2010/main" val="598181293"/>
      </p:ext>
    </p:extLst>
  </p:cSld>
  <p:clrMapOvr>
    <a:overrideClrMapping bg1="lt1" tx1="dk1" bg2="lt2" tx2="dk2" accent1="accent1" accent2="accent2" accent3="accent3" accent4="accent4" accent5="accent5" accent6="accent6" hlink="hlink" folHlink="folHlink"/>
  </p:clrMapOvr>
  <p:transition>
    <p:wheel spokes="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6" name="Rectangle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7" name="Rectangle 23"/>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8" name="Rectangle 24"/>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9" name="Rectangle 25"/>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10" name="Rectangle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2"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smtClean="0"/>
              <a:t>Click to edit Master text styles</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pPr>
              <a:defRPr/>
            </a:pPr>
            <a:fld id="{0469D838-3876-4BF7-8DC2-27FAB02C2C5A}" type="slidenum">
              <a:rPr lang="en-US"/>
              <a:pPr>
                <a:defRPr/>
              </a:pPr>
              <a:t>‹#›</a:t>
            </a:fld>
            <a:endParaRPr lang="en-US"/>
          </a:p>
        </p:txBody>
      </p:sp>
      <p:sp>
        <p:nvSpPr>
          <p:cNvPr id="17" name="Date Placeholder 4"/>
          <p:cNvSpPr>
            <a:spLocks noGrp="1"/>
          </p:cNvSpPr>
          <p:nvPr>
            <p:ph type="dt" sz="half" idx="11"/>
          </p:nvPr>
        </p:nvSpPr>
        <p:spPr>
          <a:xfrm>
            <a:off x="5788025" y="6405563"/>
            <a:ext cx="3044825" cy="365125"/>
          </a:xfrm>
        </p:spPr>
        <p:txBody>
          <a:bodyPr/>
          <a:lstStyle>
            <a:lvl1pPr>
              <a:defRPr smtClean="0"/>
            </a:lvl1pPr>
          </a:lstStyle>
          <a:p>
            <a:pPr>
              <a:defRPr/>
            </a:pPr>
            <a:fld id="{AC2159AB-C1B1-494F-8AD3-F5ED6557F8BE}" type="datetime1">
              <a:rPr lang="en-US"/>
              <a:pPr>
                <a:defRPr/>
              </a:pPr>
              <a:t>3/17/12</a:t>
            </a:fld>
            <a:endParaRPr lang="en-US"/>
          </a:p>
        </p:txBody>
      </p:sp>
      <p:sp>
        <p:nvSpPr>
          <p:cNvPr id="18" name="Footer Placeholder 5"/>
          <p:cNvSpPr>
            <a:spLocks noGrp="1"/>
          </p:cNvSpPr>
          <p:nvPr>
            <p:ph type="ftr" sz="quarter" idx="12"/>
          </p:nvPr>
        </p:nvSpPr>
        <p:spPr>
          <a:xfrm>
            <a:off x="301625" y="6410325"/>
            <a:ext cx="3584575" cy="366713"/>
          </a:xfrm>
        </p:spPr>
        <p:txBody>
          <a:bodyPr/>
          <a:lstStyle>
            <a:lvl1pPr>
              <a:defRPr smtClean="0"/>
            </a:lvl1pPr>
          </a:lstStyle>
          <a:p>
            <a:pPr>
              <a:defRPr/>
            </a:pPr>
            <a:endParaRPr lang="en-US"/>
          </a:p>
        </p:txBody>
      </p:sp>
    </p:spTree>
    <p:extLst>
      <p:ext uri="{BB962C8B-B14F-4D97-AF65-F5344CB8AC3E}">
        <p14:creationId xmlns:p14="http://schemas.microsoft.com/office/powerpoint/2010/main" val="413364718"/>
      </p:ext>
    </p:extLst>
  </p:cSld>
  <p:clrMapOvr>
    <a:masterClrMapping/>
  </p:clrMapOvr>
  <p:transition>
    <p:wheel spokes="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fld id="{F77BD305-E182-4DEF-B3AD-EEEF2333E170}" type="datetime1">
              <a:rPr lang="en-US"/>
              <a:pPr>
                <a:defRPr/>
              </a:pPr>
              <a:t>3/17/12</a:t>
            </a:fld>
            <a:endParaRPr lang="en-US"/>
          </a:p>
        </p:txBody>
      </p:sp>
      <p:sp>
        <p:nvSpPr>
          <p:cNvPr id="5" name="Footer Placeholder 4"/>
          <p:cNvSpPr>
            <a:spLocks noGrp="1"/>
          </p:cNvSpPr>
          <p:nvPr>
            <p:ph type="ftr" sz="quarter" idx="11"/>
          </p:nvPr>
        </p:nvSpPr>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2435D14-EF8C-489B-AB75-76BF5B6F4750}" type="slidenum">
              <a:rPr lang="en-US"/>
              <a:pPr>
                <a:defRPr/>
              </a:pPr>
              <a:t>‹#›</a:t>
            </a:fld>
            <a:endParaRPr lang="en-US"/>
          </a:p>
        </p:txBody>
      </p:sp>
    </p:spTree>
    <p:extLst>
      <p:ext uri="{BB962C8B-B14F-4D97-AF65-F5344CB8AC3E}">
        <p14:creationId xmlns:p14="http://schemas.microsoft.com/office/powerpoint/2010/main" val="804631086"/>
      </p:ext>
    </p:extLst>
  </p:cSld>
  <p:clrMapOvr>
    <a:overrideClrMapping bg1="lt1" tx1="dk1" bg2="lt2" tx2="dk2" accent1="accent1" accent2="accent2" accent3="accent3" accent4="accent4" accent5="accent5" accent6="accent6" hlink="hlink" folHlink="folHlink"/>
  </p:clrMapOvr>
  <p:transition>
    <p:wheel spokes="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5" name="Rectangle 20"/>
          <p:cNvSpPr>
            <a:spLocks noChangeArrowheads="1"/>
          </p:cNvSpPr>
          <p:nvPr/>
        </p:nvSpPr>
        <p:spPr bwMode="white">
          <a:xfrm>
            <a:off x="7010400" y="0"/>
            <a:ext cx="21336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6" name="Rectangle 23"/>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7" name="Rectangle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8" name="Rectangle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1" name="Oval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2" name="Oval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lang="en-US" smtClean="0"/>
              <a:t>Click to edit Master title style</a:t>
            </a:r>
            <a:endParaRPr lang="en-US"/>
          </a:p>
        </p:txBody>
      </p:sp>
      <p:sp>
        <p:nvSpPr>
          <p:cNvPr id="13" name="Slide Number Placeholder 5"/>
          <p:cNvSpPr>
            <a:spLocks noGrp="1"/>
          </p:cNvSpPr>
          <p:nvPr>
            <p:ph type="sldNum" sz="quarter" idx="10"/>
          </p:nvPr>
        </p:nvSpPr>
        <p:spPr>
          <a:xfrm>
            <a:off x="6915150" y="3009900"/>
            <a:ext cx="457200" cy="441325"/>
          </a:xfrm>
        </p:spPr>
        <p:txBody>
          <a:bodyPr/>
          <a:lstStyle>
            <a:lvl1pPr>
              <a:defRPr/>
            </a:lvl1pPr>
          </a:lstStyle>
          <a:p>
            <a:pPr>
              <a:defRPr/>
            </a:pPr>
            <a:fld id="{892A4B22-7AC8-4F7C-AB44-19DB1381966B}" type="slidenum">
              <a:rPr lang="en-US"/>
              <a:pPr>
                <a:defRPr/>
              </a:pPr>
              <a:t>‹#›</a:t>
            </a:fld>
            <a:endParaRPr lang="en-US"/>
          </a:p>
        </p:txBody>
      </p:sp>
      <p:sp>
        <p:nvSpPr>
          <p:cNvPr id="14" name="Date Placeholder 3"/>
          <p:cNvSpPr>
            <a:spLocks noGrp="1"/>
          </p:cNvSpPr>
          <p:nvPr>
            <p:ph type="dt" sz="half" idx="11"/>
          </p:nvPr>
        </p:nvSpPr>
        <p:spPr/>
        <p:txBody>
          <a:bodyPr/>
          <a:lstStyle>
            <a:lvl1pPr>
              <a:defRPr smtClean="0"/>
            </a:lvl1pPr>
          </a:lstStyle>
          <a:p>
            <a:pPr>
              <a:defRPr/>
            </a:pPr>
            <a:fld id="{855A80EA-7420-449B-9D3B-17FC6181D9BC}" type="datetime1">
              <a:rPr lang="en-US"/>
              <a:pPr>
                <a:defRPr/>
              </a:pPr>
              <a:t>3/17/12</a:t>
            </a:fld>
            <a:endParaRPr lang="en-US"/>
          </a:p>
        </p:txBody>
      </p:sp>
      <p:sp>
        <p:nvSpPr>
          <p:cNvPr id="15" name="Footer Placeholder 4"/>
          <p:cNvSpPr>
            <a:spLocks noGrp="1"/>
          </p:cNvSpPr>
          <p:nvPr>
            <p:ph type="ftr" sz="quarter" idx="12"/>
          </p:nvPr>
        </p:nvSpPr>
        <p:spPr/>
        <p:txBody>
          <a:bodyPr/>
          <a:lstStyle>
            <a:lvl1pPr>
              <a:defRPr smtClean="0"/>
            </a:lvl1pPr>
          </a:lstStyle>
          <a:p>
            <a:pPr>
              <a:defRPr/>
            </a:pPr>
            <a:endParaRPr lang="en-US"/>
          </a:p>
        </p:txBody>
      </p:sp>
    </p:spTree>
    <p:extLst>
      <p:ext uri="{BB962C8B-B14F-4D97-AF65-F5344CB8AC3E}">
        <p14:creationId xmlns:p14="http://schemas.microsoft.com/office/powerpoint/2010/main" val="2418554528"/>
      </p:ext>
    </p:extLst>
  </p:cSld>
  <p:clrMapOvr>
    <a:overrideClrMapping bg1="lt1" tx1="dk1" bg2="lt2" tx2="dk2" accent1="accent1" accent2="accent2" accent3="accent3" accent4="accent4" accent5="accent5" accent6="accent6" hlink="hlink" folHlink="folHlink"/>
  </p:clrMapOvr>
  <p:transition>
    <p:wheel spokes="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ADC133CB-0AE1-4338-9920-22EC1F0DF2C5}" type="datetime1">
              <a:rPr lang="en-US"/>
              <a:pPr>
                <a:defRPr/>
              </a:pPr>
              <a:t>3/17/12</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5AF66C21-7274-400F-A924-D9E07AB61C6A}" type="slidenum">
              <a:rPr lang="en-US"/>
              <a:pPr>
                <a:defRPr/>
              </a:pPr>
              <a:t>‹#›</a:t>
            </a:fld>
            <a:endParaRPr lang="en-US"/>
          </a:p>
        </p:txBody>
      </p:sp>
    </p:spTree>
    <p:extLst>
      <p:ext uri="{BB962C8B-B14F-4D97-AF65-F5344CB8AC3E}">
        <p14:creationId xmlns:p14="http://schemas.microsoft.com/office/powerpoint/2010/main" val="600927664"/>
      </p:ext>
    </p:extLst>
  </p:cSld>
  <p:clrMapOvr>
    <a:masterClrMapping/>
  </p:clrMapOvr>
  <p:transition>
    <p:wheel spokes="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295400"/>
            <a:ext cx="40767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38700" y="1295400"/>
            <a:ext cx="40767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fld id="{5B3DC499-FD4F-40FA-8B86-68625AC6186F}" type="datetime1">
              <a:rPr lang="en-US"/>
              <a:pPr>
                <a:defRPr/>
              </a:pPr>
              <a:t>3/17/12</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0EF88783-2156-495E-9128-D19EE8150C26}" type="slidenum">
              <a:rPr lang="en-US"/>
              <a:pPr>
                <a:defRPr/>
              </a:pPr>
              <a:t>‹#›</a:t>
            </a:fld>
            <a:endParaRPr lang="en-US"/>
          </a:p>
        </p:txBody>
      </p:sp>
    </p:spTree>
    <p:extLst>
      <p:ext uri="{BB962C8B-B14F-4D97-AF65-F5344CB8AC3E}">
        <p14:creationId xmlns:p14="http://schemas.microsoft.com/office/powerpoint/2010/main" val="1684806104"/>
      </p:ext>
    </p:extLst>
  </p:cSld>
  <p:clrMapOvr>
    <a:masterClrMapping/>
  </p:clrMapOvr>
  <p:transition>
    <p:wheel spokes="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fld id="{A2D86D18-0243-45A8-9F00-5B061C72C2E3}" type="datetime1">
              <a:rPr lang="en-US"/>
              <a:pPr>
                <a:defRPr/>
              </a:pPr>
              <a:t>3/17/12</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B5CDFCFB-5F35-4895-BF72-0159DFE4A4CC}" type="slidenum">
              <a:rPr lang="en-US"/>
              <a:pPr>
                <a:defRPr/>
              </a:pPr>
              <a:t>‹#›</a:t>
            </a:fld>
            <a:endParaRPr lang="en-US"/>
          </a:p>
        </p:txBody>
      </p:sp>
    </p:spTree>
    <p:extLst>
      <p:ext uri="{BB962C8B-B14F-4D97-AF65-F5344CB8AC3E}">
        <p14:creationId xmlns:p14="http://schemas.microsoft.com/office/powerpoint/2010/main" val="3733948508"/>
      </p:ext>
    </p:extLst>
  </p:cSld>
  <p:clrMapOvr>
    <a:masterClrMapping/>
  </p:clrMapOvr>
  <p:transition>
    <p:wheel spokes="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fld id="{B5216D7B-9B09-4A93-845B-A426F865F026}" type="datetime1">
              <a:rPr lang="en-US"/>
              <a:pPr>
                <a:defRPr/>
              </a:pPr>
              <a:t>3/17/12</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293B9B1B-E44E-4A68-8CCE-AE088D9ACA11}" type="slidenum">
              <a:rPr lang="en-US"/>
              <a:pPr>
                <a:defRPr/>
              </a:pPr>
              <a:t>‹#›</a:t>
            </a:fld>
            <a:endParaRPr lang="en-US"/>
          </a:p>
        </p:txBody>
      </p:sp>
    </p:spTree>
    <p:extLst>
      <p:ext uri="{BB962C8B-B14F-4D97-AF65-F5344CB8AC3E}">
        <p14:creationId xmlns:p14="http://schemas.microsoft.com/office/powerpoint/2010/main" val="2466932029"/>
      </p:ext>
    </p:extLst>
  </p:cSld>
  <p:clrMapOvr>
    <a:masterClrMapping/>
  </p:clrMapOvr>
  <p:transition>
    <p:wheel spokes="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DDAD3175-36D7-4C5E-86BD-255852C91B7F}" type="datetime1">
              <a:rPr lang="en-US"/>
              <a:pPr>
                <a:defRPr/>
              </a:pPr>
              <a:t>3/17/12</a:t>
            </a:fld>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5DF60359-F152-4525-8332-B0BC71DAF5E9}" type="slidenum">
              <a:rPr lang="en-US"/>
              <a:pPr>
                <a:defRPr/>
              </a:pPr>
              <a:t>‹#›</a:t>
            </a:fld>
            <a:endParaRPr lang="en-US"/>
          </a:p>
        </p:txBody>
      </p:sp>
    </p:spTree>
    <p:extLst>
      <p:ext uri="{BB962C8B-B14F-4D97-AF65-F5344CB8AC3E}">
        <p14:creationId xmlns:p14="http://schemas.microsoft.com/office/powerpoint/2010/main" val="1828602789"/>
      </p:ext>
    </p:extLst>
  </p:cSld>
  <p:clrMapOvr>
    <a:masterClrMapping/>
  </p:clrMapOvr>
  <p:transition>
    <p:wheel spokes="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947FAB4D-0133-4A34-A7A4-D804FE5CD177}" type="datetime1">
              <a:rPr lang="en-US"/>
              <a:pPr>
                <a:defRPr/>
              </a:pPr>
              <a:t>3/17/12</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41165C06-CECE-4A7A-A38F-8232E9D3D3E5}" type="slidenum">
              <a:rPr lang="en-US"/>
              <a:pPr>
                <a:defRPr/>
              </a:pPr>
              <a:t>‹#›</a:t>
            </a:fld>
            <a:endParaRPr lang="en-US"/>
          </a:p>
        </p:txBody>
      </p:sp>
    </p:spTree>
    <p:extLst>
      <p:ext uri="{BB962C8B-B14F-4D97-AF65-F5344CB8AC3E}">
        <p14:creationId xmlns:p14="http://schemas.microsoft.com/office/powerpoint/2010/main" val="3895006367"/>
      </p:ext>
    </p:extLst>
  </p:cSld>
  <p:clrMapOvr>
    <a:masterClrMapping/>
  </p:clrMapOvr>
  <p:transition>
    <p:wheel spokes="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828E74D5-E10B-4A92-AA3E-5ECD10C10310}" type="datetime1">
              <a:rPr lang="en-US"/>
              <a:pPr>
                <a:defRPr/>
              </a:pPr>
              <a:t>3/17/12</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FB84F077-D19B-471E-B5E6-286F2E5F8CAB}" type="slidenum">
              <a:rPr lang="en-US"/>
              <a:pPr>
                <a:defRPr/>
              </a:pPr>
              <a:t>‹#›</a:t>
            </a:fld>
            <a:endParaRPr lang="en-US"/>
          </a:p>
        </p:txBody>
      </p:sp>
    </p:spTree>
    <p:extLst>
      <p:ext uri="{BB962C8B-B14F-4D97-AF65-F5344CB8AC3E}">
        <p14:creationId xmlns:p14="http://schemas.microsoft.com/office/powerpoint/2010/main" val="1561904952"/>
      </p:ext>
    </p:extLst>
  </p:cSld>
  <p:clrMapOvr>
    <a:masterClrMapping/>
  </p:clrMapOvr>
  <p:transition>
    <p:wheel spokes="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8329613" y="733425"/>
            <a:ext cx="720725" cy="531813"/>
            <a:chOff x="5247" y="462"/>
            <a:chExt cx="454" cy="335"/>
          </a:xfrm>
        </p:grpSpPr>
        <p:sp>
          <p:nvSpPr>
            <p:cNvPr id="1047" name="AutoShape 3"/>
            <p:cNvSpPr>
              <a:spLocks noChangeArrowheads="1"/>
            </p:cNvSpPr>
            <p:nvPr/>
          </p:nvSpPr>
          <p:spPr bwMode="auto">
            <a:xfrm rot="10800000" flipH="1">
              <a:off x="5564" y="462"/>
              <a:ext cx="137" cy="335"/>
            </a:xfrm>
            <a:prstGeom prst="parallelogram">
              <a:avLst>
                <a:gd name="adj" fmla="val 52954"/>
              </a:avLst>
            </a:prstGeom>
            <a:gradFill rotWithShape="0">
              <a:gsLst>
                <a:gs pos="0">
                  <a:schemeClr val="accent2"/>
                </a:gs>
                <a:gs pos="100000">
                  <a:schemeClr val="accent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48" name="AutoShape 4"/>
            <p:cNvSpPr>
              <a:spLocks noChangeArrowheads="1"/>
            </p:cNvSpPr>
            <p:nvPr/>
          </p:nvSpPr>
          <p:spPr bwMode="auto">
            <a:xfrm rot="10800000" flipH="1">
              <a:off x="5407" y="462"/>
              <a:ext cx="138" cy="335"/>
            </a:xfrm>
            <a:prstGeom prst="parallelogram">
              <a:avLst>
                <a:gd name="adj" fmla="val 52954"/>
              </a:avLst>
            </a:prstGeom>
            <a:gradFill rotWithShape="0">
              <a:gsLst>
                <a:gs pos="0">
                  <a:schemeClr val="accent2"/>
                </a:gs>
                <a:gs pos="100000">
                  <a:schemeClr val="accent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49" name="AutoShape 5"/>
            <p:cNvSpPr>
              <a:spLocks noChangeArrowheads="1"/>
            </p:cNvSpPr>
            <p:nvPr/>
          </p:nvSpPr>
          <p:spPr bwMode="auto">
            <a:xfrm rot="10800000" flipH="1">
              <a:off x="5247" y="462"/>
              <a:ext cx="138" cy="335"/>
            </a:xfrm>
            <a:prstGeom prst="parallelogram">
              <a:avLst>
                <a:gd name="adj" fmla="val 52954"/>
              </a:avLst>
            </a:prstGeom>
            <a:gradFill rotWithShape="0">
              <a:gsLst>
                <a:gs pos="0">
                  <a:schemeClr val="accent2"/>
                </a:gs>
                <a:gs pos="100000">
                  <a:schemeClr val="accent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grpSp>
        <p:nvGrpSpPr>
          <p:cNvPr id="1027" name="Group 6"/>
          <p:cNvGrpSpPr>
            <a:grpSpLocks/>
          </p:cNvGrpSpPr>
          <p:nvPr/>
        </p:nvGrpSpPr>
        <p:grpSpPr bwMode="auto">
          <a:xfrm>
            <a:off x="77788" y="6040438"/>
            <a:ext cx="531812" cy="727075"/>
            <a:chOff x="49" y="3805"/>
            <a:chExt cx="335" cy="458"/>
          </a:xfrm>
        </p:grpSpPr>
        <p:sp>
          <p:nvSpPr>
            <p:cNvPr id="1044" name="AutoShape 7"/>
            <p:cNvSpPr>
              <a:spLocks noChangeArrowheads="1"/>
            </p:cNvSpPr>
            <p:nvPr/>
          </p:nvSpPr>
          <p:spPr bwMode="auto">
            <a:xfrm rot="5400000" flipH="1">
              <a:off x="148" y="3706"/>
              <a:ext cx="137" cy="335"/>
            </a:xfrm>
            <a:prstGeom prst="parallelogram">
              <a:avLst>
                <a:gd name="adj" fmla="val 5295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45" name="AutoShape 8"/>
            <p:cNvSpPr>
              <a:spLocks noChangeArrowheads="1"/>
            </p:cNvSpPr>
            <p:nvPr/>
          </p:nvSpPr>
          <p:spPr bwMode="auto">
            <a:xfrm rot="5400000" flipH="1">
              <a:off x="115" y="3869"/>
              <a:ext cx="138" cy="335"/>
            </a:xfrm>
            <a:prstGeom prst="parallelogram">
              <a:avLst>
                <a:gd name="adj" fmla="val 5295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46" name="AutoShape 9"/>
            <p:cNvSpPr>
              <a:spLocks noChangeArrowheads="1"/>
            </p:cNvSpPr>
            <p:nvPr/>
          </p:nvSpPr>
          <p:spPr bwMode="auto">
            <a:xfrm rot="5400000" flipH="1">
              <a:off x="115" y="4043"/>
              <a:ext cx="138" cy="335"/>
            </a:xfrm>
            <a:prstGeom prst="parallelogram">
              <a:avLst>
                <a:gd name="adj" fmla="val 5295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1028" name="Rectangle 10"/>
          <p:cNvSpPr>
            <a:spLocks noGrp="1" noChangeArrowheads="1"/>
          </p:cNvSpPr>
          <p:nvPr>
            <p:ph type="body" idx="1"/>
          </p:nvPr>
        </p:nvSpPr>
        <p:spPr bwMode="auto">
          <a:xfrm>
            <a:off x="609600" y="1295400"/>
            <a:ext cx="8305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7467" name="Rectangle 11"/>
          <p:cNvSpPr>
            <a:spLocks noGrp="1" noChangeArrowheads="1"/>
          </p:cNvSpPr>
          <p:nvPr>
            <p:ph type="dt" sz="half" idx="2"/>
          </p:nvPr>
        </p:nvSpPr>
        <p:spPr bwMode="auto">
          <a:xfrm>
            <a:off x="122555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b="0" smtClean="0">
                <a:latin typeface="Arial Narrow" pitchFamily="34" charset="0"/>
              </a:defRPr>
            </a:lvl1pPr>
          </a:lstStyle>
          <a:p>
            <a:pPr>
              <a:defRPr/>
            </a:pPr>
            <a:fld id="{45B84469-AE14-42A5-A1A8-DCA9CEBD5B9C}" type="datetime1">
              <a:rPr lang="en-US"/>
              <a:pPr>
                <a:defRPr/>
              </a:pPr>
              <a:t>3/17/12</a:t>
            </a:fld>
            <a:endParaRPr lang="en-US"/>
          </a:p>
        </p:txBody>
      </p:sp>
      <p:sp>
        <p:nvSpPr>
          <p:cNvPr id="147468" name="Rectangle 12"/>
          <p:cNvSpPr>
            <a:spLocks noGrp="1" noChangeArrowheads="1"/>
          </p:cNvSpPr>
          <p:nvPr>
            <p:ph type="ftr" sz="quarter" idx="3"/>
          </p:nvPr>
        </p:nvSpPr>
        <p:spPr bwMode="auto">
          <a:xfrm>
            <a:off x="366395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b="0" smtClean="0">
                <a:latin typeface="Arial Narrow" pitchFamily="34" charset="0"/>
              </a:defRPr>
            </a:lvl1pPr>
          </a:lstStyle>
          <a:p>
            <a:pPr>
              <a:defRPr/>
            </a:pPr>
            <a:endParaRPr lang="en-US"/>
          </a:p>
        </p:txBody>
      </p:sp>
      <p:sp>
        <p:nvSpPr>
          <p:cNvPr id="147469" name="Rectangle 13"/>
          <p:cNvSpPr>
            <a:spLocks noGrp="1" noChangeArrowheads="1"/>
          </p:cNvSpPr>
          <p:nvPr>
            <p:ph type="sldNum" sz="quarter" idx="4"/>
          </p:nvPr>
        </p:nvSpPr>
        <p:spPr bwMode="auto">
          <a:xfrm>
            <a:off x="709295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b="0">
                <a:latin typeface="Arial Narrow" pitchFamily="34" charset="0"/>
              </a:defRPr>
            </a:lvl1pPr>
          </a:lstStyle>
          <a:p>
            <a:pPr>
              <a:defRPr/>
            </a:pPr>
            <a:fld id="{F37CAD01-22E1-4B90-A26E-B210E14D537A}" type="slidenum">
              <a:rPr lang="en-US"/>
              <a:pPr>
                <a:defRPr/>
              </a:pPr>
              <a:t>‹#›</a:t>
            </a:fld>
            <a:endParaRPr lang="en-US"/>
          </a:p>
        </p:txBody>
      </p:sp>
      <p:sp>
        <p:nvSpPr>
          <p:cNvPr id="147470" name="Rectangle 14"/>
          <p:cNvSpPr>
            <a:spLocks noChangeArrowheads="1"/>
          </p:cNvSpPr>
          <p:nvPr/>
        </p:nvSpPr>
        <p:spPr bwMode="auto">
          <a:xfrm>
            <a:off x="227013" y="0"/>
            <a:ext cx="228600" cy="6858000"/>
          </a:xfrm>
          <a:prstGeom prst="rect">
            <a:avLst/>
          </a:prstGeom>
          <a:gradFill rotWithShape="0">
            <a:gsLst>
              <a:gs pos="0">
                <a:schemeClr val="bg2"/>
              </a:gs>
              <a:gs pos="50000">
                <a:schemeClr val="folHlink"/>
              </a:gs>
              <a:gs pos="100000">
                <a:schemeClr val="bg2"/>
              </a:gs>
            </a:gsLst>
            <a:lin ang="0" scaled="1"/>
          </a:gradFill>
          <a:ln w="9525">
            <a:noFill/>
            <a:miter lim="800000"/>
            <a:headEnd/>
            <a:tailEnd/>
          </a:ln>
        </p:spPr>
        <p:txBody>
          <a:bodyPr wrap="none" anchor="ctr"/>
          <a:lstStyle/>
          <a:p>
            <a:pPr>
              <a:defRPr/>
            </a:pPr>
            <a:endParaRPr lang="en-US"/>
          </a:p>
        </p:txBody>
      </p:sp>
      <p:sp>
        <p:nvSpPr>
          <p:cNvPr id="147471" name="AutoShape 15"/>
          <p:cNvSpPr>
            <a:spLocks noChangeArrowheads="1"/>
          </p:cNvSpPr>
          <p:nvPr/>
        </p:nvSpPr>
        <p:spPr bwMode="auto">
          <a:xfrm flipH="1">
            <a:off x="304800" y="914400"/>
            <a:ext cx="8839200" cy="228600"/>
          </a:xfrm>
          <a:prstGeom prst="homePlate">
            <a:avLst>
              <a:gd name="adj" fmla="val 67846"/>
            </a:avLst>
          </a:prstGeom>
          <a:gradFill rotWithShape="0">
            <a:gsLst>
              <a:gs pos="0">
                <a:schemeClr val="bg2"/>
              </a:gs>
              <a:gs pos="50000">
                <a:schemeClr val="folHlink"/>
              </a:gs>
              <a:gs pos="100000">
                <a:schemeClr val="bg2"/>
              </a:gs>
            </a:gsLst>
            <a:lin ang="5400000" scaled="1"/>
          </a:gradFill>
          <a:ln w="9525">
            <a:noFill/>
            <a:miter lim="800000"/>
            <a:headEnd/>
            <a:tailEnd/>
          </a:ln>
          <a:effectLst/>
        </p:spPr>
        <p:txBody>
          <a:bodyPr wrap="none" anchor="ctr"/>
          <a:lstStyle/>
          <a:p>
            <a:pPr>
              <a:defRPr/>
            </a:pPr>
            <a:endParaRPr lang="en-US"/>
          </a:p>
        </p:txBody>
      </p:sp>
      <p:sp>
        <p:nvSpPr>
          <p:cNvPr id="1034" name="Rectangle 16"/>
          <p:cNvSpPr>
            <a:spLocks noChangeArrowheads="1"/>
          </p:cNvSpPr>
          <p:nvPr/>
        </p:nvSpPr>
        <p:spPr bwMode="auto">
          <a:xfrm>
            <a:off x="1981200" y="2179638"/>
            <a:ext cx="190500"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nvGrpSpPr>
          <p:cNvPr id="1035" name="Group 17"/>
          <p:cNvGrpSpPr>
            <a:grpSpLocks/>
          </p:cNvGrpSpPr>
          <p:nvPr/>
        </p:nvGrpSpPr>
        <p:grpSpPr bwMode="auto">
          <a:xfrm>
            <a:off x="77788" y="5903913"/>
            <a:ext cx="533400" cy="749300"/>
            <a:chOff x="49" y="3719"/>
            <a:chExt cx="336" cy="472"/>
          </a:xfrm>
        </p:grpSpPr>
        <p:sp>
          <p:nvSpPr>
            <p:cNvPr id="1041" name="AutoShape 18"/>
            <p:cNvSpPr>
              <a:spLocks noChangeArrowheads="1"/>
            </p:cNvSpPr>
            <p:nvPr/>
          </p:nvSpPr>
          <p:spPr bwMode="auto">
            <a:xfrm rot="-5400000">
              <a:off x="110" y="3642"/>
              <a:ext cx="150" cy="335"/>
            </a:xfrm>
            <a:prstGeom prst="parallelogram">
              <a:avLst>
                <a:gd name="adj" fmla="val 52954"/>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42" name="AutoShape 19"/>
            <p:cNvSpPr>
              <a:spLocks noChangeArrowheads="1"/>
            </p:cNvSpPr>
            <p:nvPr/>
          </p:nvSpPr>
          <p:spPr bwMode="auto">
            <a:xfrm rot="-5400000">
              <a:off x="141" y="3786"/>
              <a:ext cx="151" cy="335"/>
            </a:xfrm>
            <a:prstGeom prst="parallelogram">
              <a:avLst>
                <a:gd name="adj" fmla="val 52954"/>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43" name="AutoShape 20"/>
            <p:cNvSpPr>
              <a:spLocks noChangeArrowheads="1"/>
            </p:cNvSpPr>
            <p:nvPr/>
          </p:nvSpPr>
          <p:spPr bwMode="auto">
            <a:xfrm rot="-5400000">
              <a:off x="142" y="3948"/>
              <a:ext cx="150" cy="336"/>
            </a:xfrm>
            <a:prstGeom prst="parallelogram">
              <a:avLst>
                <a:gd name="adj" fmla="val 52954"/>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147477" name="Rectangle 21"/>
          <p:cNvSpPr>
            <a:spLocks noGrp="1" noChangeArrowheads="1"/>
          </p:cNvSpPr>
          <p:nvPr>
            <p:ph type="title"/>
          </p:nvPr>
        </p:nvSpPr>
        <p:spPr bwMode="auto">
          <a:xfrm>
            <a:off x="609600" y="228600"/>
            <a:ext cx="7588250" cy="685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grpSp>
        <p:nvGrpSpPr>
          <p:cNvPr id="1037" name="Group 22"/>
          <p:cNvGrpSpPr>
            <a:grpSpLocks/>
          </p:cNvGrpSpPr>
          <p:nvPr/>
        </p:nvGrpSpPr>
        <p:grpSpPr bwMode="auto">
          <a:xfrm>
            <a:off x="8189913" y="731838"/>
            <a:ext cx="739775" cy="533400"/>
            <a:chOff x="5159" y="461"/>
            <a:chExt cx="466" cy="336"/>
          </a:xfrm>
        </p:grpSpPr>
        <p:sp>
          <p:nvSpPr>
            <p:cNvPr id="1038" name="AutoShape 23"/>
            <p:cNvSpPr>
              <a:spLocks noChangeArrowheads="1"/>
            </p:cNvSpPr>
            <p:nvPr/>
          </p:nvSpPr>
          <p:spPr bwMode="auto">
            <a:xfrm>
              <a:off x="5475" y="462"/>
              <a:ext cx="150" cy="335"/>
            </a:xfrm>
            <a:prstGeom prst="parallelogram">
              <a:avLst>
                <a:gd name="adj" fmla="val 52954"/>
              </a:avLst>
            </a:prstGeom>
            <a:gradFill rotWithShape="0">
              <a:gsLst>
                <a:gs pos="0">
                  <a:schemeClr val="accent1"/>
                </a:gs>
                <a:gs pos="100000">
                  <a:schemeClr val="accent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9" name="AutoShape 24"/>
            <p:cNvSpPr>
              <a:spLocks noChangeArrowheads="1"/>
            </p:cNvSpPr>
            <p:nvPr/>
          </p:nvSpPr>
          <p:spPr bwMode="auto">
            <a:xfrm>
              <a:off x="5318" y="462"/>
              <a:ext cx="151" cy="335"/>
            </a:xfrm>
            <a:prstGeom prst="parallelogram">
              <a:avLst>
                <a:gd name="adj" fmla="val 52954"/>
              </a:avLst>
            </a:prstGeom>
            <a:gradFill rotWithShape="0">
              <a:gsLst>
                <a:gs pos="0">
                  <a:schemeClr val="accent1"/>
                </a:gs>
                <a:gs pos="100000">
                  <a:schemeClr val="accent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40" name="AutoShape 25"/>
            <p:cNvSpPr>
              <a:spLocks noChangeArrowheads="1"/>
            </p:cNvSpPr>
            <p:nvPr/>
          </p:nvSpPr>
          <p:spPr bwMode="auto">
            <a:xfrm>
              <a:off x="5159" y="461"/>
              <a:ext cx="150" cy="336"/>
            </a:xfrm>
            <a:prstGeom prst="parallelogram">
              <a:avLst>
                <a:gd name="adj" fmla="val 52954"/>
              </a:avLst>
            </a:prstGeom>
            <a:gradFill rotWithShape="0">
              <a:gsLst>
                <a:gs pos="0">
                  <a:schemeClr val="accent1"/>
                </a:gs>
                <a:gs pos="100000">
                  <a:schemeClr val="accent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Tree>
  </p:cSld>
  <p:clrMap bg1="dk2" tx1="lt1" bg2="dk1" tx2="lt2" accent1="accent1" accent2="accent2" accent3="accent3" accent4="accent4" accent5="accent5" accent6="accent6" hlink="hlink" folHlink="folHlink"/>
  <p:sldLayoutIdLst>
    <p:sldLayoutId id="2147484990" r:id="rId1"/>
    <p:sldLayoutId id="2147484991" r:id="rId2"/>
    <p:sldLayoutId id="2147484980" r:id="rId3"/>
    <p:sldLayoutId id="2147484981" r:id="rId4"/>
    <p:sldLayoutId id="2147484982" r:id="rId5"/>
    <p:sldLayoutId id="2147484983" r:id="rId6"/>
    <p:sldLayoutId id="2147484984" r:id="rId7"/>
    <p:sldLayoutId id="2147484985" r:id="rId8"/>
    <p:sldLayoutId id="2147484986" r:id="rId9"/>
    <p:sldLayoutId id="2147484987" r:id="rId10"/>
    <p:sldLayoutId id="2147484988" r:id="rId11"/>
    <p:sldLayoutId id="2147484992" r:id="rId12"/>
    <p:sldLayoutId id="2147484989" r:id="rId13"/>
  </p:sldLayoutIdLst>
  <p:transition>
    <p:wheel spokes="1"/>
  </p:transition>
  <p:timing>
    <p:tnLst>
      <p:par>
        <p:cTn id="1" dur="indefinite" restart="never" nodeType="tmRoot"/>
      </p:par>
    </p:tnLst>
  </p:timing>
  <p:hf hdr="0" ftr="0" dt="0"/>
  <p:txStyles>
    <p:titleStyle>
      <a:lvl1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2pPr>
      <a:lvl3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3pPr>
      <a:lvl4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4pPr>
      <a:lvl5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5pPr>
      <a:lvl6pPr marL="4572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6pPr>
      <a:lvl7pPr marL="9144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7pPr>
      <a:lvl8pPr marL="13716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8pPr>
      <a:lvl9pPr marL="18288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35000"/>
        </a:spcBef>
        <a:spcAft>
          <a:spcPct val="0"/>
        </a:spcAft>
        <a:buClr>
          <a:srgbClr val="A50021"/>
        </a:buClr>
        <a:buSzPct val="75000"/>
        <a:buFont typeface="Wingdings" pitchFamily="2" charset="2"/>
        <a:buChar char="Ø"/>
        <a:defRPr kumimoji="1" sz="2400">
          <a:solidFill>
            <a:srgbClr val="FFFF99"/>
          </a:solidFill>
          <a:latin typeface="+mn-lt"/>
          <a:ea typeface="+mn-ea"/>
          <a:cs typeface="+mn-cs"/>
        </a:defRPr>
      </a:lvl1pPr>
      <a:lvl2pPr marL="742950" indent="-285750" algn="l" rtl="0" eaLnBrk="0" fontAlgn="base" hangingPunct="0">
        <a:spcBef>
          <a:spcPct val="20000"/>
        </a:spcBef>
        <a:spcAft>
          <a:spcPct val="0"/>
        </a:spcAft>
        <a:buClr>
          <a:srgbClr val="A50021"/>
        </a:buClr>
        <a:buChar char="•"/>
        <a:defRPr kumimoji="1" sz="2000">
          <a:solidFill>
            <a:srgbClr val="FFFF99"/>
          </a:solidFill>
          <a:latin typeface="+mn-lt"/>
        </a:defRPr>
      </a:lvl2pPr>
      <a:lvl3pPr marL="1143000" indent="-228600" algn="l" rtl="0" eaLnBrk="0" fontAlgn="base" hangingPunct="0">
        <a:spcBef>
          <a:spcPct val="20000"/>
        </a:spcBef>
        <a:spcAft>
          <a:spcPct val="0"/>
        </a:spcAft>
        <a:buClr>
          <a:srgbClr val="A50021"/>
        </a:buClr>
        <a:buChar char="–"/>
        <a:defRPr kumimoji="1" sz="2400" b="1">
          <a:solidFill>
            <a:srgbClr val="FFFF99"/>
          </a:solidFill>
          <a:latin typeface="+mn-lt"/>
        </a:defRPr>
      </a:lvl3pPr>
      <a:lvl4pPr marL="1600200" indent="-228600" algn="l" rtl="0" eaLnBrk="0" fontAlgn="base" hangingPunct="0">
        <a:spcBef>
          <a:spcPct val="20000"/>
        </a:spcBef>
        <a:spcAft>
          <a:spcPct val="0"/>
        </a:spcAft>
        <a:buClr>
          <a:srgbClr val="A50021"/>
        </a:buClr>
        <a:buChar char="–"/>
        <a:defRPr kumimoji="1" sz="2000" b="1">
          <a:solidFill>
            <a:srgbClr val="FFFF99"/>
          </a:solidFill>
          <a:latin typeface="+mn-lt"/>
        </a:defRPr>
      </a:lvl4pPr>
      <a:lvl5pPr marL="2057400" indent="-228600" algn="l" rtl="0" eaLnBrk="0" fontAlgn="base" hangingPunct="0">
        <a:spcBef>
          <a:spcPct val="20000"/>
        </a:spcBef>
        <a:spcAft>
          <a:spcPct val="0"/>
        </a:spcAft>
        <a:buClr>
          <a:srgbClr val="A50021"/>
        </a:buClr>
        <a:buChar char="»"/>
        <a:defRPr kumimoji="1" sz="2000" b="1">
          <a:solidFill>
            <a:srgbClr val="FFFF99"/>
          </a:solidFill>
          <a:latin typeface="+mn-lt"/>
        </a:defRPr>
      </a:lvl5pPr>
      <a:lvl6pPr marL="2514600" indent="-228600" algn="l" rtl="0" eaLnBrk="0" fontAlgn="base" hangingPunct="0">
        <a:spcBef>
          <a:spcPct val="20000"/>
        </a:spcBef>
        <a:spcAft>
          <a:spcPct val="0"/>
        </a:spcAft>
        <a:buClr>
          <a:srgbClr val="A50021"/>
        </a:buClr>
        <a:buChar char="»"/>
        <a:defRPr kumimoji="1" b="1">
          <a:solidFill>
            <a:srgbClr val="FFFF99"/>
          </a:solidFill>
          <a:latin typeface="+mn-lt"/>
        </a:defRPr>
      </a:lvl6pPr>
      <a:lvl7pPr marL="2971800" indent="-228600" algn="l" rtl="0" eaLnBrk="0" fontAlgn="base" hangingPunct="0">
        <a:spcBef>
          <a:spcPct val="20000"/>
        </a:spcBef>
        <a:spcAft>
          <a:spcPct val="0"/>
        </a:spcAft>
        <a:buClr>
          <a:srgbClr val="A50021"/>
        </a:buClr>
        <a:buChar char="»"/>
        <a:defRPr kumimoji="1" b="1">
          <a:solidFill>
            <a:srgbClr val="FFFF99"/>
          </a:solidFill>
          <a:latin typeface="+mn-lt"/>
        </a:defRPr>
      </a:lvl7pPr>
      <a:lvl8pPr marL="3429000" indent="-228600" algn="l" rtl="0" eaLnBrk="0" fontAlgn="base" hangingPunct="0">
        <a:spcBef>
          <a:spcPct val="20000"/>
        </a:spcBef>
        <a:spcAft>
          <a:spcPct val="0"/>
        </a:spcAft>
        <a:buClr>
          <a:srgbClr val="A50021"/>
        </a:buClr>
        <a:buChar char="»"/>
        <a:defRPr kumimoji="1" b="1">
          <a:solidFill>
            <a:srgbClr val="FFFF99"/>
          </a:solidFill>
          <a:latin typeface="+mn-lt"/>
        </a:defRPr>
      </a:lvl8pPr>
      <a:lvl9pPr marL="3886200" indent="-228600" algn="l" rtl="0" eaLnBrk="0" fontAlgn="base" hangingPunct="0">
        <a:spcBef>
          <a:spcPct val="20000"/>
        </a:spcBef>
        <a:spcAft>
          <a:spcPct val="0"/>
        </a:spcAft>
        <a:buClr>
          <a:srgbClr val="A50021"/>
        </a:buClr>
        <a:buChar char="»"/>
        <a:defRPr kumimoji="1" b="1">
          <a:solidFill>
            <a:srgbClr val="FFFF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Rectangle 16"/>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2051" name="Rectangle 15"/>
          <p:cNvSpPr>
            <a:spLocks noChangeArrowheads="1"/>
          </p:cNvSpPr>
          <p:nvPr/>
        </p:nvSpPr>
        <p:spPr bwMode="white">
          <a:xfrm>
            <a:off x="0" y="0"/>
            <a:ext cx="9144000" cy="139382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2052" name="Rectangle 17"/>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2053" name="Rectangle 18"/>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Date Placeholder 13"/>
          <p:cNvSpPr>
            <a:spLocks noGrp="1"/>
          </p:cNvSpPr>
          <p:nvPr>
            <p:ph type="dt" sz="half" idx="2"/>
          </p:nvPr>
        </p:nvSpPr>
        <p:spPr>
          <a:xfrm>
            <a:off x="5791200" y="6405563"/>
            <a:ext cx="3044825" cy="3651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400" smtClean="0">
                <a:solidFill>
                  <a:srgbClr val="FFFFFF"/>
                </a:solidFill>
              </a:defRPr>
            </a:lvl1pPr>
          </a:lstStyle>
          <a:p>
            <a:pPr>
              <a:defRPr/>
            </a:pPr>
            <a:fld id="{9C809264-C357-4056-8173-6A702565BCFA}" type="datetime1">
              <a:rPr lang="en-US"/>
              <a:pPr>
                <a:defRPr/>
              </a:pPr>
              <a:t>3/17/12</a:t>
            </a:fld>
            <a:endParaRPr lang="en-US"/>
          </a:p>
        </p:txBody>
      </p:sp>
      <p:sp>
        <p:nvSpPr>
          <p:cNvPr id="3" name="Footer Placeholder 2"/>
          <p:cNvSpPr>
            <a:spLocks noGrp="1"/>
          </p:cNvSpPr>
          <p:nvPr>
            <p:ph type="ftr" sz="quarter" idx="3"/>
          </p:nvPr>
        </p:nvSpPr>
        <p:spPr>
          <a:xfrm>
            <a:off x="304800" y="6410325"/>
            <a:ext cx="3581400" cy="366713"/>
          </a:xfrm>
          <a:prstGeom prst="rect">
            <a:avLst/>
          </a:prstGeom>
        </p:spPr>
        <p:txBody>
          <a:bodyPr vert="horz" wrap="square" lIns="91440" tIns="45720" rIns="91440" bIns="45720" numCol="1" anchor="t" anchorCtr="0" compatLnSpc="1">
            <a:prstTxWarp prst="textNoShape">
              <a:avLst/>
            </a:prstTxWarp>
          </a:bodyPr>
          <a:lstStyle>
            <a:lvl1pPr eaLnBrk="1" hangingPunct="1">
              <a:defRPr sz="1200" smtClean="0">
                <a:solidFill>
                  <a:srgbClr val="FFFFFF"/>
                </a:solidFill>
              </a:defRPr>
            </a:lvl1pPr>
          </a:lstStyle>
          <a:p>
            <a:pPr>
              <a:defRPr/>
            </a:pPr>
            <a:endParaRPr lang="en-US"/>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726F5A1C-CD3D-4E48-A5E1-37800769A60D}" type="slidenum">
              <a:rPr lang="en-US"/>
              <a:pPr>
                <a:defRPr/>
              </a:pPr>
              <a:t>‹#›</a:t>
            </a:fld>
            <a:endParaRPr lang="en-US"/>
          </a:p>
        </p:txBody>
      </p:sp>
      <p:sp>
        <p:nvSpPr>
          <p:cNvPr id="22" name="Title Placeholder 21"/>
          <p:cNvSpPr>
            <a:spLocks noGrp="1"/>
          </p:cNvSpPr>
          <p:nvPr>
            <p:ph type="title"/>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3" name="Text Placeholder 12"/>
          <p:cNvSpPr>
            <a:spLocks noGrp="1"/>
          </p:cNvSpPr>
          <p:nvPr>
            <p:ph type="body" idx="1"/>
          </p:nvPr>
        </p:nvSpPr>
        <p:spPr bwMode="auto">
          <a:xfrm>
            <a:off x="301625" y="1524000"/>
            <a:ext cx="85344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4993" r:id="rId1"/>
    <p:sldLayoutId id="2147484994" r:id="rId2"/>
    <p:sldLayoutId id="2147484995" r:id="rId3"/>
    <p:sldLayoutId id="2147484996" r:id="rId4"/>
    <p:sldLayoutId id="2147484997" r:id="rId5"/>
    <p:sldLayoutId id="2147484998" r:id="rId6"/>
    <p:sldLayoutId id="2147484999" r:id="rId7"/>
    <p:sldLayoutId id="2147485000" r:id="rId8"/>
    <p:sldLayoutId id="2147485001" r:id="rId9"/>
    <p:sldLayoutId id="2147485002" r:id="rId10"/>
    <p:sldLayoutId id="2147485003" r:id="rId11"/>
  </p:sldLayoutIdLst>
  <p:transition>
    <p:wheel spokes="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wipe(up)">
                                      <p:cBhvr>
                                        <p:cTn id="13" dur="500"/>
                                        <p:tgtEl>
                                          <p:spTgt spid="13">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3">
                                            <p:txEl>
                                              <p:pRg st="1" end="1"/>
                                            </p:txEl>
                                          </p:spTgt>
                                        </p:tgtEl>
                                        <p:attrNameLst>
                                          <p:attrName>style.visibility</p:attrName>
                                        </p:attrNameLst>
                                      </p:cBhvr>
                                      <p:to>
                                        <p:strVal val="visible"/>
                                      </p:to>
                                    </p:set>
                                    <p:animEffect transition="in" filter="wipe(up)">
                                      <p:cBhvr>
                                        <p:cTn id="18" dur="500"/>
                                        <p:tgtEl>
                                          <p:spTgt spid="13">
                                            <p:txEl>
                                              <p:pRg st="1" end="1"/>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animEffect transition="in" filter="wipe(up)">
                                      <p:cBhvr>
                                        <p:cTn id="21" dur="500"/>
                                        <p:tgtEl>
                                          <p:spTgt spid="13">
                                            <p:txEl>
                                              <p:pRg st="2" end="2"/>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3">
                                            <p:txEl>
                                              <p:pRg st="3" end="3"/>
                                            </p:txEl>
                                          </p:spTgt>
                                        </p:tgtEl>
                                        <p:attrNameLst>
                                          <p:attrName>style.visibility</p:attrName>
                                        </p:attrNameLst>
                                      </p:cBhvr>
                                      <p:to>
                                        <p:strVal val="visible"/>
                                      </p:to>
                                    </p:set>
                                    <p:animEffect transition="in" filter="wipe(up)">
                                      <p:cBhvr>
                                        <p:cTn id="24" dur="500"/>
                                        <p:tgtEl>
                                          <p:spTgt spid="13">
                                            <p:txEl>
                                              <p:pRg st="3" end="3"/>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up)">
                                      <p:cBhvr>
                                        <p:cTn id="2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utoUpdateAnimBg="0"/>
      <p:bldP spid="13" grpId="0" build="p" bldLvl="2" autoUpdateAnimBg="0">
        <p:tmplLst>
          <p:tmpl lvl="1">
            <p:tnLst>
              <p:par>
                <p:cTn presetID="22" presetClass="entr" presetSubtype="1"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up)">
                      <p:cBhvr>
                        <p:cTn dur="500"/>
                        <p:tgtEl>
                          <p:spTgt spid="13"/>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up)">
                      <p:cBhvr>
                        <p:cTn dur="500"/>
                        <p:tgtEl>
                          <p:spTgt spid="13"/>
                        </p:tgtEl>
                      </p:cBhvr>
                    </p:animEffect>
                  </p:childTnLst>
                </p:cTn>
              </p:par>
            </p:tnLst>
          </p:tmpl>
          <p:tmpl lvl="3">
            <p:tnLst>
              <p:par>
                <p:cTn presetID="22" presetClass="entr" presetSubtype="1"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up)">
                      <p:cBhvr>
                        <p:cTn dur="500"/>
                        <p:tgtEl>
                          <p:spTgt spid="13"/>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up)">
                      <p:cBhvr>
                        <p:cTn dur="500"/>
                        <p:tgtEl>
                          <p:spTgt spid="13"/>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up)">
                      <p:cBhvr>
                        <p:cTn dur="500"/>
                        <p:tgtEl>
                          <p:spTgt spid="13"/>
                        </p:tgtEl>
                      </p:cBhvr>
                    </p:animEffect>
                  </p:childTnLst>
                </p:cTn>
              </p:par>
            </p:tnLst>
          </p:tmpl>
        </p:tmplLst>
      </p:bldP>
    </p:bldLst>
  </p:timing>
  <p:hf hdr="0" ftr="0" dt="0"/>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png"/><Relationship Id="rId4" Type="http://schemas.openxmlformats.org/officeDocument/2006/relationships/oleObject" Target="../embeddings/oleObject3.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2.png"/><Relationship Id="rId4" Type="http://schemas.openxmlformats.org/officeDocument/2006/relationships/oleObject" Target="../embeddings/oleObject5.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2.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java.sun.com/docs/books/tutorial/uiswing/components/scrollpane.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java.sun.com/javase/6/docs/api/javax/swing/JSlider.html#JSlider%28int,%20int,%20int%29"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subTitle" idx="1"/>
          </p:nvPr>
        </p:nvSpPr>
        <p:spPr>
          <a:xfrm>
            <a:off x="533400" y="2514600"/>
            <a:ext cx="8305800" cy="1295400"/>
          </a:xfrm>
        </p:spPr>
        <p:txBody>
          <a:bodyPr/>
          <a:lstStyle/>
          <a:p>
            <a:pPr marL="457200" indent="-457200">
              <a:defRPr/>
            </a:pPr>
            <a:r>
              <a:rPr lang="en-US" sz="4800" b="1" smtClean="0">
                <a:effectLst>
                  <a:outerShdw blurRad="38100" dist="38100" dir="2700000" algn="tl">
                    <a:srgbClr val="000000">
                      <a:alpha val="43137"/>
                    </a:srgbClr>
                  </a:outerShdw>
                </a:effectLst>
              </a:rPr>
              <a:t>Advanced Swing &amp; MVC</a:t>
            </a:r>
          </a:p>
        </p:txBody>
      </p:sp>
      <p:sp>
        <p:nvSpPr>
          <p:cNvPr id="8197" name="Rectangle 5"/>
          <p:cNvSpPr>
            <a:spLocks noChangeArrowheads="1"/>
          </p:cNvSpPr>
          <p:nvPr/>
        </p:nvSpPr>
        <p:spPr bwMode="auto">
          <a:xfrm>
            <a:off x="914400" y="1066800"/>
            <a:ext cx="2667000" cy="533400"/>
          </a:xfrm>
          <a:prstGeom prst="rect">
            <a:avLst/>
          </a:prstGeom>
          <a:noFill/>
          <a:ln w="9525">
            <a:noFill/>
            <a:miter lim="800000"/>
            <a:headEnd/>
            <a:tailEnd/>
          </a:ln>
        </p:spPr>
        <p:txBody>
          <a:bodyPr anchor="b"/>
          <a:lstStyle/>
          <a:p>
            <a:pPr>
              <a:spcBef>
                <a:spcPct val="0"/>
              </a:spcBef>
              <a:defRPr/>
            </a:pPr>
            <a:r>
              <a:rPr kumimoji="1" lang="en-US" sz="2800">
                <a:solidFill>
                  <a:schemeClr val="accent1"/>
                </a:solidFill>
                <a:effectLst>
                  <a:outerShdw blurRad="38100" dist="38100" dir="2700000" algn="tl">
                    <a:srgbClr val="000000"/>
                  </a:outerShdw>
                </a:effectLst>
                <a:latin typeface="Tahoma" pitchFamily="34" charset="0"/>
              </a:rPr>
              <a:t>Chapter 8</a:t>
            </a:r>
          </a:p>
        </p:txBody>
      </p:sp>
      <p:sp>
        <p:nvSpPr>
          <p:cNvPr id="17412" name="Rectangle 3"/>
          <p:cNvSpPr>
            <a:spLocks noChangeArrowheads="1"/>
          </p:cNvSpPr>
          <p:nvPr/>
        </p:nvSpPr>
        <p:spPr bwMode="auto">
          <a:xfrm>
            <a:off x="1295400" y="5616575"/>
            <a:ext cx="7010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t>Originals of Slides and Source Code for Examples:</a:t>
            </a:r>
          </a:p>
          <a:p>
            <a:pPr algn="ctr"/>
            <a:r>
              <a:rPr lang="en-US"/>
              <a:t>http://courses.coreservlets.com/Course-Materials/java5.html</a:t>
            </a:r>
          </a:p>
        </p:txBody>
      </p:sp>
    </p:spTree>
  </p:cSld>
  <p:clrMapOvr>
    <a:masterClrMapping/>
  </p:clrMapOvr>
  <p:transition>
    <p:wheel spokes="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03958A86-C585-42F2-BF4B-988B5C8E8DBA}" type="slidenum">
              <a:rPr lang="en-US" b="0" smtClean="0">
                <a:latin typeface="Arial Narrow" pitchFamily="34" charset="0"/>
              </a:rPr>
              <a:pPr/>
              <a:t>10</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smtClean="0"/>
              <a:t>JList with fixed set of choices</a:t>
            </a:r>
            <a:endParaRPr lang="en-US"/>
          </a:p>
        </p:txBody>
      </p:sp>
      <p:sp>
        <p:nvSpPr>
          <p:cNvPr id="35843" name="Content Placeholder 2"/>
          <p:cNvSpPr>
            <a:spLocks noGrp="1"/>
          </p:cNvSpPr>
          <p:nvPr>
            <p:ph idx="1"/>
          </p:nvPr>
        </p:nvSpPr>
        <p:spPr/>
        <p:txBody>
          <a:bodyPr/>
          <a:lstStyle/>
          <a:p>
            <a:r>
              <a:rPr lang="en-US" smtClean="0"/>
              <a:t>Build JList:</a:t>
            </a:r>
          </a:p>
          <a:p>
            <a:pPr lvl="1"/>
            <a:r>
              <a:rPr lang="en-US" smtClean="0"/>
              <a:t>The simplest way to use a JList is to supply an </a:t>
            </a:r>
            <a:r>
              <a:rPr lang="en-US" i="1" smtClean="0"/>
              <a:t>array of strings</a:t>
            </a:r>
            <a:r>
              <a:rPr lang="en-US" smtClean="0"/>
              <a:t> to the JList constructor. </a:t>
            </a:r>
            <a:r>
              <a:rPr lang="en-US" u="sng" smtClean="0"/>
              <a:t>Cannot</a:t>
            </a:r>
            <a:r>
              <a:rPr lang="en-US" smtClean="0"/>
              <a:t> add or remove elements once the JList is created</a:t>
            </a:r>
          </a:p>
          <a:p>
            <a:pPr>
              <a:buFont typeface="Wingdings" pitchFamily="2" charset="2"/>
              <a:buNone/>
            </a:pPr>
            <a:r>
              <a:rPr lang="en-US" b="1" smtClean="0"/>
              <a:t>		</a:t>
            </a:r>
            <a:r>
              <a:rPr lang="en-US" sz="2200" smtClean="0">
                <a:solidFill>
                  <a:srgbClr val="FFFF00"/>
                </a:solidFill>
              </a:rPr>
              <a:t>String options = { "Option 1", ... , "Option N"};</a:t>
            </a:r>
          </a:p>
          <a:p>
            <a:pPr>
              <a:buFont typeface="Wingdings" pitchFamily="2" charset="2"/>
              <a:buNone/>
            </a:pPr>
            <a:r>
              <a:rPr lang="en-US" sz="2200" smtClean="0">
                <a:solidFill>
                  <a:srgbClr val="FFFF00"/>
                </a:solidFill>
              </a:rPr>
              <a:t>		JList optionList = new JList(options);</a:t>
            </a:r>
          </a:p>
          <a:p>
            <a:r>
              <a:rPr lang="en-US" smtClean="0"/>
              <a:t>Set visible rows</a:t>
            </a:r>
          </a:p>
          <a:p>
            <a:pPr lvl="1"/>
            <a:r>
              <a:rPr lang="en-US" smtClean="0"/>
              <a:t>Call </a:t>
            </a:r>
            <a:r>
              <a:rPr lang="en-US" b="1" smtClean="0">
                <a:latin typeface="Courier New" pitchFamily="49" charset="0"/>
                <a:cs typeface="Courier New" pitchFamily="49" charset="0"/>
              </a:rPr>
              <a:t>setVisibleRowCount</a:t>
            </a:r>
            <a:r>
              <a:rPr lang="en-US" smtClean="0"/>
              <a:t> and drop JList into JScrollPane</a:t>
            </a:r>
          </a:p>
          <a:p>
            <a:pPr>
              <a:buFont typeface="Wingdings" pitchFamily="2" charset="2"/>
              <a:buNone/>
            </a:pPr>
            <a:r>
              <a:rPr lang="en-US" b="1" smtClean="0"/>
              <a:t>		</a:t>
            </a:r>
            <a:r>
              <a:rPr lang="en-US" sz="2200" smtClean="0">
                <a:solidFill>
                  <a:srgbClr val="FFFF00"/>
                </a:solidFill>
              </a:rPr>
              <a:t>optionList.setVisibleRowCount(4);</a:t>
            </a:r>
          </a:p>
          <a:p>
            <a:pPr>
              <a:buFont typeface="Wingdings" pitchFamily="2" charset="2"/>
              <a:buNone/>
            </a:pPr>
            <a:r>
              <a:rPr lang="en-US" sz="2200" smtClean="0">
                <a:solidFill>
                  <a:srgbClr val="FFFF00"/>
                </a:solidFill>
              </a:rPr>
              <a:t>		JScrollPane scrolList = new JScrollPane(optionList);</a:t>
            </a:r>
          </a:p>
          <a:p>
            <a:pPr>
              <a:buFont typeface="Wingdings" pitchFamily="2" charset="2"/>
              <a:buNone/>
            </a:pPr>
            <a:r>
              <a:rPr lang="en-US" sz="2200" smtClean="0">
                <a:solidFill>
                  <a:srgbClr val="FFFF00"/>
                </a:solidFill>
              </a:rPr>
              <a:t>		someContainer.add(scrolList);</a:t>
            </a:r>
          </a:p>
        </p:txBody>
      </p:sp>
      <p:sp>
        <p:nvSpPr>
          <p:cNvPr id="26629"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004AE6A6-E092-4468-987A-1342DFEA089D}" type="slidenum">
              <a:rPr lang="en-US" b="0">
                <a:latin typeface="Arial Narrow" pitchFamily="34" charset="0"/>
              </a:rPr>
              <a:pPr algn="r"/>
              <a:t>10</a:t>
            </a:fld>
            <a:endParaRPr lang="en-US" b="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blinds(horizontal)">
                                      <p:cBhvr>
                                        <p:cTn id="7" dur="500"/>
                                        <p:tgtEl>
                                          <p:spTgt spid="35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blinds(horizontal)">
                                      <p:cBhvr>
                                        <p:cTn id="12" dur="500"/>
                                        <p:tgtEl>
                                          <p:spTgt spid="35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5843">
                                            <p:txEl>
                                              <p:pRg st="2" end="2"/>
                                            </p:txEl>
                                          </p:spTgt>
                                        </p:tgtEl>
                                        <p:attrNameLst>
                                          <p:attrName>style.visibility</p:attrName>
                                        </p:attrNameLst>
                                      </p:cBhvr>
                                      <p:to>
                                        <p:strVal val="visible"/>
                                      </p:to>
                                    </p:set>
                                    <p:animEffect transition="in" filter="blinds(horizontal)">
                                      <p:cBhvr>
                                        <p:cTn id="17" dur="500"/>
                                        <p:tgtEl>
                                          <p:spTgt spid="358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5843">
                                            <p:txEl>
                                              <p:pRg st="3" end="3"/>
                                            </p:txEl>
                                          </p:spTgt>
                                        </p:tgtEl>
                                        <p:attrNameLst>
                                          <p:attrName>style.visibility</p:attrName>
                                        </p:attrNameLst>
                                      </p:cBhvr>
                                      <p:to>
                                        <p:strVal val="visible"/>
                                      </p:to>
                                    </p:set>
                                    <p:animEffect transition="in" filter="blinds(horizontal)">
                                      <p:cBhvr>
                                        <p:cTn id="22" dur="500"/>
                                        <p:tgtEl>
                                          <p:spTgt spid="358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5843">
                                            <p:txEl>
                                              <p:pRg st="4" end="4"/>
                                            </p:txEl>
                                          </p:spTgt>
                                        </p:tgtEl>
                                        <p:attrNameLst>
                                          <p:attrName>style.visibility</p:attrName>
                                        </p:attrNameLst>
                                      </p:cBhvr>
                                      <p:to>
                                        <p:strVal val="visible"/>
                                      </p:to>
                                    </p:set>
                                    <p:animEffect transition="in" filter="blinds(horizontal)">
                                      <p:cBhvr>
                                        <p:cTn id="27" dur="500"/>
                                        <p:tgtEl>
                                          <p:spTgt spid="358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5843">
                                            <p:txEl>
                                              <p:pRg st="5" end="5"/>
                                            </p:txEl>
                                          </p:spTgt>
                                        </p:tgtEl>
                                        <p:attrNameLst>
                                          <p:attrName>style.visibility</p:attrName>
                                        </p:attrNameLst>
                                      </p:cBhvr>
                                      <p:to>
                                        <p:strVal val="visible"/>
                                      </p:to>
                                    </p:set>
                                    <p:animEffect transition="in" filter="blinds(horizontal)">
                                      <p:cBhvr>
                                        <p:cTn id="32" dur="500"/>
                                        <p:tgtEl>
                                          <p:spTgt spid="3584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5843">
                                            <p:txEl>
                                              <p:pRg st="6" end="6"/>
                                            </p:txEl>
                                          </p:spTgt>
                                        </p:tgtEl>
                                        <p:attrNameLst>
                                          <p:attrName>style.visibility</p:attrName>
                                        </p:attrNameLst>
                                      </p:cBhvr>
                                      <p:to>
                                        <p:strVal val="visible"/>
                                      </p:to>
                                    </p:set>
                                    <p:animEffect transition="in" filter="blinds(horizontal)">
                                      <p:cBhvr>
                                        <p:cTn id="37" dur="500"/>
                                        <p:tgtEl>
                                          <p:spTgt spid="3584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5843">
                                            <p:txEl>
                                              <p:pRg st="7" end="7"/>
                                            </p:txEl>
                                          </p:spTgt>
                                        </p:tgtEl>
                                        <p:attrNameLst>
                                          <p:attrName>style.visibility</p:attrName>
                                        </p:attrNameLst>
                                      </p:cBhvr>
                                      <p:to>
                                        <p:strVal val="visible"/>
                                      </p:to>
                                    </p:set>
                                    <p:animEffect transition="in" filter="blinds(horizontal)">
                                      <p:cBhvr>
                                        <p:cTn id="42" dur="500"/>
                                        <p:tgtEl>
                                          <p:spTgt spid="3584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5843">
                                            <p:txEl>
                                              <p:pRg st="8" end="8"/>
                                            </p:txEl>
                                          </p:spTgt>
                                        </p:tgtEl>
                                        <p:attrNameLst>
                                          <p:attrName>style.visibility</p:attrName>
                                        </p:attrNameLst>
                                      </p:cBhvr>
                                      <p:to>
                                        <p:strVal val="visible"/>
                                      </p:to>
                                    </p:set>
                                    <p:animEffect transition="in" filter="blinds(horizontal)">
                                      <p:cBhvr>
                                        <p:cTn id="47" dur="500"/>
                                        <p:tgtEl>
                                          <p:spTgt spid="358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90440081-8765-431D-99C2-C3275888D428}" type="slidenum">
              <a:rPr lang="en-US" b="0" smtClean="0">
                <a:latin typeface="Arial Narrow" pitchFamily="34" charset="0"/>
              </a:rPr>
              <a:pPr/>
              <a:t>11</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b="0" smtClean="0"/>
              <a:t>Example: JListSimpleDemo.java</a:t>
            </a:r>
            <a:endParaRPr lang="en-US" b="0"/>
          </a:p>
        </p:txBody>
      </p:sp>
      <p:sp>
        <p:nvSpPr>
          <p:cNvPr id="27652" name="Content Placeholder 2"/>
          <p:cNvSpPr>
            <a:spLocks noGrp="1"/>
          </p:cNvSpPr>
          <p:nvPr>
            <p:ph idx="1"/>
          </p:nvPr>
        </p:nvSpPr>
        <p:spPr>
          <a:solidFill>
            <a:schemeClr val="tx1"/>
          </a:solidFill>
        </p:spPr>
        <p:txBody>
          <a:bodyPr/>
          <a:lstStyle/>
          <a:p>
            <a:pPr marL="169863" indent="0">
              <a:buFont typeface="Wingdings" pitchFamily="2" charset="2"/>
              <a:buNone/>
            </a:pPr>
            <a:r>
              <a:rPr lang="en-US" sz="2000" smtClean="0">
                <a:solidFill>
                  <a:srgbClr val="FF0000"/>
                </a:solidFill>
              </a:rPr>
              <a:t>String[] entries = { "Entry 1", "Entry 2", "Entry 3",</a:t>
            </a:r>
          </a:p>
          <a:p>
            <a:pPr marL="169863" indent="0">
              <a:buFont typeface="Wingdings" pitchFamily="2" charset="2"/>
              <a:buNone/>
            </a:pPr>
            <a:r>
              <a:rPr lang="en-US" sz="2000" smtClean="0">
                <a:solidFill>
                  <a:srgbClr val="FF0000"/>
                </a:solidFill>
              </a:rPr>
              <a:t>			"Entry 4", "Entry 5", "Entry 6" };</a:t>
            </a:r>
          </a:p>
          <a:p>
            <a:pPr marL="169863" indent="0">
              <a:buFont typeface="Wingdings" pitchFamily="2" charset="2"/>
              <a:buNone/>
            </a:pPr>
            <a:r>
              <a:rPr lang="en-US" sz="2000" smtClean="0">
                <a:solidFill>
                  <a:srgbClr val="FF0000"/>
                </a:solidFill>
              </a:rPr>
              <a:t>JList lstEntry;</a:t>
            </a:r>
          </a:p>
          <a:p>
            <a:pPr marL="169863" indent="0">
              <a:buFont typeface="Wingdings" pitchFamily="2" charset="2"/>
              <a:buNone/>
            </a:pPr>
            <a:r>
              <a:rPr lang="en-US" sz="2000" smtClean="0">
                <a:solidFill>
                  <a:srgbClr val="FF0000"/>
                </a:solidFill>
              </a:rPr>
              <a:t>lstEntry = new JList(entries);</a:t>
            </a:r>
          </a:p>
          <a:p>
            <a:pPr marL="169863" indent="0">
              <a:buFont typeface="Wingdings" pitchFamily="2" charset="2"/>
              <a:buNone/>
            </a:pPr>
            <a:r>
              <a:rPr lang="en-US" sz="2000" smtClean="0">
                <a:solidFill>
                  <a:schemeClr val="bg2"/>
                </a:solidFill>
              </a:rPr>
              <a:t>lstEntry.setVisibleRowCount(4);</a:t>
            </a:r>
          </a:p>
          <a:p>
            <a:pPr marL="169863" indent="0">
              <a:buFont typeface="Wingdings" pitchFamily="2" charset="2"/>
              <a:buNone/>
            </a:pPr>
            <a:r>
              <a:rPr lang="en-US" sz="2000" smtClean="0">
                <a:solidFill>
                  <a:srgbClr val="FF0000"/>
                </a:solidFill>
              </a:rPr>
              <a:t>JScrollPane </a:t>
            </a:r>
            <a:r>
              <a:rPr lang="en-US" sz="2000" b="1" smtClean="0">
                <a:solidFill>
                  <a:srgbClr val="FF0000"/>
                </a:solidFill>
              </a:rPr>
              <a:t>listPane</a:t>
            </a:r>
            <a:r>
              <a:rPr lang="en-US" sz="2000" smtClean="0">
                <a:solidFill>
                  <a:srgbClr val="FF0000"/>
                </a:solidFill>
              </a:rPr>
              <a:t> = new JScrollPane(lstEntry);</a:t>
            </a:r>
          </a:p>
          <a:p>
            <a:pPr marL="169863" indent="0">
              <a:buFont typeface="Wingdings" pitchFamily="2" charset="2"/>
              <a:buNone/>
            </a:pPr>
            <a:r>
              <a:rPr lang="en-US" sz="2000" smtClean="0">
                <a:solidFill>
                  <a:schemeClr val="bg2"/>
                </a:solidFill>
              </a:rPr>
              <a:t>JPanel pCen = new JPanel();</a:t>
            </a:r>
          </a:p>
          <a:p>
            <a:pPr marL="169863" indent="0">
              <a:buFont typeface="Wingdings" pitchFamily="2" charset="2"/>
              <a:buNone/>
            </a:pPr>
            <a:r>
              <a:rPr lang="en-US" sz="2000" smtClean="0">
                <a:solidFill>
                  <a:schemeClr val="bg2"/>
                </a:solidFill>
              </a:rPr>
              <a:t>pCen.setBorder(BorderFactory.createTitledBorder("Simple JList"));</a:t>
            </a:r>
          </a:p>
          <a:p>
            <a:pPr marL="169863" indent="0">
              <a:buFont typeface="Wingdings" pitchFamily="2" charset="2"/>
              <a:buNone/>
            </a:pPr>
            <a:r>
              <a:rPr lang="en-US" sz="2000" smtClean="0">
                <a:solidFill>
                  <a:srgbClr val="FF0000"/>
                </a:solidFill>
              </a:rPr>
              <a:t>pCen.add(</a:t>
            </a:r>
            <a:r>
              <a:rPr lang="en-US" sz="2000" b="1" smtClean="0">
                <a:solidFill>
                  <a:srgbClr val="FF0000"/>
                </a:solidFill>
              </a:rPr>
              <a:t>listPane</a:t>
            </a:r>
            <a:r>
              <a:rPr lang="en-US" sz="2000" smtClean="0">
                <a:solidFill>
                  <a:srgbClr val="FF0000"/>
                </a:solidFill>
              </a:rPr>
              <a:t>);</a:t>
            </a:r>
          </a:p>
          <a:p>
            <a:pPr marL="169863" indent="0">
              <a:buFont typeface="Wingdings" pitchFamily="2" charset="2"/>
              <a:buNone/>
            </a:pPr>
            <a:r>
              <a:rPr lang="en-US" sz="2000" smtClean="0">
                <a:solidFill>
                  <a:schemeClr val="bg2"/>
                </a:solidFill>
              </a:rPr>
              <a:t>add(pCen, BorderLayout.CENTER);</a:t>
            </a:r>
          </a:p>
        </p:txBody>
      </p:sp>
      <p:sp>
        <p:nvSpPr>
          <p:cNvPr id="27653"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4AF67339-45FE-4E62-9922-62510D32C5A8}" type="slidenum">
              <a:rPr lang="en-US" b="0">
                <a:latin typeface="Arial Narrow" pitchFamily="34" charset="0"/>
              </a:rPr>
              <a:pPr algn="r"/>
              <a:t>11</a:t>
            </a:fld>
            <a:endParaRPr lang="en-US" b="0">
              <a:latin typeface="Arial Narrow" pitchFamily="34" charset="0"/>
            </a:endParaRPr>
          </a:p>
        </p:txBody>
      </p:sp>
      <p:pic>
        <p:nvPicPr>
          <p:cNvPr id="276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4343400"/>
            <a:ext cx="323215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heel spokes="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25A2503A-A35D-424D-8E71-6A85A81D053A}" type="slidenum">
              <a:rPr lang="en-US" b="0" smtClean="0">
                <a:latin typeface="Arial Narrow" pitchFamily="34" charset="0"/>
              </a:rPr>
              <a:pPr/>
              <a:t>12</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b="0" smtClean="0"/>
              <a:t>Example: JListSimpleDemo.java (cont.)</a:t>
            </a:r>
            <a:endParaRPr lang="en-US"/>
          </a:p>
        </p:txBody>
      </p:sp>
      <p:sp>
        <p:nvSpPr>
          <p:cNvPr id="28676" name="Content Placeholder 2"/>
          <p:cNvSpPr>
            <a:spLocks noGrp="1"/>
          </p:cNvSpPr>
          <p:nvPr>
            <p:ph idx="1"/>
          </p:nvPr>
        </p:nvSpPr>
        <p:spPr>
          <a:solidFill>
            <a:schemeClr val="tx1"/>
          </a:solidFill>
        </p:spPr>
        <p:txBody>
          <a:bodyPr/>
          <a:lstStyle/>
          <a:p>
            <a:pPr marL="682625" indent="-403225">
              <a:buFont typeface="Wingdings" pitchFamily="2" charset="2"/>
              <a:buNone/>
            </a:pPr>
            <a:r>
              <a:rPr lang="en-US" sz="2200" smtClean="0">
                <a:solidFill>
                  <a:schemeClr val="bg2"/>
                </a:solidFill>
              </a:rPr>
              <a:t>public void </a:t>
            </a:r>
            <a:r>
              <a:rPr lang="en-US" sz="2200" smtClean="0">
                <a:solidFill>
                  <a:srgbClr val="FF0000"/>
                </a:solidFill>
              </a:rPr>
              <a:t>valueChanged</a:t>
            </a:r>
            <a:r>
              <a:rPr lang="en-US" sz="2200" smtClean="0">
                <a:solidFill>
                  <a:schemeClr val="bg2"/>
                </a:solidFill>
              </a:rPr>
              <a:t>(ListSelectionEvent e) </a:t>
            </a:r>
          </a:p>
          <a:p>
            <a:pPr marL="682625" indent="-403225">
              <a:buFont typeface="Wingdings" pitchFamily="2" charset="2"/>
              <a:buNone/>
            </a:pPr>
            <a:r>
              <a:rPr lang="en-US" sz="2200" smtClean="0">
                <a:solidFill>
                  <a:schemeClr val="bg2"/>
                </a:solidFill>
              </a:rPr>
              <a:t>{</a:t>
            </a:r>
          </a:p>
          <a:p>
            <a:pPr marL="682625" indent="-403225">
              <a:buFont typeface="Wingdings" pitchFamily="2" charset="2"/>
              <a:buNone/>
            </a:pPr>
            <a:r>
              <a:rPr lang="en-US" sz="2200" smtClean="0">
                <a:solidFill>
                  <a:schemeClr val="bg2"/>
                </a:solidFill>
              </a:rPr>
              <a:t>	if (!e.getValueIsAdjusting()) {</a:t>
            </a:r>
          </a:p>
          <a:p>
            <a:pPr marL="682625" indent="-403225">
              <a:buFont typeface="Wingdings" pitchFamily="2" charset="2"/>
              <a:buNone/>
            </a:pPr>
            <a:r>
              <a:rPr lang="en-US" sz="2200" smtClean="0">
                <a:solidFill>
                  <a:schemeClr val="bg2"/>
                </a:solidFill>
              </a:rPr>
              <a:t>		Object value = lstEntry.</a:t>
            </a:r>
            <a:r>
              <a:rPr lang="en-US" sz="2200" smtClean="0">
                <a:solidFill>
                  <a:srgbClr val="FF0000"/>
                </a:solidFill>
              </a:rPr>
              <a:t>getSelectedValue</a:t>
            </a:r>
            <a:r>
              <a:rPr lang="en-US" sz="2200" smtClean="0">
                <a:solidFill>
                  <a:schemeClr val="bg2"/>
                </a:solidFill>
              </a:rPr>
              <a:t>();</a:t>
            </a:r>
          </a:p>
          <a:p>
            <a:pPr marL="682625" indent="-403225">
              <a:buFont typeface="Wingdings" pitchFamily="2" charset="2"/>
              <a:buNone/>
            </a:pPr>
            <a:r>
              <a:rPr lang="en-US" sz="2200" smtClean="0">
                <a:solidFill>
                  <a:schemeClr val="bg2"/>
                </a:solidFill>
              </a:rPr>
              <a:t>		if (value != null) {</a:t>
            </a:r>
          </a:p>
          <a:p>
            <a:pPr marL="682625" indent="-403225">
              <a:buFont typeface="Wingdings" pitchFamily="2" charset="2"/>
              <a:buNone/>
            </a:pPr>
            <a:r>
              <a:rPr lang="en-US" sz="2200" smtClean="0">
                <a:solidFill>
                  <a:schemeClr val="bg2"/>
                </a:solidFill>
              </a:rPr>
              <a:t>			txtSelected.setText(value.toString());</a:t>
            </a:r>
          </a:p>
          <a:p>
            <a:pPr marL="682625" indent="-403225">
              <a:buFont typeface="Wingdings" pitchFamily="2" charset="2"/>
              <a:buNone/>
            </a:pPr>
            <a:r>
              <a:rPr lang="en-US" sz="2200" smtClean="0">
                <a:solidFill>
                  <a:schemeClr val="bg2"/>
                </a:solidFill>
              </a:rPr>
              <a:t>		}</a:t>
            </a:r>
          </a:p>
          <a:p>
            <a:pPr marL="682625" indent="-403225">
              <a:buFont typeface="Wingdings" pitchFamily="2" charset="2"/>
              <a:buNone/>
            </a:pPr>
            <a:r>
              <a:rPr lang="en-US" sz="2200" smtClean="0">
                <a:solidFill>
                  <a:schemeClr val="bg2"/>
                </a:solidFill>
              </a:rPr>
              <a:t>	}</a:t>
            </a:r>
          </a:p>
          <a:p>
            <a:pPr marL="682625" indent="-403225">
              <a:buFont typeface="Wingdings" pitchFamily="2" charset="2"/>
              <a:buNone/>
            </a:pPr>
            <a:r>
              <a:rPr lang="en-US" sz="2200" smtClean="0">
                <a:solidFill>
                  <a:schemeClr val="bg2"/>
                </a:solidFill>
              </a:rPr>
              <a:t>}</a:t>
            </a:r>
          </a:p>
        </p:txBody>
      </p:sp>
      <p:sp>
        <p:nvSpPr>
          <p:cNvPr id="28677"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8B67CA3E-A8ED-42DD-A177-56F1A8649072}" type="slidenum">
              <a:rPr lang="en-US" b="0">
                <a:latin typeface="Arial Narrow" pitchFamily="34" charset="0"/>
              </a:rPr>
              <a:pPr algn="r"/>
              <a:t>12</a:t>
            </a:fld>
            <a:endParaRPr lang="en-US" b="0">
              <a:latin typeface="Arial Narrow" pitchFamily="34" charset="0"/>
            </a:endParaRPr>
          </a:p>
        </p:txBody>
      </p:sp>
      <p:pic>
        <p:nvPicPr>
          <p:cNvPr id="2867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4371975"/>
            <a:ext cx="3200400"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heel spokes="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739CA969-1403-460A-8F46-BC2FC084C888}" type="slidenum">
              <a:rPr lang="en-US" b="0" smtClean="0">
                <a:latin typeface="Arial Narrow" pitchFamily="34" charset="0"/>
              </a:rPr>
              <a:pPr/>
              <a:t>13</a:t>
            </a:fld>
            <a:endParaRPr lang="en-US" b="0" smtClean="0">
              <a:latin typeface="Arial Narrow" pitchFamily="34" charset="0"/>
            </a:endParaRPr>
          </a:p>
        </p:txBody>
      </p:sp>
      <p:sp>
        <p:nvSpPr>
          <p:cNvPr id="29699"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E2DC394D-079C-465D-8068-4D34CA03C898}" type="slidenum">
              <a:rPr lang="en-US" b="0">
                <a:latin typeface="Arial Narrow" pitchFamily="34" charset="0"/>
              </a:rPr>
              <a:pPr algn="r"/>
              <a:t>13</a:t>
            </a:fld>
            <a:endParaRPr lang="en-US" b="0">
              <a:latin typeface="Arial Narrow" pitchFamily="34" charset="0"/>
            </a:endParaRPr>
          </a:p>
        </p:txBody>
      </p:sp>
      <p:sp>
        <p:nvSpPr>
          <p:cNvPr id="228354" name="Rectangle 2"/>
          <p:cNvSpPr>
            <a:spLocks noGrp="1" noChangeArrowheads="1"/>
          </p:cNvSpPr>
          <p:nvPr>
            <p:ph type="title"/>
          </p:nvPr>
        </p:nvSpPr>
        <p:spPr/>
        <p:txBody>
          <a:bodyPr/>
          <a:lstStyle/>
          <a:p>
            <a:pPr>
              <a:defRPr/>
            </a:pPr>
            <a:r>
              <a:rPr lang="en-US" smtClean="0"/>
              <a:t>Editing JList</a:t>
            </a:r>
          </a:p>
        </p:txBody>
      </p:sp>
      <p:sp>
        <p:nvSpPr>
          <p:cNvPr id="228355" name="Rectangle 3"/>
          <p:cNvSpPr>
            <a:spLocks noGrp="1" noChangeArrowheads="1"/>
          </p:cNvSpPr>
          <p:nvPr>
            <p:ph type="body" idx="1"/>
          </p:nvPr>
        </p:nvSpPr>
        <p:spPr>
          <a:xfrm>
            <a:off x="609600" y="1295400"/>
            <a:ext cx="8534400" cy="5181600"/>
          </a:xfrm>
        </p:spPr>
        <p:txBody>
          <a:bodyPr/>
          <a:lstStyle/>
          <a:p>
            <a:pPr>
              <a:defRPr/>
            </a:pPr>
            <a:r>
              <a:rPr lang="en-US" smtClean="0"/>
              <a:t>In the </a:t>
            </a:r>
            <a:r>
              <a:rPr lang="en-US" smtClean="0">
                <a:solidFill>
                  <a:schemeClr val="tx1"/>
                </a:solidFill>
              </a:rPr>
              <a:t>JList</a:t>
            </a:r>
            <a:r>
              <a:rPr lang="en-US" smtClean="0"/>
              <a:t> class, </a:t>
            </a:r>
            <a:r>
              <a:rPr lang="en-US" smtClean="0">
                <a:solidFill>
                  <a:schemeClr val="tx1"/>
                </a:solidFill>
              </a:rPr>
              <a:t>no methods to add or remove items</a:t>
            </a:r>
            <a:r>
              <a:rPr lang="en-US" smtClean="0"/>
              <a:t>, so you cannot directly edit the collection of list values</a:t>
            </a:r>
          </a:p>
          <a:p>
            <a:pPr>
              <a:defRPr/>
            </a:pPr>
            <a:r>
              <a:rPr lang="en-US" smtClean="0"/>
              <a:t>To add or remove elements, you must access the </a:t>
            </a:r>
            <a:r>
              <a:rPr lang="en-US" smtClean="0">
                <a:solidFill>
                  <a:schemeClr val="tx2">
                    <a:lumMod val="90000"/>
                  </a:schemeClr>
                </a:solidFill>
                <a:latin typeface="Courier New" pitchFamily="49" charset="0"/>
              </a:rPr>
              <a:t>ListModel</a:t>
            </a:r>
          </a:p>
          <a:p>
            <a:pPr>
              <a:defRPr/>
            </a:pPr>
            <a:r>
              <a:rPr lang="en-US" smtClean="0">
                <a:solidFill>
                  <a:schemeClr val="tx2">
                    <a:lumMod val="90000"/>
                  </a:schemeClr>
                </a:solidFill>
                <a:latin typeface="Courier New" pitchFamily="49" charset="0"/>
              </a:rPr>
              <a:t>ListModel </a:t>
            </a:r>
            <a:r>
              <a:rPr lang="en-US" smtClean="0"/>
              <a:t>is an interface. How do you obtain it?</a:t>
            </a:r>
          </a:p>
          <a:p>
            <a:pPr marL="914400" lvl="1" indent="-457200">
              <a:buFont typeface="+mj-lt"/>
              <a:buAutoNum type="arabicPeriod"/>
              <a:defRPr/>
            </a:pPr>
            <a:r>
              <a:rPr lang="en-US" smtClean="0"/>
              <a:t>Constructing your own list by creating a class that implements the </a:t>
            </a:r>
            <a:r>
              <a:rPr lang="en-US" smtClean="0">
                <a:solidFill>
                  <a:schemeClr val="tx2">
                    <a:lumMod val="90000"/>
                  </a:schemeClr>
                </a:solidFill>
                <a:latin typeface="Courier New" pitchFamily="49" charset="0"/>
              </a:rPr>
              <a:t>ListModel </a:t>
            </a:r>
            <a:r>
              <a:rPr lang="en-US" smtClean="0"/>
              <a:t>interface</a:t>
            </a:r>
          </a:p>
          <a:p>
            <a:pPr marL="914400" lvl="1" indent="-457200">
              <a:buFont typeface="+mj-lt"/>
              <a:buAutoNum type="arabicPeriod"/>
              <a:defRPr/>
            </a:pPr>
            <a:r>
              <a:rPr lang="en-US" smtClean="0"/>
              <a:t>Using a </a:t>
            </a:r>
            <a:r>
              <a:rPr lang="en-US" smtClean="0">
                <a:solidFill>
                  <a:schemeClr val="tx1"/>
                </a:solidFill>
                <a:latin typeface="Courier New" pitchFamily="49" charset="0"/>
              </a:rPr>
              <a:t>DefaultListModel</a:t>
            </a:r>
            <a:r>
              <a:rPr lang="en-US" smtClean="0"/>
              <a:t> class (in package </a:t>
            </a:r>
            <a:r>
              <a:rPr lang="en-US" smtClean="0">
                <a:solidFill>
                  <a:schemeClr val="tx1"/>
                </a:solidFill>
              </a:rPr>
              <a:t>javax.swing</a:t>
            </a:r>
            <a:r>
              <a:rPr lang="en-US" smtClean="0"/>
              <a:t>)</a:t>
            </a:r>
          </a:p>
          <a:p>
            <a:pPr>
              <a:buFont typeface="Wingdings" pitchFamily="2" charset="2"/>
              <a:buNone/>
              <a:defRPr/>
            </a:pPr>
            <a:endParaRPr lang="en-US" sz="2000" smtClean="0">
              <a:latin typeface="Courier New" pitchFamily="49"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8355">
                                            <p:txEl>
                                              <p:pRg st="0" end="0"/>
                                            </p:txEl>
                                          </p:spTgt>
                                        </p:tgtEl>
                                        <p:attrNameLst>
                                          <p:attrName>style.visibility</p:attrName>
                                        </p:attrNameLst>
                                      </p:cBhvr>
                                      <p:to>
                                        <p:strVal val="visible"/>
                                      </p:to>
                                    </p:set>
                                    <p:animEffect transition="in" filter="blinds(horizontal)">
                                      <p:cBhvr>
                                        <p:cTn id="7" dur="500"/>
                                        <p:tgtEl>
                                          <p:spTgt spid="2283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8355">
                                            <p:txEl>
                                              <p:pRg st="1" end="1"/>
                                            </p:txEl>
                                          </p:spTgt>
                                        </p:tgtEl>
                                        <p:attrNameLst>
                                          <p:attrName>style.visibility</p:attrName>
                                        </p:attrNameLst>
                                      </p:cBhvr>
                                      <p:to>
                                        <p:strVal val="visible"/>
                                      </p:to>
                                    </p:set>
                                    <p:animEffect transition="in" filter="blinds(horizontal)">
                                      <p:cBhvr>
                                        <p:cTn id="12" dur="500"/>
                                        <p:tgtEl>
                                          <p:spTgt spid="2283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8355">
                                            <p:txEl>
                                              <p:pRg st="2" end="2"/>
                                            </p:txEl>
                                          </p:spTgt>
                                        </p:tgtEl>
                                        <p:attrNameLst>
                                          <p:attrName>style.visibility</p:attrName>
                                        </p:attrNameLst>
                                      </p:cBhvr>
                                      <p:to>
                                        <p:strVal val="visible"/>
                                      </p:to>
                                    </p:set>
                                    <p:animEffect transition="in" filter="blinds(horizontal)">
                                      <p:cBhvr>
                                        <p:cTn id="17" dur="500"/>
                                        <p:tgtEl>
                                          <p:spTgt spid="2283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28355">
                                            <p:txEl>
                                              <p:pRg st="3" end="3"/>
                                            </p:txEl>
                                          </p:spTgt>
                                        </p:tgtEl>
                                        <p:attrNameLst>
                                          <p:attrName>style.visibility</p:attrName>
                                        </p:attrNameLst>
                                      </p:cBhvr>
                                      <p:to>
                                        <p:strVal val="visible"/>
                                      </p:to>
                                    </p:set>
                                    <p:animEffect transition="in" filter="blinds(horizontal)">
                                      <p:cBhvr>
                                        <p:cTn id="22" dur="500"/>
                                        <p:tgtEl>
                                          <p:spTgt spid="2283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28355">
                                            <p:txEl>
                                              <p:pRg st="4" end="4"/>
                                            </p:txEl>
                                          </p:spTgt>
                                        </p:tgtEl>
                                        <p:attrNameLst>
                                          <p:attrName>style.visibility</p:attrName>
                                        </p:attrNameLst>
                                      </p:cBhvr>
                                      <p:to>
                                        <p:strVal val="visible"/>
                                      </p:to>
                                    </p:set>
                                    <p:animEffect transition="in" filter="blinds(horizontal)">
                                      <p:cBhvr>
                                        <p:cTn id="27" dur="500"/>
                                        <p:tgtEl>
                                          <p:spTgt spid="2283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JList with Changeable Choices</a:t>
            </a:r>
            <a:endParaRPr lang="en-US"/>
          </a:p>
        </p:txBody>
      </p:sp>
      <p:sp>
        <p:nvSpPr>
          <p:cNvPr id="30724" name="Content Placeholder 2"/>
          <p:cNvSpPr>
            <a:spLocks noGrp="1"/>
          </p:cNvSpPr>
          <p:nvPr>
            <p:ph idx="1"/>
          </p:nvPr>
        </p:nvSpPr>
        <p:spPr/>
        <p:txBody>
          <a:bodyPr/>
          <a:lstStyle/>
          <a:p>
            <a:r>
              <a:rPr lang="en-US" smtClean="0"/>
              <a:t>Build JList:</a:t>
            </a:r>
          </a:p>
          <a:p>
            <a:pPr lvl="1"/>
            <a:r>
              <a:rPr lang="en-US" smtClean="0"/>
              <a:t>Create a DefaultListModel, add data, pass to constructor:</a:t>
            </a:r>
          </a:p>
          <a:p>
            <a:pPr marL="914400" lvl="2" indent="0">
              <a:buNone/>
            </a:pPr>
            <a:r>
              <a:rPr lang="en-US" smtClean="0">
                <a:solidFill>
                  <a:srgbClr val="FFFF00"/>
                </a:solidFill>
              </a:rPr>
              <a:t>DefaultListModel sampleModel = new DefaultListModel();</a:t>
            </a:r>
          </a:p>
          <a:p>
            <a:pPr marL="914400" lvl="2" indent="0">
              <a:buNone/>
            </a:pPr>
            <a:r>
              <a:rPr lang="en-US" smtClean="0">
                <a:solidFill>
                  <a:srgbClr val="FFFF00"/>
                </a:solidFill>
              </a:rPr>
              <a:t>JList optionList = new JList(sampleModel);</a:t>
            </a:r>
          </a:p>
          <a:p>
            <a:r>
              <a:rPr lang="en-US" smtClean="0"/>
              <a:t>Set visible rows</a:t>
            </a:r>
          </a:p>
          <a:p>
            <a:pPr lvl="1"/>
            <a:r>
              <a:rPr lang="en-US" smtClean="0"/>
              <a:t>Same: Use setVisibleRowCount and a JScrollPane</a:t>
            </a:r>
          </a:p>
          <a:p>
            <a:r>
              <a:rPr lang="en-US" smtClean="0"/>
              <a:t>Add/remove elements</a:t>
            </a:r>
          </a:p>
          <a:p>
            <a:pPr lvl="1"/>
            <a:r>
              <a:rPr lang="en-US" smtClean="0"/>
              <a:t>Use the model, not the JList directly</a:t>
            </a:r>
          </a:p>
        </p:txBody>
      </p:sp>
      <p:sp>
        <p:nvSpPr>
          <p:cNvPr id="30722" name="Rectangle 13"/>
          <p:cNvSpPr>
            <a:spLocks noGrp="1" noChangeArrowheads="1"/>
          </p:cNvSpPr>
          <p:nvPr>
            <p:ph type="sldNum" sz="quarter" idx="10"/>
          </p:nvPr>
        </p:nvSpPr>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91C6B253-9F43-4F2B-BDCA-E7CE5E048AB9}" type="slidenum">
              <a:rPr lang="en-US" smtClean="0"/>
              <a:pPr/>
              <a:t>14</a:t>
            </a:fld>
            <a:endParaRPr lang="en-US" smtClean="0"/>
          </a:p>
        </p:txBody>
      </p:sp>
      <p:sp>
        <p:nvSpPr>
          <p:cNvPr id="30725"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8244C36E-6FC3-479A-AB71-41EFA8FA7061}" type="slidenum">
              <a:rPr lang="en-US" b="0">
                <a:latin typeface="Arial Narrow" pitchFamily="34" charset="0"/>
              </a:rPr>
              <a:pPr algn="r"/>
              <a:t>14</a:t>
            </a:fld>
            <a:endParaRPr lang="en-US" b="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0718F3C1-CAA0-4043-8AC8-05E45EA792F0}" type="slidenum">
              <a:rPr lang="en-US" b="0" smtClean="0">
                <a:latin typeface="Arial Narrow" pitchFamily="34" charset="0"/>
              </a:rPr>
              <a:pPr/>
              <a:t>15</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smtClean="0">
                <a:solidFill>
                  <a:schemeClr val="tx1"/>
                </a:solidFill>
                <a:effectLst>
                  <a:outerShdw blurRad="38100" dist="38100" dir="2700000" algn="tl">
                    <a:srgbClr val="000000">
                      <a:alpha val="43137"/>
                    </a:srgbClr>
                  </a:outerShdw>
                </a:effectLst>
              </a:rPr>
              <a:t>Methods in DefaultListModel</a:t>
            </a:r>
            <a:endParaRPr lang="en-US"/>
          </a:p>
        </p:txBody>
      </p:sp>
      <p:sp>
        <p:nvSpPr>
          <p:cNvPr id="3" name="Content Placeholder 2"/>
          <p:cNvSpPr>
            <a:spLocks noGrp="1"/>
          </p:cNvSpPr>
          <p:nvPr>
            <p:ph idx="1"/>
          </p:nvPr>
        </p:nvSpPr>
        <p:spPr>
          <a:solidFill>
            <a:srgbClr val="FFFF99"/>
          </a:solidFill>
        </p:spPr>
        <p:txBody>
          <a:bodyPr/>
          <a:lstStyle/>
          <a:p>
            <a:r>
              <a:rPr lang="en-US" sz="2400" b="1" smtClean="0">
                <a:solidFill>
                  <a:srgbClr val="C00000"/>
                </a:solidFill>
                <a:latin typeface="Courier New" pitchFamily="49" charset="0"/>
              </a:rPr>
              <a:t>void</a:t>
            </a:r>
            <a:r>
              <a:rPr lang="en-US" sz="2400" b="1" smtClean="0">
                <a:solidFill>
                  <a:srgbClr val="0000FF"/>
                </a:solidFill>
                <a:latin typeface="Courier New" pitchFamily="49" charset="0"/>
              </a:rPr>
              <a:t> addElement(</a:t>
            </a:r>
            <a:r>
              <a:rPr lang="en-US" sz="2400" b="1" smtClean="0">
                <a:solidFill>
                  <a:srgbClr val="C00000"/>
                </a:solidFill>
                <a:latin typeface="Courier New" pitchFamily="49" charset="0"/>
              </a:rPr>
              <a:t>Object</a:t>
            </a:r>
            <a:r>
              <a:rPr lang="en-US" sz="2400" b="1" smtClean="0">
                <a:solidFill>
                  <a:srgbClr val="0000FF"/>
                </a:solidFill>
                <a:latin typeface="Courier New" pitchFamily="49" charset="0"/>
              </a:rPr>
              <a:t> obj)</a:t>
            </a:r>
          </a:p>
          <a:p>
            <a:pPr lvl="1"/>
            <a:r>
              <a:rPr lang="en-US" sz="2200" smtClean="0">
                <a:solidFill>
                  <a:srgbClr val="008000"/>
                </a:solidFill>
              </a:rPr>
              <a:t>adds object to the end of the model</a:t>
            </a:r>
          </a:p>
          <a:p>
            <a:r>
              <a:rPr lang="en-US" sz="2400" b="1" smtClean="0">
                <a:solidFill>
                  <a:srgbClr val="C00000"/>
                </a:solidFill>
                <a:latin typeface="Courier New" pitchFamily="49" charset="0"/>
              </a:rPr>
              <a:t>boolean</a:t>
            </a:r>
            <a:r>
              <a:rPr lang="en-US" sz="2400" b="1" smtClean="0">
                <a:solidFill>
                  <a:srgbClr val="0000FF"/>
                </a:solidFill>
                <a:latin typeface="Courier New" pitchFamily="49" charset="0"/>
              </a:rPr>
              <a:t> removeElement(</a:t>
            </a:r>
            <a:r>
              <a:rPr lang="en-US" sz="2400" b="1" smtClean="0">
                <a:solidFill>
                  <a:srgbClr val="C00000"/>
                </a:solidFill>
                <a:latin typeface="Courier New" pitchFamily="49" charset="0"/>
              </a:rPr>
              <a:t>Object</a:t>
            </a:r>
            <a:r>
              <a:rPr lang="en-US" sz="2400" b="1" smtClean="0">
                <a:solidFill>
                  <a:srgbClr val="0000FF"/>
                </a:solidFill>
                <a:latin typeface="Courier New" pitchFamily="49" charset="0"/>
              </a:rPr>
              <a:t> obj)</a:t>
            </a:r>
          </a:p>
          <a:p>
            <a:pPr lvl="1"/>
            <a:r>
              <a:rPr lang="en-US" sz="2200" smtClean="0">
                <a:solidFill>
                  <a:srgbClr val="008000"/>
                </a:solidFill>
              </a:rPr>
              <a:t>removes the first occurrence of the object from the model. Return </a:t>
            </a:r>
            <a:r>
              <a:rPr lang="en-US" sz="2200" smtClean="0">
                <a:solidFill>
                  <a:srgbClr val="FF0000"/>
                </a:solidFill>
              </a:rPr>
              <a:t>true</a:t>
            </a:r>
            <a:r>
              <a:rPr lang="en-US" sz="2200" smtClean="0">
                <a:solidFill>
                  <a:srgbClr val="008000"/>
                </a:solidFill>
              </a:rPr>
              <a:t> if the object was contained in the model, </a:t>
            </a:r>
            <a:r>
              <a:rPr lang="en-US" sz="2200" smtClean="0">
                <a:solidFill>
                  <a:srgbClr val="FF0000"/>
                </a:solidFill>
              </a:rPr>
              <a:t>false</a:t>
            </a:r>
            <a:r>
              <a:rPr lang="en-US" sz="2200" smtClean="0">
                <a:solidFill>
                  <a:srgbClr val="008000"/>
                </a:solidFill>
              </a:rPr>
              <a:t> otherwise</a:t>
            </a:r>
          </a:p>
          <a:p>
            <a:pPr>
              <a:spcBef>
                <a:spcPct val="0"/>
              </a:spcBef>
            </a:pPr>
            <a:r>
              <a:rPr lang="en-US" sz="2400" b="1" smtClean="0">
                <a:solidFill>
                  <a:srgbClr val="C00000"/>
                </a:solidFill>
                <a:latin typeface="Courier New" pitchFamily="49" charset="0"/>
              </a:rPr>
              <a:t>int</a:t>
            </a:r>
            <a:r>
              <a:rPr lang="en-US" sz="2400" b="1" smtClean="0">
                <a:solidFill>
                  <a:srgbClr val="0000FF"/>
                </a:solidFill>
                <a:latin typeface="Courier New" pitchFamily="49" charset="0"/>
              </a:rPr>
              <a:t> getSize()</a:t>
            </a:r>
          </a:p>
          <a:p>
            <a:pPr lvl="1">
              <a:spcBef>
                <a:spcPct val="0"/>
              </a:spcBef>
            </a:pPr>
            <a:r>
              <a:rPr lang="en-US" sz="2200" smtClean="0">
                <a:solidFill>
                  <a:srgbClr val="008000"/>
                </a:solidFill>
              </a:rPr>
              <a:t>returns the number of elements of the model</a:t>
            </a:r>
          </a:p>
          <a:p>
            <a:pPr>
              <a:spcBef>
                <a:spcPts val="1200"/>
              </a:spcBef>
            </a:pPr>
            <a:r>
              <a:rPr lang="en-US" sz="2400" b="1" smtClean="0">
                <a:solidFill>
                  <a:srgbClr val="C00000"/>
                </a:solidFill>
                <a:latin typeface="Courier New" pitchFamily="49" charset="0"/>
              </a:rPr>
              <a:t>Object</a:t>
            </a:r>
            <a:r>
              <a:rPr lang="en-US" sz="2400" b="1" smtClean="0">
                <a:solidFill>
                  <a:srgbClr val="0000FF"/>
                </a:solidFill>
                <a:latin typeface="Courier New" pitchFamily="49" charset="0"/>
              </a:rPr>
              <a:t> getElementAt(</a:t>
            </a:r>
            <a:r>
              <a:rPr lang="en-US" sz="2400" b="1" smtClean="0">
                <a:solidFill>
                  <a:srgbClr val="C00000"/>
                </a:solidFill>
                <a:latin typeface="Courier New" pitchFamily="49" charset="0"/>
              </a:rPr>
              <a:t>int</a:t>
            </a:r>
            <a:r>
              <a:rPr lang="en-US" sz="2400" b="1" smtClean="0">
                <a:solidFill>
                  <a:srgbClr val="0000FF"/>
                </a:solidFill>
                <a:latin typeface="Courier New" pitchFamily="49" charset="0"/>
              </a:rPr>
              <a:t> position)</a:t>
            </a:r>
          </a:p>
          <a:p>
            <a:pPr lvl="1">
              <a:spcBef>
                <a:spcPct val="0"/>
              </a:spcBef>
            </a:pPr>
            <a:r>
              <a:rPr lang="en-US" sz="2200" smtClean="0">
                <a:solidFill>
                  <a:srgbClr val="008000"/>
                </a:solidFill>
              </a:rPr>
              <a:t>returns an element of the model at the given position</a:t>
            </a:r>
          </a:p>
          <a:p>
            <a:pPr>
              <a:spcBef>
                <a:spcPts val="1200"/>
              </a:spcBef>
            </a:pPr>
            <a:r>
              <a:rPr lang="en-US" sz="2400" b="1" smtClean="0">
                <a:solidFill>
                  <a:srgbClr val="C00000"/>
                </a:solidFill>
                <a:latin typeface="Courier New" pitchFamily="49" charset="0"/>
              </a:rPr>
              <a:t>void</a:t>
            </a:r>
            <a:r>
              <a:rPr lang="en-US" sz="2400" b="1" smtClean="0">
                <a:solidFill>
                  <a:srgbClr val="0000FF"/>
                </a:solidFill>
                <a:latin typeface="Courier New" pitchFamily="49" charset="0"/>
              </a:rPr>
              <a:t> setElementAt(</a:t>
            </a:r>
            <a:r>
              <a:rPr lang="en-US" sz="2400" b="1" smtClean="0">
                <a:solidFill>
                  <a:srgbClr val="C00000"/>
                </a:solidFill>
                <a:latin typeface="Courier New" pitchFamily="49" charset="0"/>
              </a:rPr>
              <a:t>Object </a:t>
            </a:r>
            <a:r>
              <a:rPr lang="en-US" sz="2400" b="1" smtClean="0">
                <a:solidFill>
                  <a:srgbClr val="0000FF"/>
                </a:solidFill>
                <a:latin typeface="Courier New" pitchFamily="49" charset="0"/>
              </a:rPr>
              <a:t>item,</a:t>
            </a:r>
            <a:r>
              <a:rPr lang="en-US" sz="2400" b="1" smtClean="0">
                <a:solidFill>
                  <a:srgbClr val="C00000"/>
                </a:solidFill>
                <a:latin typeface="Courier New" pitchFamily="49" charset="0"/>
              </a:rPr>
              <a:t> int</a:t>
            </a:r>
            <a:r>
              <a:rPr lang="en-US" sz="2400" b="1" smtClean="0">
                <a:solidFill>
                  <a:srgbClr val="0000FF"/>
                </a:solidFill>
                <a:latin typeface="Courier New" pitchFamily="49" charset="0"/>
              </a:rPr>
              <a:t> index)</a:t>
            </a:r>
          </a:p>
          <a:p>
            <a:pPr lvl="1">
              <a:spcBef>
                <a:spcPct val="0"/>
              </a:spcBef>
            </a:pPr>
            <a:r>
              <a:rPr lang="en-US" sz="2200" smtClean="0">
                <a:solidFill>
                  <a:srgbClr val="008000"/>
                </a:solidFill>
              </a:rPr>
              <a:t>sets item at index</a:t>
            </a:r>
          </a:p>
          <a:p>
            <a:endParaRPr lang="en-US" smtClean="0"/>
          </a:p>
        </p:txBody>
      </p:sp>
      <p:sp>
        <p:nvSpPr>
          <p:cNvPr id="32773"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C322E2AA-FC89-4CBD-A521-12DFB2DBABD0}" type="slidenum">
              <a:rPr lang="en-US" b="0">
                <a:latin typeface="Arial Narrow" pitchFamily="34" charset="0"/>
              </a:rPr>
              <a:pPr algn="r"/>
              <a:t>15</a:t>
            </a:fld>
            <a:endParaRPr lang="en-US" b="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linds(horizontal)">
                                      <p:cBhvr>
                                        <p:cTn id="7" dur="500"/>
                                        <p:tgtEl>
                                          <p:spTgt spid="3">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linds(horizontal)">
                                      <p:cBhvr>
                                        <p:cTn id="37" dur="500"/>
                                        <p:tgtEl>
                                          <p:spTgt spid="3">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linds(horizontal)">
                                      <p:cBhvr>
                                        <p:cTn id="42" dur="500"/>
                                        <p:tgtEl>
                                          <p:spTgt spid="3">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blinds(horizontal)">
                                      <p:cBhvr>
                                        <p:cTn id="47" dur="500"/>
                                        <p:tgtEl>
                                          <p:spTgt spid="3">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blinds(horizontal)">
                                      <p:cBhvr>
                                        <p:cTn id="52" dur="500"/>
                                        <p:tgtEl>
                                          <p:spTgt spid="3">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blinds(horizontal)">
                                      <p:cBhvr>
                                        <p:cTn id="5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7C7198B0-5E86-464F-A35A-2C6C34AE5DA2}" type="slidenum">
              <a:rPr lang="en-US" b="0" smtClean="0">
                <a:latin typeface="Arial Narrow" pitchFamily="34" charset="0"/>
              </a:rPr>
              <a:pPr/>
              <a:t>16</a:t>
            </a:fld>
            <a:endParaRPr lang="en-US" b="0" smtClean="0">
              <a:latin typeface="Arial Narrow" pitchFamily="34" charset="0"/>
            </a:endParaRPr>
          </a:p>
        </p:txBody>
      </p:sp>
      <p:sp>
        <p:nvSpPr>
          <p:cNvPr id="230402" name="Rectangle 2"/>
          <p:cNvSpPr>
            <a:spLocks noGrp="1" noChangeArrowheads="1"/>
          </p:cNvSpPr>
          <p:nvPr>
            <p:ph type="title"/>
          </p:nvPr>
        </p:nvSpPr>
        <p:spPr/>
        <p:txBody>
          <a:bodyPr/>
          <a:lstStyle/>
          <a:p>
            <a:pPr>
              <a:defRPr/>
            </a:pPr>
            <a:r>
              <a:rPr lang="en-US" b="0" smtClean="0">
                <a:solidFill>
                  <a:schemeClr val="tx1"/>
                </a:solidFill>
                <a:effectLst>
                  <a:outerShdw blurRad="38100" dist="38100" dir="2700000" algn="tl">
                    <a:srgbClr val="000000">
                      <a:alpha val="43137"/>
                    </a:srgbClr>
                  </a:outerShdw>
                </a:effectLst>
              </a:rPr>
              <a:t>Traverse</a:t>
            </a:r>
            <a:r>
              <a:rPr lang="en-US" smtClean="0">
                <a:solidFill>
                  <a:srgbClr val="008000"/>
                </a:solidFill>
              </a:rPr>
              <a:t> </a:t>
            </a:r>
            <a:r>
              <a:rPr lang="en-US" b="0" smtClean="0">
                <a:solidFill>
                  <a:schemeClr val="tx1"/>
                </a:solidFill>
                <a:effectLst>
                  <a:outerShdw blurRad="38100" dist="38100" dir="2700000" algn="tl">
                    <a:srgbClr val="000000">
                      <a:alpha val="43137"/>
                    </a:srgbClr>
                  </a:outerShdw>
                </a:effectLst>
              </a:rPr>
              <a:t>DefaultListModel</a:t>
            </a:r>
            <a:endParaRPr lang="en-US" smtClean="0">
              <a:solidFill>
                <a:schemeClr val="tx1"/>
              </a:solidFill>
            </a:endParaRPr>
          </a:p>
        </p:txBody>
      </p:sp>
      <p:sp>
        <p:nvSpPr>
          <p:cNvPr id="33796" name="Rectangle 3"/>
          <p:cNvSpPr>
            <a:spLocks noGrp="1" noChangeArrowheads="1"/>
          </p:cNvSpPr>
          <p:nvPr>
            <p:ph idx="1"/>
          </p:nvPr>
        </p:nvSpPr>
        <p:spPr>
          <a:solidFill>
            <a:schemeClr val="hlink"/>
          </a:solidFill>
        </p:spPr>
        <p:txBody>
          <a:bodyPr/>
          <a:lstStyle/>
          <a:p>
            <a:pPr>
              <a:spcBef>
                <a:spcPts val="1200"/>
              </a:spcBef>
            </a:pPr>
            <a:r>
              <a:rPr lang="en-US" smtClean="0">
                <a:solidFill>
                  <a:srgbClr val="008000"/>
                </a:solidFill>
              </a:rPr>
              <a:t>To traverse all elements of the model, using:</a:t>
            </a:r>
          </a:p>
          <a:p>
            <a:pPr lvl="1">
              <a:spcBef>
                <a:spcPct val="0"/>
              </a:spcBef>
              <a:buFontTx/>
              <a:buNone/>
            </a:pPr>
            <a:r>
              <a:rPr lang="en-US" sz="2600" smtClean="0">
                <a:solidFill>
                  <a:srgbClr val="0000FF"/>
                </a:solidFill>
                <a:latin typeface="Courier New" pitchFamily="49" charset="0"/>
              </a:rPr>
              <a:t>Enumeration</a:t>
            </a:r>
            <a:r>
              <a:rPr lang="en-US" sz="2600" smtClean="0">
                <a:solidFill>
                  <a:schemeClr val="bg2"/>
                </a:solidFill>
                <a:latin typeface="Courier New" pitchFamily="49" charset="0"/>
              </a:rPr>
              <a:t> e = listmodel.</a:t>
            </a:r>
            <a:r>
              <a:rPr lang="en-US" sz="2600" b="1" smtClean="0">
                <a:solidFill>
                  <a:schemeClr val="bg2"/>
                </a:solidFill>
                <a:latin typeface="Courier New" pitchFamily="49" charset="0"/>
              </a:rPr>
              <a:t>elements</a:t>
            </a:r>
            <a:r>
              <a:rPr lang="en-US" sz="2600" smtClean="0">
                <a:solidFill>
                  <a:schemeClr val="bg2"/>
                </a:solidFill>
                <a:latin typeface="Courier New" pitchFamily="49" charset="0"/>
              </a:rPr>
              <a:t>();</a:t>
            </a:r>
          </a:p>
          <a:p>
            <a:pPr lvl="1">
              <a:spcBef>
                <a:spcPct val="0"/>
              </a:spcBef>
              <a:buFontTx/>
              <a:buNone/>
            </a:pPr>
            <a:r>
              <a:rPr lang="en-US" sz="2600" smtClean="0">
                <a:solidFill>
                  <a:srgbClr val="0000FF"/>
                </a:solidFill>
                <a:latin typeface="Courier New" pitchFamily="49" charset="0"/>
              </a:rPr>
              <a:t>while</a:t>
            </a:r>
            <a:r>
              <a:rPr lang="en-US" sz="2600" smtClean="0">
                <a:solidFill>
                  <a:schemeClr val="bg2"/>
                </a:solidFill>
                <a:latin typeface="Courier New" pitchFamily="49" charset="0"/>
              </a:rPr>
              <a:t> (e.</a:t>
            </a:r>
            <a:r>
              <a:rPr lang="en-US" sz="2600" b="1" smtClean="0">
                <a:solidFill>
                  <a:schemeClr val="bg2"/>
                </a:solidFill>
                <a:latin typeface="Courier New" pitchFamily="49" charset="0"/>
              </a:rPr>
              <a:t>hasMoreElements</a:t>
            </a:r>
            <a:r>
              <a:rPr lang="en-US" sz="2600" smtClean="0">
                <a:solidFill>
                  <a:schemeClr val="bg2"/>
                </a:solidFill>
                <a:latin typeface="Courier New" pitchFamily="49" charset="0"/>
              </a:rPr>
              <a:t>()) </a:t>
            </a:r>
          </a:p>
          <a:p>
            <a:pPr lvl="1">
              <a:spcBef>
                <a:spcPct val="0"/>
              </a:spcBef>
              <a:buFontTx/>
              <a:buNone/>
            </a:pPr>
            <a:r>
              <a:rPr lang="en-US" sz="2600" smtClean="0">
                <a:solidFill>
                  <a:schemeClr val="bg2"/>
                </a:solidFill>
                <a:latin typeface="Courier New" pitchFamily="49" charset="0"/>
              </a:rPr>
              <a:t>{</a:t>
            </a:r>
          </a:p>
          <a:p>
            <a:pPr lvl="1">
              <a:spcBef>
                <a:spcPct val="0"/>
              </a:spcBef>
              <a:buFontTx/>
              <a:buNone/>
            </a:pPr>
            <a:r>
              <a:rPr lang="en-US" sz="2600" smtClean="0">
                <a:solidFill>
                  <a:schemeClr val="bg2"/>
                </a:solidFill>
                <a:latin typeface="Courier New" pitchFamily="49" charset="0"/>
              </a:rPr>
              <a:t>	</a:t>
            </a:r>
            <a:r>
              <a:rPr lang="en-US" sz="2600" smtClean="0">
                <a:solidFill>
                  <a:srgbClr val="0000FF"/>
                </a:solidFill>
                <a:latin typeface="Courier New" pitchFamily="49" charset="0"/>
              </a:rPr>
              <a:t>Object</a:t>
            </a:r>
            <a:r>
              <a:rPr lang="en-US" sz="2600" smtClean="0">
                <a:solidFill>
                  <a:schemeClr val="bg2"/>
                </a:solidFill>
                <a:latin typeface="Courier New" pitchFamily="49" charset="0"/>
              </a:rPr>
              <a:t> o = e.</a:t>
            </a:r>
            <a:r>
              <a:rPr lang="en-US" sz="2600" b="1" smtClean="0">
                <a:solidFill>
                  <a:schemeClr val="bg2"/>
                </a:solidFill>
                <a:latin typeface="Courier New" pitchFamily="49" charset="0"/>
              </a:rPr>
              <a:t>nextElement</a:t>
            </a:r>
            <a:r>
              <a:rPr lang="en-US" sz="2600" smtClean="0">
                <a:solidFill>
                  <a:schemeClr val="bg2"/>
                </a:solidFill>
                <a:latin typeface="Courier New" pitchFamily="49" charset="0"/>
              </a:rPr>
              <a:t>();</a:t>
            </a:r>
          </a:p>
          <a:p>
            <a:pPr lvl="1">
              <a:spcBef>
                <a:spcPct val="0"/>
              </a:spcBef>
              <a:buFontTx/>
              <a:buNone/>
            </a:pPr>
            <a:r>
              <a:rPr lang="en-US" sz="2600" smtClean="0">
                <a:solidFill>
                  <a:schemeClr val="bg2"/>
                </a:solidFill>
                <a:latin typeface="Courier New" pitchFamily="49" charset="0"/>
              </a:rPr>
              <a:t>	</a:t>
            </a:r>
            <a:r>
              <a:rPr lang="en-US" sz="2600" smtClean="0">
                <a:solidFill>
                  <a:srgbClr val="008000"/>
                </a:solidFill>
                <a:latin typeface="Courier New" pitchFamily="49" charset="0"/>
              </a:rPr>
              <a:t>// process o	</a:t>
            </a:r>
            <a:r>
              <a:rPr lang="en-US" sz="2600" smtClean="0">
                <a:solidFill>
                  <a:schemeClr val="bg2"/>
                </a:solidFill>
                <a:latin typeface="Courier New" pitchFamily="49" charset="0"/>
              </a:rPr>
              <a:t>	</a:t>
            </a:r>
          </a:p>
          <a:p>
            <a:pPr lvl="1">
              <a:spcBef>
                <a:spcPct val="0"/>
              </a:spcBef>
              <a:buFontTx/>
              <a:buNone/>
            </a:pPr>
            <a:r>
              <a:rPr lang="en-US" sz="2600" smtClean="0">
                <a:solidFill>
                  <a:schemeClr val="bg2"/>
                </a:solidFill>
                <a:latin typeface="Courier New" pitchFamily="49" charset="0"/>
              </a:rPr>
              <a:t>}</a:t>
            </a:r>
          </a:p>
        </p:txBody>
      </p:sp>
      <p:sp>
        <p:nvSpPr>
          <p:cNvPr id="33797"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F6B82A08-2B57-4DD9-BFBB-DF5330CC095B}" type="slidenum">
              <a:rPr lang="en-US" b="0">
                <a:latin typeface="Arial Narrow" pitchFamily="34" charset="0"/>
              </a:rPr>
              <a:pPr algn="r"/>
              <a:t>16</a:t>
            </a:fld>
            <a:endParaRPr lang="en-US" b="0">
              <a:latin typeface="Arial Narrow" pitchFamily="34" charset="0"/>
            </a:endParaRPr>
          </a:p>
        </p:txBody>
      </p:sp>
      <p:sp>
        <p:nvSpPr>
          <p:cNvPr id="5" name="Rounded Rectangle 4"/>
          <p:cNvSpPr>
            <a:spLocks noChangeArrowheads="1"/>
          </p:cNvSpPr>
          <p:nvPr/>
        </p:nvSpPr>
        <p:spPr bwMode="auto">
          <a:xfrm>
            <a:off x="2590800" y="5611813"/>
            <a:ext cx="2514600" cy="407987"/>
          </a:xfrm>
          <a:prstGeom prst="roundRect">
            <a:avLst>
              <a:gd name="adj" fmla="val 16667"/>
            </a:avLst>
          </a:prstGeom>
          <a:solidFill>
            <a:srgbClr val="99CCFF"/>
          </a:solidFill>
          <a:ln w="9525" algn="ctr">
            <a:solidFill>
              <a:schemeClr val="tx1"/>
            </a:solidFill>
            <a:miter lim="800000"/>
            <a:headEnd/>
            <a:tailEnd/>
          </a:ln>
        </p:spPr>
        <p:txBody>
          <a:bodyPr>
            <a:spAutoFit/>
          </a:bodyPr>
          <a:lstStyle/>
          <a:p>
            <a:r>
              <a:rPr lang="en-US" sz="1800"/>
              <a:t>Package: java.util</a:t>
            </a:r>
          </a:p>
        </p:txBody>
      </p:sp>
      <p:cxnSp>
        <p:nvCxnSpPr>
          <p:cNvPr id="7" name="Straight Arrow Connector 6"/>
          <p:cNvCxnSpPr>
            <a:stCxn id="5" idx="0"/>
          </p:cNvCxnSpPr>
          <p:nvPr/>
        </p:nvCxnSpPr>
        <p:spPr bwMode="auto">
          <a:xfrm flipH="1" flipV="1">
            <a:off x="2209800" y="2057400"/>
            <a:ext cx="1638300" cy="3554413"/>
          </a:xfrm>
          <a:prstGeom prst="straightConnector1">
            <a:avLst/>
          </a:prstGeom>
          <a:solidFill>
            <a:srgbClr val="99CCFF"/>
          </a:solidFill>
          <a:ln w="9525" cap="flat" cmpd="sng" algn="ctr">
            <a:solidFill>
              <a:schemeClr val="bg2">
                <a:lumMod val="50000"/>
                <a:lumOff val="50000"/>
              </a:schemeClr>
            </a:solidFill>
            <a:prstDash val="solid"/>
            <a:miter lim="800000"/>
            <a:headEnd type="none" w="med" len="med"/>
            <a:tailEnd type="arrow"/>
          </a:ln>
          <a:effectLst/>
        </p:spPr>
      </p:cxn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84386B4F-8150-4B6F-A2CA-ACBF5F0F129F}" type="slidenum">
              <a:rPr lang="en-US" b="0" smtClean="0">
                <a:latin typeface="Arial Narrow" pitchFamily="34" charset="0"/>
              </a:rPr>
              <a:pPr/>
              <a:t>17</a:t>
            </a:fld>
            <a:endParaRPr lang="en-US" b="0" smtClean="0">
              <a:latin typeface="Arial Narrow" pitchFamily="34" charset="0"/>
            </a:endParaRPr>
          </a:p>
        </p:txBody>
      </p:sp>
      <p:sp>
        <p:nvSpPr>
          <p:cNvPr id="241666" name="Rectangle 2"/>
          <p:cNvSpPr>
            <a:spLocks noGrp="1" noChangeArrowheads="1"/>
          </p:cNvSpPr>
          <p:nvPr>
            <p:ph type="title"/>
          </p:nvPr>
        </p:nvSpPr>
        <p:spPr/>
        <p:txBody>
          <a:bodyPr/>
          <a:lstStyle/>
          <a:p>
            <a:pPr>
              <a:defRPr/>
            </a:pPr>
            <a:r>
              <a:rPr lang="en-US" b="0" smtClean="0"/>
              <a:t>Example: JListEditDemo.java</a:t>
            </a:r>
          </a:p>
        </p:txBody>
      </p:sp>
      <p:sp>
        <p:nvSpPr>
          <p:cNvPr id="3077" name="Rectangle 3"/>
          <p:cNvSpPr>
            <a:spLocks noGrp="1" noChangeArrowheads="1"/>
          </p:cNvSpPr>
          <p:nvPr>
            <p:ph idx="1"/>
          </p:nvPr>
        </p:nvSpPr>
        <p:spPr>
          <a:solidFill>
            <a:schemeClr val="hlink"/>
          </a:solidFill>
        </p:spPr>
        <p:txBody>
          <a:bodyPr/>
          <a:lstStyle/>
          <a:p>
            <a:pPr>
              <a:lnSpc>
                <a:spcPct val="80000"/>
              </a:lnSpc>
              <a:buFont typeface="Wingdings" pitchFamily="2" charset="2"/>
              <a:buNone/>
            </a:pPr>
            <a:r>
              <a:rPr lang="en-US" sz="1800" smtClean="0">
                <a:solidFill>
                  <a:srgbClr val="0000FF"/>
                </a:solidFill>
              </a:rPr>
              <a:t>import</a:t>
            </a:r>
            <a:r>
              <a:rPr lang="en-US" sz="1800" smtClean="0">
                <a:solidFill>
                  <a:schemeClr val="bg2"/>
                </a:solidFill>
              </a:rPr>
              <a:t> java.awt.*;</a:t>
            </a:r>
          </a:p>
          <a:p>
            <a:pPr>
              <a:lnSpc>
                <a:spcPct val="80000"/>
              </a:lnSpc>
              <a:buFont typeface="Wingdings" pitchFamily="2" charset="2"/>
              <a:buNone/>
            </a:pPr>
            <a:r>
              <a:rPr lang="en-US" sz="1800" smtClean="0">
                <a:solidFill>
                  <a:srgbClr val="0000FF"/>
                </a:solidFill>
              </a:rPr>
              <a:t>import</a:t>
            </a:r>
            <a:r>
              <a:rPr lang="en-US" sz="1800" smtClean="0">
                <a:solidFill>
                  <a:schemeClr val="bg2"/>
                </a:solidFill>
              </a:rPr>
              <a:t> java.awt.event.*;</a:t>
            </a:r>
          </a:p>
          <a:p>
            <a:pPr>
              <a:lnSpc>
                <a:spcPct val="80000"/>
              </a:lnSpc>
              <a:buFont typeface="Wingdings" pitchFamily="2" charset="2"/>
              <a:buNone/>
            </a:pPr>
            <a:r>
              <a:rPr lang="en-US" sz="1800" smtClean="0">
                <a:solidFill>
                  <a:srgbClr val="0000FF"/>
                </a:solidFill>
              </a:rPr>
              <a:t>import</a:t>
            </a:r>
            <a:r>
              <a:rPr lang="en-US" sz="1800" smtClean="0">
                <a:solidFill>
                  <a:schemeClr val="bg2"/>
                </a:solidFill>
              </a:rPr>
              <a:t> javax.swing.*;</a:t>
            </a:r>
          </a:p>
          <a:p>
            <a:pPr>
              <a:lnSpc>
                <a:spcPct val="80000"/>
              </a:lnSpc>
              <a:buFont typeface="Wingdings" pitchFamily="2" charset="2"/>
              <a:buNone/>
            </a:pPr>
            <a:r>
              <a:rPr lang="en-US" sz="1800" smtClean="0">
                <a:solidFill>
                  <a:srgbClr val="0000FF"/>
                </a:solidFill>
              </a:rPr>
              <a:t>import</a:t>
            </a:r>
            <a:r>
              <a:rPr lang="en-US" sz="1800" smtClean="0">
                <a:solidFill>
                  <a:schemeClr val="bg2"/>
                </a:solidFill>
              </a:rPr>
              <a:t> javax.swing.event.*;</a:t>
            </a:r>
          </a:p>
          <a:p>
            <a:pPr>
              <a:lnSpc>
                <a:spcPct val="80000"/>
              </a:lnSpc>
              <a:buFont typeface="Wingdings" pitchFamily="2" charset="2"/>
              <a:buNone/>
            </a:pPr>
            <a:r>
              <a:rPr lang="en-US" sz="1800" smtClean="0">
                <a:solidFill>
                  <a:srgbClr val="0000FF"/>
                </a:solidFill>
              </a:rPr>
              <a:t>public</a:t>
            </a:r>
            <a:r>
              <a:rPr lang="en-US" sz="1800" smtClean="0">
                <a:solidFill>
                  <a:schemeClr val="bg2"/>
                </a:solidFill>
              </a:rPr>
              <a:t> </a:t>
            </a:r>
            <a:r>
              <a:rPr lang="en-US" sz="1800" smtClean="0">
                <a:solidFill>
                  <a:srgbClr val="0000FF"/>
                </a:solidFill>
              </a:rPr>
              <a:t>class</a:t>
            </a:r>
            <a:r>
              <a:rPr lang="en-US" sz="1800" smtClean="0">
                <a:solidFill>
                  <a:schemeClr val="bg2"/>
                </a:solidFill>
              </a:rPr>
              <a:t> ListEditDemo </a:t>
            </a:r>
            <a:r>
              <a:rPr lang="en-US" sz="1800" smtClean="0">
                <a:solidFill>
                  <a:srgbClr val="0000FF"/>
                </a:solidFill>
              </a:rPr>
              <a:t>extends</a:t>
            </a:r>
            <a:r>
              <a:rPr lang="en-US" sz="1800" smtClean="0">
                <a:solidFill>
                  <a:schemeClr val="bg2"/>
                </a:solidFill>
              </a:rPr>
              <a:t> JFrame </a:t>
            </a:r>
            <a:r>
              <a:rPr lang="en-US" sz="1800" smtClean="0">
                <a:solidFill>
                  <a:srgbClr val="0000FF"/>
                </a:solidFill>
              </a:rPr>
              <a:t>implements</a:t>
            </a:r>
            <a:r>
              <a:rPr lang="en-US" sz="1800" smtClean="0">
                <a:solidFill>
                  <a:schemeClr val="bg2"/>
                </a:solidFill>
              </a:rPr>
              <a:t> ActionListener {</a:t>
            </a:r>
          </a:p>
          <a:p>
            <a:pPr>
              <a:lnSpc>
                <a:spcPct val="80000"/>
              </a:lnSpc>
              <a:buFont typeface="Wingdings" pitchFamily="2" charset="2"/>
              <a:buNone/>
            </a:pPr>
            <a:r>
              <a:rPr lang="en-US" sz="1800" smtClean="0">
                <a:solidFill>
                  <a:schemeClr val="bg2"/>
                </a:solidFill>
              </a:rPr>
              <a:t>	</a:t>
            </a:r>
            <a:r>
              <a:rPr lang="en-US" sz="1800" smtClean="0">
                <a:solidFill>
                  <a:srgbClr val="0000FF"/>
                </a:solidFill>
              </a:rPr>
              <a:t>JButton</a:t>
            </a:r>
            <a:r>
              <a:rPr lang="en-US" sz="1800" smtClean="0">
                <a:solidFill>
                  <a:schemeClr val="bg2"/>
                </a:solidFill>
              </a:rPr>
              <a:t> btnAdd, btnRemove;</a:t>
            </a:r>
          </a:p>
          <a:p>
            <a:pPr>
              <a:lnSpc>
                <a:spcPct val="80000"/>
              </a:lnSpc>
              <a:buFont typeface="Wingdings" pitchFamily="2" charset="2"/>
              <a:buNone/>
            </a:pPr>
            <a:r>
              <a:rPr lang="en-US" sz="1800" smtClean="0">
                <a:solidFill>
                  <a:schemeClr val="bg2"/>
                </a:solidFill>
              </a:rPr>
              <a:t>	</a:t>
            </a:r>
            <a:r>
              <a:rPr lang="en-US" sz="1800" smtClean="0">
                <a:solidFill>
                  <a:srgbClr val="0000FF"/>
                </a:solidFill>
              </a:rPr>
              <a:t>JTextField</a:t>
            </a:r>
            <a:r>
              <a:rPr lang="en-US" sz="1800" smtClean="0">
                <a:solidFill>
                  <a:schemeClr val="bg2"/>
                </a:solidFill>
              </a:rPr>
              <a:t> txtName;</a:t>
            </a:r>
          </a:p>
          <a:p>
            <a:pPr>
              <a:lnSpc>
                <a:spcPct val="80000"/>
              </a:lnSpc>
              <a:buFont typeface="Wingdings" pitchFamily="2" charset="2"/>
              <a:buNone/>
            </a:pPr>
            <a:r>
              <a:rPr lang="en-US" sz="1800" b="1" smtClean="0">
                <a:solidFill>
                  <a:schemeClr val="bg2"/>
                </a:solidFill>
              </a:rPr>
              <a:t>	</a:t>
            </a:r>
            <a:r>
              <a:rPr lang="en-US" sz="1800" b="1" smtClean="0">
                <a:solidFill>
                  <a:srgbClr val="0000FF"/>
                </a:solidFill>
              </a:rPr>
              <a:t>DefaultListModel</a:t>
            </a:r>
            <a:r>
              <a:rPr lang="en-US" sz="1800" b="1" smtClean="0">
                <a:solidFill>
                  <a:schemeClr val="bg2"/>
                </a:solidFill>
              </a:rPr>
              <a:t> listmodelName;</a:t>
            </a:r>
          </a:p>
          <a:p>
            <a:pPr>
              <a:lnSpc>
                <a:spcPct val="80000"/>
              </a:lnSpc>
              <a:buFont typeface="Wingdings" pitchFamily="2" charset="2"/>
              <a:buNone/>
            </a:pPr>
            <a:r>
              <a:rPr lang="en-US" sz="1800" b="1" smtClean="0">
                <a:solidFill>
                  <a:schemeClr val="bg2"/>
                </a:solidFill>
              </a:rPr>
              <a:t>	</a:t>
            </a:r>
            <a:r>
              <a:rPr lang="en-US" sz="1800" b="1" smtClean="0">
                <a:solidFill>
                  <a:srgbClr val="0000FF"/>
                </a:solidFill>
              </a:rPr>
              <a:t>JList</a:t>
            </a:r>
            <a:r>
              <a:rPr lang="en-US" sz="1800" b="1" smtClean="0">
                <a:solidFill>
                  <a:schemeClr val="bg2"/>
                </a:solidFill>
              </a:rPr>
              <a:t> listName;</a:t>
            </a:r>
          </a:p>
          <a:p>
            <a:pPr>
              <a:lnSpc>
                <a:spcPct val="80000"/>
              </a:lnSpc>
              <a:buFont typeface="Wingdings" pitchFamily="2" charset="2"/>
              <a:buNone/>
            </a:pPr>
            <a:endParaRPr lang="en-US" sz="1800" smtClean="0">
              <a:solidFill>
                <a:schemeClr val="bg2"/>
              </a:solidFill>
            </a:endParaRPr>
          </a:p>
          <a:p>
            <a:pPr>
              <a:lnSpc>
                <a:spcPct val="80000"/>
              </a:lnSpc>
              <a:buFont typeface="Wingdings" pitchFamily="2" charset="2"/>
              <a:buNone/>
            </a:pPr>
            <a:r>
              <a:rPr lang="en-US" sz="1800" smtClean="0">
                <a:solidFill>
                  <a:schemeClr val="bg2"/>
                </a:solidFill>
              </a:rPr>
              <a:t>	</a:t>
            </a:r>
            <a:r>
              <a:rPr lang="en-US" sz="1800" smtClean="0">
                <a:solidFill>
                  <a:srgbClr val="0000FF"/>
                </a:solidFill>
              </a:rPr>
              <a:t>public</a:t>
            </a:r>
            <a:r>
              <a:rPr lang="en-US" sz="1800" smtClean="0">
                <a:solidFill>
                  <a:schemeClr val="bg2"/>
                </a:solidFill>
              </a:rPr>
              <a:t> ListEditDemo() {</a:t>
            </a:r>
          </a:p>
          <a:p>
            <a:pPr>
              <a:lnSpc>
                <a:spcPct val="80000"/>
              </a:lnSpc>
              <a:buFont typeface="Wingdings" pitchFamily="2" charset="2"/>
              <a:buNone/>
            </a:pPr>
            <a:r>
              <a:rPr lang="en-US" sz="1800" smtClean="0">
                <a:solidFill>
                  <a:schemeClr val="bg2"/>
                </a:solidFill>
              </a:rPr>
              <a:t>		super("</a:t>
            </a:r>
            <a:r>
              <a:rPr lang="en-US" sz="1800" smtClean="0">
                <a:solidFill>
                  <a:srgbClr val="FF0000"/>
                </a:solidFill>
              </a:rPr>
              <a:t>List Edit Demo</a:t>
            </a:r>
            <a:r>
              <a:rPr lang="en-US" sz="1800" smtClean="0">
                <a:solidFill>
                  <a:schemeClr val="bg2"/>
                </a:solidFill>
              </a:rPr>
              <a:t>");</a:t>
            </a:r>
          </a:p>
          <a:p>
            <a:pPr>
              <a:lnSpc>
                <a:spcPct val="80000"/>
              </a:lnSpc>
              <a:buFont typeface="Wingdings" pitchFamily="2" charset="2"/>
              <a:buNone/>
            </a:pPr>
            <a:r>
              <a:rPr lang="en-US" sz="1800" smtClean="0">
                <a:solidFill>
                  <a:schemeClr val="bg2"/>
                </a:solidFill>
              </a:rPr>
              <a:t>		</a:t>
            </a:r>
          </a:p>
          <a:p>
            <a:pPr>
              <a:lnSpc>
                <a:spcPct val="80000"/>
              </a:lnSpc>
              <a:buFont typeface="Wingdings" pitchFamily="2" charset="2"/>
              <a:buNone/>
            </a:pPr>
            <a:r>
              <a:rPr lang="en-US" sz="1800" smtClean="0">
                <a:solidFill>
                  <a:schemeClr val="bg2"/>
                </a:solidFill>
              </a:rPr>
              <a:t>		</a:t>
            </a:r>
            <a:r>
              <a:rPr lang="en-US" sz="1800" smtClean="0">
                <a:solidFill>
                  <a:srgbClr val="008000"/>
                </a:solidFill>
              </a:rPr>
              <a:t>// list</a:t>
            </a:r>
          </a:p>
          <a:p>
            <a:pPr>
              <a:lnSpc>
                <a:spcPct val="80000"/>
              </a:lnSpc>
              <a:buFont typeface="Wingdings" pitchFamily="2" charset="2"/>
              <a:buNone/>
            </a:pPr>
            <a:r>
              <a:rPr lang="en-US" sz="1800" smtClean="0">
                <a:solidFill>
                  <a:schemeClr val="bg2"/>
                </a:solidFill>
              </a:rPr>
              <a:t>     		</a:t>
            </a:r>
            <a:r>
              <a:rPr lang="en-US" sz="1800" b="1" smtClean="0">
                <a:solidFill>
                  <a:schemeClr val="bg2"/>
                </a:solidFill>
              </a:rPr>
              <a:t>listmodelName = </a:t>
            </a:r>
            <a:r>
              <a:rPr lang="en-US" sz="1800" b="1" smtClean="0">
                <a:solidFill>
                  <a:srgbClr val="0000FF"/>
                </a:solidFill>
              </a:rPr>
              <a:t>new</a:t>
            </a:r>
            <a:r>
              <a:rPr lang="en-US" sz="1800" b="1" smtClean="0">
                <a:solidFill>
                  <a:schemeClr val="bg2"/>
                </a:solidFill>
              </a:rPr>
              <a:t> </a:t>
            </a:r>
            <a:r>
              <a:rPr lang="en-US" sz="1800" b="1" smtClean="0">
                <a:solidFill>
                  <a:srgbClr val="0000FF"/>
                </a:solidFill>
              </a:rPr>
              <a:t>DefaultListModel</a:t>
            </a:r>
            <a:r>
              <a:rPr lang="en-US" sz="1800" b="1" smtClean="0">
                <a:solidFill>
                  <a:schemeClr val="bg2"/>
                </a:solidFill>
              </a:rPr>
              <a:t>();</a:t>
            </a:r>
          </a:p>
          <a:p>
            <a:pPr>
              <a:lnSpc>
                <a:spcPct val="80000"/>
              </a:lnSpc>
              <a:buFont typeface="Wingdings" pitchFamily="2" charset="2"/>
              <a:buNone/>
            </a:pPr>
            <a:r>
              <a:rPr lang="en-US" sz="1800" b="1" smtClean="0">
                <a:solidFill>
                  <a:schemeClr val="bg2"/>
                </a:solidFill>
              </a:rPr>
              <a:t>		listName = </a:t>
            </a:r>
            <a:r>
              <a:rPr lang="en-US" sz="1800" b="1" smtClean="0">
                <a:solidFill>
                  <a:srgbClr val="0000FF"/>
                </a:solidFill>
              </a:rPr>
              <a:t>new</a:t>
            </a:r>
            <a:r>
              <a:rPr lang="en-US" sz="1800" b="1" smtClean="0">
                <a:solidFill>
                  <a:schemeClr val="bg2"/>
                </a:solidFill>
              </a:rPr>
              <a:t> </a:t>
            </a:r>
            <a:r>
              <a:rPr lang="en-US" sz="1800" b="1" smtClean="0">
                <a:solidFill>
                  <a:srgbClr val="0000FF"/>
                </a:solidFill>
              </a:rPr>
              <a:t>JList</a:t>
            </a:r>
            <a:r>
              <a:rPr lang="en-US" sz="1800" b="1" smtClean="0">
                <a:solidFill>
                  <a:schemeClr val="bg2"/>
                </a:solidFill>
              </a:rPr>
              <a:t>(listmodelName);</a:t>
            </a:r>
          </a:p>
          <a:p>
            <a:pPr>
              <a:lnSpc>
                <a:spcPct val="80000"/>
              </a:lnSpc>
              <a:buFont typeface="Wingdings" pitchFamily="2" charset="2"/>
              <a:buNone/>
            </a:pPr>
            <a:r>
              <a:rPr lang="en-US" sz="1800" b="1" smtClean="0">
                <a:solidFill>
                  <a:schemeClr val="bg2"/>
                </a:solidFill>
              </a:rPr>
              <a:t>		add(</a:t>
            </a:r>
            <a:r>
              <a:rPr lang="en-US" sz="1800" b="1" smtClean="0">
                <a:solidFill>
                  <a:srgbClr val="0000FF"/>
                </a:solidFill>
              </a:rPr>
              <a:t>new</a:t>
            </a:r>
            <a:r>
              <a:rPr lang="en-US" sz="1800" b="1" smtClean="0">
                <a:solidFill>
                  <a:schemeClr val="bg2"/>
                </a:solidFill>
              </a:rPr>
              <a:t> </a:t>
            </a:r>
            <a:r>
              <a:rPr lang="en-US" sz="1800" b="1" smtClean="0">
                <a:solidFill>
                  <a:srgbClr val="0000FF"/>
                </a:solidFill>
              </a:rPr>
              <a:t>JScrollPane</a:t>
            </a:r>
            <a:r>
              <a:rPr lang="en-US" sz="1800" b="1" smtClean="0">
                <a:solidFill>
                  <a:schemeClr val="bg2"/>
                </a:solidFill>
              </a:rPr>
              <a:t>(listName), </a:t>
            </a:r>
            <a:r>
              <a:rPr lang="en-US" sz="1800" b="1" smtClean="0">
                <a:solidFill>
                  <a:srgbClr val="FF0000"/>
                </a:solidFill>
              </a:rPr>
              <a:t>BorderLayout.CENTER</a:t>
            </a:r>
            <a:r>
              <a:rPr lang="en-US" sz="1800" b="1" smtClean="0">
                <a:solidFill>
                  <a:schemeClr val="bg2"/>
                </a:solidFill>
              </a:rPr>
              <a:t>);</a:t>
            </a:r>
          </a:p>
        </p:txBody>
      </p:sp>
      <p:sp>
        <p:nvSpPr>
          <p:cNvPr id="34821" name="Slide Number Placeholder 6"/>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1C246F97-A5AB-4B19-A158-D85177E2D5F1}" type="slidenum">
              <a:rPr lang="en-US" b="0">
                <a:latin typeface="Arial Narrow" pitchFamily="34" charset="0"/>
              </a:rPr>
              <a:pPr algn="r"/>
              <a:t>17</a:t>
            </a:fld>
            <a:endParaRPr lang="en-US" b="0">
              <a:latin typeface="Arial Narrow" pitchFamily="34" charset="0"/>
            </a:endParaRPr>
          </a:p>
        </p:txBody>
      </p:sp>
      <p:graphicFrame>
        <p:nvGraphicFramePr>
          <p:cNvPr id="34822" name="Object 4"/>
          <p:cNvGraphicFramePr>
            <a:graphicFrameLocks noChangeAspect="1"/>
          </p:cNvGraphicFramePr>
          <p:nvPr>
            <p:extLst>
              <p:ext uri="{D42A27DB-BD31-4B8C-83A1-F6EECF244321}">
                <p14:modId xmlns:p14="http://schemas.microsoft.com/office/powerpoint/2010/main" val="3834419578"/>
              </p:ext>
            </p:extLst>
          </p:nvPr>
        </p:nvGraphicFramePr>
        <p:xfrm>
          <a:off x="5334000" y="2819400"/>
          <a:ext cx="3656012" cy="2438400"/>
        </p:xfrm>
        <a:graphic>
          <a:graphicData uri="http://schemas.openxmlformats.org/presentationml/2006/ole">
            <mc:AlternateContent xmlns:mc="http://schemas.openxmlformats.org/markup-compatibility/2006">
              <mc:Choice xmlns:v="urn:schemas-microsoft-com:vml" Requires="v">
                <p:oleObj spid="_x0000_s34829" name="Bitmap Image" r:id="rId3" imgW="4458322" imgH="2924583" progId="Paint.Picture">
                  <p:embed/>
                </p:oleObj>
              </mc:Choice>
              <mc:Fallback>
                <p:oleObj name="Bitmap Image" r:id="rId3" imgW="4458322" imgH="2924583"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2819400"/>
                        <a:ext cx="3656012" cy="24384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8" end="8"/>
                                            </p:txEl>
                                          </p:spTgt>
                                        </p:tgtEl>
                                        <p:attrNameLst>
                                          <p:attrName>style.visibility</p:attrName>
                                        </p:attrNameLst>
                                      </p:cBhvr>
                                      <p:to>
                                        <p:strVal val="visible"/>
                                      </p:to>
                                    </p:set>
                                    <p:animEffect transition="in" filter="blinds(horizontal)">
                                      <p:cBhvr>
                                        <p:cTn id="7" dur="500"/>
                                        <p:tgtEl>
                                          <p:spTgt spid="3077">
                                            <p:txEl>
                                              <p:pRg st="8" end="8"/>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7" end="7"/>
                                            </p:txEl>
                                          </p:spTgt>
                                        </p:tgtEl>
                                        <p:attrNameLst>
                                          <p:attrName>style.visibility</p:attrName>
                                        </p:attrNameLst>
                                      </p:cBhvr>
                                      <p:to>
                                        <p:strVal val="visible"/>
                                      </p:to>
                                    </p:set>
                                    <p:animEffect transition="in" filter="blinds(horizontal)">
                                      <p:cBhvr>
                                        <p:cTn id="12" dur="500"/>
                                        <p:tgtEl>
                                          <p:spTgt spid="3077">
                                            <p:txEl>
                                              <p:pRg st="7" end="7"/>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077">
                                            <p:txEl>
                                              <p:pRg st="14" end="14"/>
                                            </p:txEl>
                                          </p:spTgt>
                                        </p:tgtEl>
                                        <p:attrNameLst>
                                          <p:attrName>style.visibility</p:attrName>
                                        </p:attrNameLst>
                                      </p:cBhvr>
                                      <p:to>
                                        <p:strVal val="visible"/>
                                      </p:to>
                                    </p:set>
                                    <p:animEffect transition="in" filter="blinds(horizontal)">
                                      <p:cBhvr>
                                        <p:cTn id="17" dur="500"/>
                                        <p:tgtEl>
                                          <p:spTgt spid="3077">
                                            <p:txEl>
                                              <p:pRg st="14" end="1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077">
                                            <p:txEl>
                                              <p:pRg st="15" end="15"/>
                                            </p:txEl>
                                          </p:spTgt>
                                        </p:tgtEl>
                                        <p:attrNameLst>
                                          <p:attrName>style.visibility</p:attrName>
                                        </p:attrNameLst>
                                      </p:cBhvr>
                                      <p:to>
                                        <p:strVal val="visible"/>
                                      </p:to>
                                    </p:set>
                                    <p:animEffect transition="in" filter="blinds(horizontal)">
                                      <p:cBhvr>
                                        <p:cTn id="22" dur="500"/>
                                        <p:tgtEl>
                                          <p:spTgt spid="3077">
                                            <p:txEl>
                                              <p:pRg st="15" end="1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077">
                                            <p:txEl>
                                              <p:pRg st="16" end="16"/>
                                            </p:txEl>
                                          </p:spTgt>
                                        </p:tgtEl>
                                        <p:attrNameLst>
                                          <p:attrName>style.visibility</p:attrName>
                                        </p:attrNameLst>
                                      </p:cBhvr>
                                      <p:to>
                                        <p:strVal val="visible"/>
                                      </p:to>
                                    </p:set>
                                    <p:animEffect transition="in" filter="blinds(horizontal)">
                                      <p:cBhvr>
                                        <p:cTn id="27" dur="500"/>
                                        <p:tgtEl>
                                          <p:spTgt spid="3077">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ADDC3D45-32A1-498D-99B4-0BA83492A3DF}" type="slidenum">
              <a:rPr lang="en-US" b="0" smtClean="0">
                <a:latin typeface="Arial Narrow" pitchFamily="34" charset="0"/>
              </a:rPr>
              <a:pPr/>
              <a:t>18</a:t>
            </a:fld>
            <a:endParaRPr lang="en-US" b="0" smtClean="0">
              <a:latin typeface="Arial Narrow" pitchFamily="34" charset="0"/>
            </a:endParaRPr>
          </a:p>
        </p:txBody>
      </p:sp>
      <p:sp>
        <p:nvSpPr>
          <p:cNvPr id="35843" name="Slide Number Placeholder 5"/>
          <p:cNvSpPr txBox="1">
            <a:spLocks noGrp="1"/>
          </p:cNvSpPr>
          <p:nvPr/>
        </p:nvSpPr>
        <p:spPr bwMode="auto">
          <a:xfrm>
            <a:off x="8686800" y="65532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5BDD1E4D-8BA0-4C7C-BD51-BF0B4160987B}" type="slidenum">
              <a:rPr lang="en-US" b="0">
                <a:latin typeface="Arial Narrow" pitchFamily="34" charset="0"/>
              </a:rPr>
              <a:pPr algn="r"/>
              <a:t>18</a:t>
            </a:fld>
            <a:endParaRPr lang="en-US" b="0">
              <a:latin typeface="Arial Narrow" pitchFamily="34" charset="0"/>
            </a:endParaRPr>
          </a:p>
        </p:txBody>
      </p:sp>
      <p:sp>
        <p:nvSpPr>
          <p:cNvPr id="305154" name="Rectangle 2"/>
          <p:cNvSpPr>
            <a:spLocks noGrp="1" noChangeArrowheads="1"/>
          </p:cNvSpPr>
          <p:nvPr>
            <p:ph type="title"/>
          </p:nvPr>
        </p:nvSpPr>
        <p:spPr/>
        <p:txBody>
          <a:bodyPr/>
          <a:lstStyle/>
          <a:p>
            <a:pPr>
              <a:defRPr/>
            </a:pPr>
            <a:r>
              <a:rPr lang="en-US" b="0" smtClean="0"/>
              <a:t>Example: JListEditDemo.java (cont.)</a:t>
            </a:r>
          </a:p>
        </p:txBody>
      </p:sp>
      <p:sp>
        <p:nvSpPr>
          <p:cNvPr id="35845" name="Rectangle 3"/>
          <p:cNvSpPr>
            <a:spLocks noGrp="1" noChangeArrowheads="1"/>
          </p:cNvSpPr>
          <p:nvPr>
            <p:ph type="body" idx="1"/>
          </p:nvPr>
        </p:nvSpPr>
        <p:spPr>
          <a:xfrm>
            <a:off x="609600" y="1143000"/>
            <a:ext cx="8305800" cy="5715000"/>
          </a:xfrm>
          <a:solidFill>
            <a:schemeClr val="hlink"/>
          </a:solidFill>
        </p:spPr>
        <p:txBody>
          <a:bodyPr/>
          <a:lstStyle/>
          <a:p>
            <a:pPr>
              <a:lnSpc>
                <a:spcPct val="80000"/>
              </a:lnSpc>
              <a:buFont typeface="Wingdings" pitchFamily="2" charset="2"/>
              <a:buNone/>
            </a:pPr>
            <a:r>
              <a:rPr lang="en-US" sz="1400" smtClean="0">
                <a:solidFill>
                  <a:schemeClr val="bg2"/>
                </a:solidFill>
              </a:rPr>
              <a:t>	 	</a:t>
            </a:r>
            <a:r>
              <a:rPr lang="en-US" sz="1400" smtClean="0">
                <a:solidFill>
                  <a:srgbClr val="0000FF"/>
                </a:solidFill>
              </a:rPr>
              <a:t>JPanel</a:t>
            </a:r>
            <a:r>
              <a:rPr lang="en-US" sz="1400" smtClean="0">
                <a:solidFill>
                  <a:schemeClr val="bg2"/>
                </a:solidFill>
              </a:rPr>
              <a:t> pRight;</a:t>
            </a:r>
          </a:p>
          <a:p>
            <a:pPr>
              <a:lnSpc>
                <a:spcPct val="80000"/>
              </a:lnSpc>
              <a:buFont typeface="Wingdings" pitchFamily="2" charset="2"/>
              <a:buNone/>
            </a:pPr>
            <a:r>
              <a:rPr lang="en-US" sz="1400" smtClean="0">
                <a:solidFill>
                  <a:schemeClr val="bg2"/>
                </a:solidFill>
              </a:rPr>
              <a:t>		</a:t>
            </a:r>
            <a:r>
              <a:rPr lang="en-US" sz="1400" smtClean="0">
                <a:solidFill>
                  <a:srgbClr val="0000FF"/>
                </a:solidFill>
              </a:rPr>
              <a:t>JPanel</a:t>
            </a:r>
            <a:r>
              <a:rPr lang="en-US" sz="1400" smtClean="0">
                <a:solidFill>
                  <a:schemeClr val="bg2"/>
                </a:solidFill>
              </a:rPr>
              <a:t> pTop, pBottom;</a:t>
            </a:r>
          </a:p>
          <a:p>
            <a:pPr>
              <a:lnSpc>
                <a:spcPct val="80000"/>
              </a:lnSpc>
              <a:buFont typeface="Wingdings" pitchFamily="2" charset="2"/>
              <a:buNone/>
            </a:pPr>
            <a:r>
              <a:rPr lang="en-US" sz="1400" smtClean="0">
                <a:solidFill>
                  <a:schemeClr val="bg2"/>
                </a:solidFill>
              </a:rPr>
              <a:t>		</a:t>
            </a:r>
          </a:p>
          <a:p>
            <a:pPr>
              <a:lnSpc>
                <a:spcPct val="80000"/>
              </a:lnSpc>
              <a:buFont typeface="Wingdings" pitchFamily="2" charset="2"/>
              <a:buNone/>
            </a:pPr>
            <a:r>
              <a:rPr lang="en-US" sz="1400" smtClean="0">
                <a:solidFill>
                  <a:schemeClr val="bg2"/>
                </a:solidFill>
              </a:rPr>
              <a:t>		pTop = </a:t>
            </a:r>
            <a:r>
              <a:rPr lang="en-US" sz="1400" smtClean="0">
                <a:solidFill>
                  <a:srgbClr val="0000FF"/>
                </a:solidFill>
              </a:rPr>
              <a:t>new</a:t>
            </a:r>
            <a:r>
              <a:rPr lang="en-US" sz="1400" smtClean="0">
                <a:solidFill>
                  <a:schemeClr val="bg2"/>
                </a:solidFill>
              </a:rPr>
              <a:t> </a:t>
            </a:r>
            <a:r>
              <a:rPr lang="en-US" sz="1400" smtClean="0">
                <a:solidFill>
                  <a:srgbClr val="0000FF"/>
                </a:solidFill>
              </a:rPr>
              <a:t>JPanel</a:t>
            </a:r>
            <a:r>
              <a:rPr lang="en-US" sz="1400" smtClean="0">
                <a:solidFill>
                  <a:schemeClr val="bg2"/>
                </a:solidFill>
              </a:rPr>
              <a:t>();</a:t>
            </a:r>
          </a:p>
          <a:p>
            <a:pPr>
              <a:lnSpc>
                <a:spcPct val="80000"/>
              </a:lnSpc>
              <a:buFont typeface="Wingdings" pitchFamily="2" charset="2"/>
              <a:buNone/>
            </a:pPr>
            <a:r>
              <a:rPr lang="en-US" sz="1400" smtClean="0">
                <a:solidFill>
                  <a:schemeClr val="bg2"/>
                </a:solidFill>
              </a:rPr>
              <a:t>		pTop.add(</a:t>
            </a:r>
            <a:r>
              <a:rPr lang="en-US" sz="1400" smtClean="0">
                <a:solidFill>
                  <a:srgbClr val="0000FF"/>
                </a:solidFill>
              </a:rPr>
              <a:t>new</a:t>
            </a:r>
            <a:r>
              <a:rPr lang="en-US" sz="1400" smtClean="0">
                <a:solidFill>
                  <a:schemeClr val="bg2"/>
                </a:solidFill>
              </a:rPr>
              <a:t> </a:t>
            </a:r>
            <a:r>
              <a:rPr lang="en-US" sz="1400" smtClean="0">
                <a:solidFill>
                  <a:srgbClr val="0000FF"/>
                </a:solidFill>
              </a:rPr>
              <a:t>JLabel</a:t>
            </a:r>
            <a:r>
              <a:rPr lang="en-US" sz="1400" smtClean="0">
                <a:solidFill>
                  <a:schemeClr val="bg2"/>
                </a:solidFill>
              </a:rPr>
              <a:t>("</a:t>
            </a:r>
            <a:r>
              <a:rPr lang="en-US" sz="1400" smtClean="0">
                <a:solidFill>
                  <a:srgbClr val="FF0000"/>
                </a:solidFill>
              </a:rPr>
              <a:t>Input Name</a:t>
            </a:r>
            <a:r>
              <a:rPr lang="en-US" sz="1400" smtClean="0">
                <a:solidFill>
                  <a:schemeClr val="bg2"/>
                </a:solidFill>
              </a:rPr>
              <a:t>"));</a:t>
            </a:r>
          </a:p>
          <a:p>
            <a:pPr>
              <a:lnSpc>
                <a:spcPct val="80000"/>
              </a:lnSpc>
              <a:buFont typeface="Wingdings" pitchFamily="2" charset="2"/>
              <a:buNone/>
            </a:pPr>
            <a:r>
              <a:rPr lang="en-US" sz="1400" smtClean="0">
                <a:solidFill>
                  <a:schemeClr val="bg2"/>
                </a:solidFill>
              </a:rPr>
              <a:t>		pTop.add(txtName = </a:t>
            </a:r>
            <a:r>
              <a:rPr lang="en-US" sz="1400" smtClean="0">
                <a:solidFill>
                  <a:srgbClr val="0000FF"/>
                </a:solidFill>
              </a:rPr>
              <a:t>new</a:t>
            </a:r>
            <a:r>
              <a:rPr lang="en-US" sz="1400" smtClean="0">
                <a:solidFill>
                  <a:schemeClr val="bg2"/>
                </a:solidFill>
              </a:rPr>
              <a:t> </a:t>
            </a:r>
            <a:r>
              <a:rPr lang="en-US" sz="1400" smtClean="0">
                <a:solidFill>
                  <a:srgbClr val="0000FF"/>
                </a:solidFill>
              </a:rPr>
              <a:t>JTextField(</a:t>
            </a:r>
            <a:r>
              <a:rPr lang="en-US" sz="1400" smtClean="0">
                <a:solidFill>
                  <a:schemeClr val="bg2"/>
                </a:solidFill>
              </a:rPr>
              <a:t>15));		</a:t>
            </a:r>
          </a:p>
          <a:p>
            <a:pPr>
              <a:lnSpc>
                <a:spcPct val="80000"/>
              </a:lnSpc>
              <a:buFont typeface="Wingdings" pitchFamily="2" charset="2"/>
              <a:buNone/>
            </a:pPr>
            <a:r>
              <a:rPr lang="en-US" sz="1400" smtClean="0">
                <a:solidFill>
                  <a:schemeClr val="bg2"/>
                </a:solidFill>
              </a:rPr>
              <a:t>		pBottom = </a:t>
            </a:r>
            <a:r>
              <a:rPr lang="en-US" sz="1400" smtClean="0">
                <a:solidFill>
                  <a:srgbClr val="0000FF"/>
                </a:solidFill>
              </a:rPr>
              <a:t>new</a:t>
            </a:r>
            <a:r>
              <a:rPr lang="en-US" sz="1400" smtClean="0">
                <a:solidFill>
                  <a:schemeClr val="bg2"/>
                </a:solidFill>
              </a:rPr>
              <a:t> </a:t>
            </a:r>
            <a:r>
              <a:rPr lang="en-US" sz="1400" smtClean="0">
                <a:solidFill>
                  <a:srgbClr val="0000FF"/>
                </a:solidFill>
              </a:rPr>
              <a:t>JPanel</a:t>
            </a:r>
            <a:r>
              <a:rPr lang="en-US" sz="1400" smtClean="0">
                <a:solidFill>
                  <a:schemeClr val="bg2"/>
                </a:solidFill>
              </a:rPr>
              <a:t>();</a:t>
            </a:r>
          </a:p>
          <a:p>
            <a:pPr>
              <a:lnSpc>
                <a:spcPct val="80000"/>
              </a:lnSpc>
              <a:buFont typeface="Wingdings" pitchFamily="2" charset="2"/>
              <a:buNone/>
            </a:pPr>
            <a:r>
              <a:rPr lang="en-US" sz="1400" smtClean="0">
                <a:solidFill>
                  <a:schemeClr val="bg2"/>
                </a:solidFill>
              </a:rPr>
              <a:t>		pBottom.add(btnAdd = </a:t>
            </a:r>
            <a:r>
              <a:rPr lang="en-US" sz="1400" smtClean="0">
                <a:solidFill>
                  <a:srgbClr val="0000FF"/>
                </a:solidFill>
              </a:rPr>
              <a:t>new</a:t>
            </a:r>
            <a:r>
              <a:rPr lang="en-US" sz="1400" smtClean="0">
                <a:solidFill>
                  <a:schemeClr val="bg2"/>
                </a:solidFill>
              </a:rPr>
              <a:t> </a:t>
            </a:r>
            <a:r>
              <a:rPr lang="en-US" sz="1400" smtClean="0">
                <a:solidFill>
                  <a:srgbClr val="0000FF"/>
                </a:solidFill>
              </a:rPr>
              <a:t>JButton</a:t>
            </a:r>
            <a:r>
              <a:rPr lang="en-US" sz="1400" smtClean="0">
                <a:solidFill>
                  <a:schemeClr val="bg2"/>
                </a:solidFill>
              </a:rPr>
              <a:t>("</a:t>
            </a:r>
            <a:r>
              <a:rPr lang="en-US" sz="1400" smtClean="0">
                <a:solidFill>
                  <a:srgbClr val="FF0000"/>
                </a:solidFill>
              </a:rPr>
              <a:t>Add Item</a:t>
            </a:r>
            <a:r>
              <a:rPr lang="en-US" sz="1400" smtClean="0">
                <a:solidFill>
                  <a:schemeClr val="bg2"/>
                </a:solidFill>
              </a:rPr>
              <a:t>"));</a:t>
            </a:r>
          </a:p>
          <a:p>
            <a:pPr>
              <a:lnSpc>
                <a:spcPct val="80000"/>
              </a:lnSpc>
              <a:buFont typeface="Wingdings" pitchFamily="2" charset="2"/>
              <a:buNone/>
            </a:pPr>
            <a:r>
              <a:rPr lang="en-US" sz="1400" smtClean="0">
                <a:solidFill>
                  <a:schemeClr val="bg2"/>
                </a:solidFill>
              </a:rPr>
              <a:t>		pBottom.add(btnRemove = </a:t>
            </a:r>
            <a:r>
              <a:rPr lang="en-US" sz="1400" smtClean="0">
                <a:solidFill>
                  <a:srgbClr val="0000FF"/>
                </a:solidFill>
              </a:rPr>
              <a:t>new</a:t>
            </a:r>
            <a:r>
              <a:rPr lang="en-US" sz="1400" smtClean="0">
                <a:solidFill>
                  <a:schemeClr val="bg2"/>
                </a:solidFill>
              </a:rPr>
              <a:t> </a:t>
            </a:r>
            <a:r>
              <a:rPr lang="en-US" sz="1400" smtClean="0">
                <a:solidFill>
                  <a:srgbClr val="0000FF"/>
                </a:solidFill>
              </a:rPr>
              <a:t>JButton</a:t>
            </a:r>
            <a:r>
              <a:rPr lang="en-US" sz="1400" smtClean="0">
                <a:solidFill>
                  <a:schemeClr val="bg2"/>
                </a:solidFill>
              </a:rPr>
              <a:t>("</a:t>
            </a:r>
            <a:r>
              <a:rPr lang="en-US" sz="1400" smtClean="0">
                <a:solidFill>
                  <a:srgbClr val="FF0000"/>
                </a:solidFill>
              </a:rPr>
              <a:t>Remove Item</a:t>
            </a:r>
            <a:r>
              <a:rPr lang="en-US" sz="1400" smtClean="0">
                <a:solidFill>
                  <a:schemeClr val="bg2"/>
                </a:solidFill>
              </a:rPr>
              <a:t>"));</a:t>
            </a:r>
          </a:p>
          <a:p>
            <a:pPr>
              <a:lnSpc>
                <a:spcPct val="80000"/>
              </a:lnSpc>
              <a:buFont typeface="Wingdings" pitchFamily="2" charset="2"/>
              <a:buNone/>
            </a:pPr>
            <a:r>
              <a:rPr lang="en-US" sz="1400" smtClean="0">
                <a:solidFill>
                  <a:schemeClr val="bg2"/>
                </a:solidFill>
              </a:rPr>
              <a:t>		</a:t>
            </a:r>
          </a:p>
          <a:p>
            <a:pPr>
              <a:lnSpc>
                <a:spcPct val="80000"/>
              </a:lnSpc>
              <a:buFont typeface="Wingdings" pitchFamily="2" charset="2"/>
              <a:buNone/>
            </a:pPr>
            <a:r>
              <a:rPr lang="en-US" sz="1400" smtClean="0">
                <a:solidFill>
                  <a:schemeClr val="bg2"/>
                </a:solidFill>
              </a:rPr>
              <a:t>		pRight = </a:t>
            </a:r>
            <a:r>
              <a:rPr lang="en-US" sz="1400" smtClean="0">
                <a:solidFill>
                  <a:srgbClr val="0000FF"/>
                </a:solidFill>
              </a:rPr>
              <a:t>new</a:t>
            </a:r>
            <a:r>
              <a:rPr lang="en-US" sz="1400" smtClean="0">
                <a:solidFill>
                  <a:schemeClr val="bg2"/>
                </a:solidFill>
              </a:rPr>
              <a:t> </a:t>
            </a:r>
            <a:r>
              <a:rPr lang="en-US" sz="1400" smtClean="0">
                <a:solidFill>
                  <a:srgbClr val="0000FF"/>
                </a:solidFill>
              </a:rPr>
              <a:t>JPanel</a:t>
            </a:r>
            <a:r>
              <a:rPr lang="en-US" sz="1400" smtClean="0">
                <a:solidFill>
                  <a:schemeClr val="bg2"/>
                </a:solidFill>
              </a:rPr>
              <a:t>(</a:t>
            </a:r>
            <a:r>
              <a:rPr lang="en-US" sz="1400" smtClean="0">
                <a:solidFill>
                  <a:srgbClr val="0000FF"/>
                </a:solidFill>
              </a:rPr>
              <a:t>new</a:t>
            </a:r>
            <a:r>
              <a:rPr lang="en-US" sz="1400" smtClean="0">
                <a:solidFill>
                  <a:schemeClr val="bg2"/>
                </a:solidFill>
              </a:rPr>
              <a:t> BorderLayout());</a:t>
            </a:r>
          </a:p>
          <a:p>
            <a:pPr>
              <a:lnSpc>
                <a:spcPct val="80000"/>
              </a:lnSpc>
              <a:buFont typeface="Wingdings" pitchFamily="2" charset="2"/>
              <a:buNone/>
            </a:pPr>
            <a:r>
              <a:rPr lang="en-US" sz="1400" smtClean="0">
                <a:solidFill>
                  <a:schemeClr val="bg2"/>
                </a:solidFill>
              </a:rPr>
              <a:t>		pRight.add(pTop, </a:t>
            </a:r>
            <a:r>
              <a:rPr lang="en-US" sz="1400" smtClean="0">
                <a:solidFill>
                  <a:srgbClr val="FF0000"/>
                </a:solidFill>
              </a:rPr>
              <a:t>BorderLayout.NORTH</a:t>
            </a:r>
            <a:r>
              <a:rPr lang="en-US" sz="1400" smtClean="0">
                <a:solidFill>
                  <a:schemeClr val="bg2"/>
                </a:solidFill>
              </a:rPr>
              <a:t> );</a:t>
            </a:r>
          </a:p>
          <a:p>
            <a:pPr>
              <a:lnSpc>
                <a:spcPct val="80000"/>
              </a:lnSpc>
              <a:buFont typeface="Wingdings" pitchFamily="2" charset="2"/>
              <a:buNone/>
            </a:pPr>
            <a:r>
              <a:rPr lang="en-US" sz="1400" smtClean="0">
                <a:solidFill>
                  <a:schemeClr val="bg2"/>
                </a:solidFill>
              </a:rPr>
              <a:t>		pRight.add(pBottom, </a:t>
            </a:r>
            <a:r>
              <a:rPr lang="en-US" sz="1400" smtClean="0">
                <a:solidFill>
                  <a:srgbClr val="FF0000"/>
                </a:solidFill>
              </a:rPr>
              <a:t>BorderLayout.CENTER</a:t>
            </a:r>
            <a:r>
              <a:rPr lang="en-US" sz="1400" smtClean="0">
                <a:solidFill>
                  <a:schemeClr val="bg2"/>
                </a:solidFill>
              </a:rPr>
              <a:t>);</a:t>
            </a:r>
          </a:p>
          <a:p>
            <a:pPr>
              <a:lnSpc>
                <a:spcPct val="80000"/>
              </a:lnSpc>
              <a:buFont typeface="Wingdings" pitchFamily="2" charset="2"/>
              <a:buNone/>
            </a:pPr>
            <a:endParaRPr lang="en-US" sz="1400" smtClean="0">
              <a:solidFill>
                <a:schemeClr val="bg2"/>
              </a:solidFill>
            </a:endParaRPr>
          </a:p>
          <a:p>
            <a:pPr>
              <a:lnSpc>
                <a:spcPct val="80000"/>
              </a:lnSpc>
              <a:buFont typeface="Wingdings" pitchFamily="2" charset="2"/>
              <a:buNone/>
            </a:pPr>
            <a:r>
              <a:rPr lang="en-US" sz="1400" smtClean="0">
                <a:solidFill>
                  <a:schemeClr val="bg2"/>
                </a:solidFill>
              </a:rPr>
              <a:t>		add(pRight, </a:t>
            </a:r>
            <a:r>
              <a:rPr lang="en-US" sz="1400" smtClean="0">
                <a:solidFill>
                  <a:srgbClr val="FF0000"/>
                </a:solidFill>
              </a:rPr>
              <a:t>BorderLayout.EAST</a:t>
            </a:r>
            <a:r>
              <a:rPr lang="en-US" sz="1400" smtClean="0">
                <a:solidFill>
                  <a:schemeClr val="bg2"/>
                </a:solidFill>
              </a:rPr>
              <a:t>);</a:t>
            </a:r>
          </a:p>
          <a:p>
            <a:pPr>
              <a:lnSpc>
                <a:spcPct val="80000"/>
              </a:lnSpc>
              <a:buFont typeface="Wingdings" pitchFamily="2" charset="2"/>
              <a:buNone/>
            </a:pPr>
            <a:r>
              <a:rPr lang="en-US" sz="1400" smtClean="0">
                <a:solidFill>
                  <a:schemeClr val="bg2"/>
                </a:solidFill>
              </a:rPr>
              <a:t>		</a:t>
            </a:r>
          </a:p>
          <a:p>
            <a:pPr>
              <a:lnSpc>
                <a:spcPct val="80000"/>
              </a:lnSpc>
              <a:buFont typeface="Wingdings" pitchFamily="2" charset="2"/>
              <a:buNone/>
            </a:pPr>
            <a:r>
              <a:rPr lang="en-US" sz="1400" smtClean="0">
                <a:solidFill>
                  <a:schemeClr val="bg2"/>
                </a:solidFill>
              </a:rPr>
              <a:t>		txtName.addActionListener(</a:t>
            </a:r>
            <a:r>
              <a:rPr lang="en-US" sz="1400" smtClean="0">
                <a:solidFill>
                  <a:srgbClr val="0000FF"/>
                </a:solidFill>
              </a:rPr>
              <a:t>this</a:t>
            </a:r>
            <a:r>
              <a:rPr lang="en-US" sz="1400" smtClean="0">
                <a:solidFill>
                  <a:schemeClr val="bg2"/>
                </a:solidFill>
              </a:rPr>
              <a:t>);		</a:t>
            </a:r>
          </a:p>
          <a:p>
            <a:pPr>
              <a:lnSpc>
                <a:spcPct val="80000"/>
              </a:lnSpc>
              <a:buFont typeface="Wingdings" pitchFamily="2" charset="2"/>
              <a:buNone/>
            </a:pPr>
            <a:r>
              <a:rPr lang="en-US" sz="1400" smtClean="0">
                <a:solidFill>
                  <a:schemeClr val="bg2"/>
                </a:solidFill>
              </a:rPr>
              <a:t>		btnAdd.addActionListener(</a:t>
            </a:r>
            <a:r>
              <a:rPr lang="en-US" sz="1400" smtClean="0">
                <a:solidFill>
                  <a:srgbClr val="0000FF"/>
                </a:solidFill>
              </a:rPr>
              <a:t>this</a:t>
            </a:r>
            <a:r>
              <a:rPr lang="en-US" sz="1400" smtClean="0">
                <a:solidFill>
                  <a:schemeClr val="bg2"/>
                </a:solidFill>
              </a:rPr>
              <a:t>);		</a:t>
            </a:r>
          </a:p>
          <a:p>
            <a:pPr>
              <a:lnSpc>
                <a:spcPct val="80000"/>
              </a:lnSpc>
              <a:buFont typeface="Wingdings" pitchFamily="2" charset="2"/>
              <a:buNone/>
            </a:pPr>
            <a:r>
              <a:rPr lang="en-US" sz="1400" smtClean="0">
                <a:solidFill>
                  <a:schemeClr val="bg2"/>
                </a:solidFill>
              </a:rPr>
              <a:t>		btnRemove.addActionListener(</a:t>
            </a:r>
            <a:r>
              <a:rPr lang="en-US" sz="1400" smtClean="0">
                <a:solidFill>
                  <a:srgbClr val="0000FF"/>
                </a:solidFill>
              </a:rPr>
              <a:t>this</a:t>
            </a:r>
            <a:r>
              <a:rPr lang="en-US" sz="1400" smtClean="0">
                <a:solidFill>
                  <a:schemeClr val="bg2"/>
                </a:solidFill>
              </a:rPr>
              <a:t>);		</a:t>
            </a:r>
          </a:p>
          <a:p>
            <a:pPr>
              <a:lnSpc>
                <a:spcPct val="80000"/>
              </a:lnSpc>
              <a:buFont typeface="Wingdings" pitchFamily="2" charset="2"/>
              <a:buNone/>
            </a:pPr>
            <a:r>
              <a:rPr lang="en-US" sz="1400" smtClean="0">
                <a:solidFill>
                  <a:schemeClr val="bg2"/>
                </a:solidFill>
              </a:rPr>
              <a:t>		</a:t>
            </a:r>
          </a:p>
          <a:p>
            <a:pPr>
              <a:lnSpc>
                <a:spcPct val="80000"/>
              </a:lnSpc>
              <a:buFont typeface="Wingdings" pitchFamily="2" charset="2"/>
              <a:buNone/>
            </a:pPr>
            <a:r>
              <a:rPr lang="en-US" sz="1400" smtClean="0">
                <a:solidFill>
                  <a:schemeClr val="bg2"/>
                </a:solidFill>
              </a:rPr>
              <a:t>		setSize(500, 320);</a:t>
            </a:r>
          </a:p>
          <a:p>
            <a:pPr>
              <a:lnSpc>
                <a:spcPct val="80000"/>
              </a:lnSpc>
              <a:buFont typeface="Wingdings" pitchFamily="2" charset="2"/>
              <a:buNone/>
            </a:pPr>
            <a:r>
              <a:rPr lang="en-US" sz="1400" smtClean="0">
                <a:solidFill>
                  <a:schemeClr val="bg2"/>
                </a:solidFill>
              </a:rPr>
              <a:t>		setVisible(true);		</a:t>
            </a:r>
          </a:p>
          <a:p>
            <a:pPr>
              <a:lnSpc>
                <a:spcPct val="80000"/>
              </a:lnSpc>
              <a:buFont typeface="Wingdings" pitchFamily="2" charset="2"/>
              <a:buNone/>
            </a:pPr>
            <a:r>
              <a:rPr lang="en-US" sz="1400" smtClean="0">
                <a:solidFill>
                  <a:schemeClr val="bg2"/>
                </a:solidFill>
              </a:rPr>
              <a:t>	}</a:t>
            </a:r>
          </a:p>
        </p:txBody>
      </p:sp>
    </p:spTree>
  </p:cSld>
  <p:clrMapOvr>
    <a:masterClrMapping/>
  </p:clrMapOvr>
  <p:transition>
    <p:wheel spokes="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F04CCBB8-7634-4A22-A94A-55FA2FE4F194}" type="slidenum">
              <a:rPr lang="en-US" b="0" smtClean="0">
                <a:latin typeface="Arial Narrow" pitchFamily="34" charset="0"/>
              </a:rPr>
              <a:pPr/>
              <a:t>19</a:t>
            </a:fld>
            <a:endParaRPr lang="en-US" b="0" smtClean="0">
              <a:latin typeface="Arial Narrow" pitchFamily="34" charset="0"/>
            </a:endParaRPr>
          </a:p>
        </p:txBody>
      </p:sp>
      <p:sp>
        <p:nvSpPr>
          <p:cNvPr id="306178" name="Rectangle 2"/>
          <p:cNvSpPr>
            <a:spLocks noGrp="1" noChangeArrowheads="1"/>
          </p:cNvSpPr>
          <p:nvPr>
            <p:ph type="title"/>
          </p:nvPr>
        </p:nvSpPr>
        <p:spPr/>
        <p:txBody>
          <a:bodyPr/>
          <a:lstStyle/>
          <a:p>
            <a:pPr>
              <a:defRPr/>
            </a:pPr>
            <a:r>
              <a:rPr lang="en-US" b="0" smtClean="0"/>
              <a:t>Example: JListEditDemo.java (cont.)</a:t>
            </a:r>
          </a:p>
        </p:txBody>
      </p:sp>
      <p:sp>
        <p:nvSpPr>
          <p:cNvPr id="52228" name="Rectangle 3"/>
          <p:cNvSpPr>
            <a:spLocks noGrp="1" noChangeArrowheads="1"/>
          </p:cNvSpPr>
          <p:nvPr>
            <p:ph idx="1"/>
          </p:nvPr>
        </p:nvSpPr>
        <p:spPr>
          <a:solidFill>
            <a:schemeClr val="hlink"/>
          </a:solidFill>
        </p:spPr>
        <p:txBody>
          <a:bodyPr/>
          <a:lstStyle/>
          <a:p>
            <a:pPr marL="228600" indent="-228600">
              <a:spcBef>
                <a:spcPct val="0"/>
              </a:spcBef>
              <a:buFont typeface="Wingdings" pitchFamily="2" charset="2"/>
              <a:buNone/>
            </a:pPr>
            <a:r>
              <a:rPr lang="en-US" sz="1800" smtClean="0">
                <a:solidFill>
                  <a:schemeClr val="bg2"/>
                </a:solidFill>
              </a:rPr>
              <a:t>	</a:t>
            </a:r>
            <a:r>
              <a:rPr lang="en-US" sz="1800" smtClean="0">
                <a:solidFill>
                  <a:srgbClr val="0000FF"/>
                </a:solidFill>
              </a:rPr>
              <a:t>public</a:t>
            </a:r>
            <a:r>
              <a:rPr lang="en-US" sz="1800" smtClean="0">
                <a:solidFill>
                  <a:schemeClr val="bg2"/>
                </a:solidFill>
              </a:rPr>
              <a:t> </a:t>
            </a:r>
            <a:r>
              <a:rPr lang="en-US" sz="1800" smtClean="0">
                <a:solidFill>
                  <a:srgbClr val="0000FF"/>
                </a:solidFill>
              </a:rPr>
              <a:t>void</a:t>
            </a:r>
            <a:r>
              <a:rPr lang="en-US" sz="1800" smtClean="0">
                <a:solidFill>
                  <a:schemeClr val="bg2"/>
                </a:solidFill>
              </a:rPr>
              <a:t> actionPerformed(</a:t>
            </a:r>
            <a:r>
              <a:rPr lang="en-US" sz="1800" smtClean="0">
                <a:solidFill>
                  <a:srgbClr val="0000FF"/>
                </a:solidFill>
              </a:rPr>
              <a:t>ActionEvent</a:t>
            </a:r>
            <a:r>
              <a:rPr lang="en-US" sz="1800" smtClean="0">
                <a:solidFill>
                  <a:schemeClr val="bg2"/>
                </a:solidFill>
              </a:rPr>
              <a:t> e) {</a:t>
            </a:r>
          </a:p>
          <a:p>
            <a:pPr marL="228600" indent="-228600">
              <a:spcBef>
                <a:spcPct val="0"/>
              </a:spcBef>
              <a:buFont typeface="Wingdings" pitchFamily="2" charset="2"/>
              <a:buNone/>
            </a:pPr>
            <a:r>
              <a:rPr lang="en-US" sz="1800" smtClean="0">
                <a:solidFill>
                  <a:schemeClr val="bg2"/>
                </a:solidFill>
              </a:rPr>
              <a:t>		Object o = e.getSource();</a:t>
            </a:r>
          </a:p>
          <a:p>
            <a:pPr marL="228600" indent="-228600">
              <a:spcBef>
                <a:spcPct val="0"/>
              </a:spcBef>
              <a:buFont typeface="Wingdings" pitchFamily="2" charset="2"/>
              <a:buNone/>
            </a:pPr>
            <a:r>
              <a:rPr lang="en-US" sz="1800">
                <a:solidFill>
                  <a:schemeClr val="bg2"/>
                </a:solidFill>
              </a:rPr>
              <a:t>	</a:t>
            </a:r>
            <a:r>
              <a:rPr lang="en-US" sz="1800" smtClean="0">
                <a:solidFill>
                  <a:schemeClr val="bg2"/>
                </a:solidFill>
              </a:rPr>
              <a:t>	if ( o==btnAdd ) {</a:t>
            </a:r>
          </a:p>
          <a:p>
            <a:pPr marL="228600" indent="-228600">
              <a:spcBef>
                <a:spcPct val="0"/>
              </a:spcBef>
              <a:buFont typeface="Wingdings" pitchFamily="2" charset="2"/>
              <a:buNone/>
            </a:pPr>
            <a:r>
              <a:rPr lang="en-US" sz="1800">
                <a:solidFill>
                  <a:schemeClr val="bg2"/>
                </a:solidFill>
              </a:rPr>
              <a:t>	</a:t>
            </a:r>
            <a:r>
              <a:rPr lang="en-US" sz="1800" smtClean="0">
                <a:solidFill>
                  <a:schemeClr val="bg2"/>
                </a:solidFill>
              </a:rPr>
              <a:t>	    </a:t>
            </a:r>
            <a:r>
              <a:rPr lang="en-US" sz="1800" smtClean="0">
                <a:solidFill>
                  <a:srgbClr val="0000FF"/>
                </a:solidFill>
              </a:rPr>
              <a:t>String</a:t>
            </a:r>
            <a:r>
              <a:rPr lang="en-US" sz="1800" smtClean="0">
                <a:solidFill>
                  <a:schemeClr val="bg2"/>
                </a:solidFill>
              </a:rPr>
              <a:t> name = txtName.getText().trim();</a:t>
            </a:r>
          </a:p>
          <a:p>
            <a:pPr marL="228600" indent="-228600">
              <a:spcBef>
                <a:spcPct val="0"/>
              </a:spcBef>
              <a:buFont typeface="Wingdings" pitchFamily="2" charset="2"/>
              <a:buNone/>
            </a:pPr>
            <a:r>
              <a:rPr lang="en-US" sz="1800" smtClean="0">
                <a:solidFill>
                  <a:schemeClr val="bg2"/>
                </a:solidFill>
              </a:rPr>
              <a:t>  		    </a:t>
            </a:r>
            <a:r>
              <a:rPr lang="en-US" sz="1800" smtClean="0">
                <a:solidFill>
                  <a:srgbClr val="0000FF"/>
                </a:solidFill>
              </a:rPr>
              <a:t>if </a:t>
            </a:r>
            <a:r>
              <a:rPr lang="en-US" sz="1800" smtClean="0">
                <a:solidFill>
                  <a:schemeClr val="bg2"/>
                </a:solidFill>
              </a:rPr>
              <a:t>( name == "" ) </a:t>
            </a:r>
          </a:p>
          <a:p>
            <a:pPr marL="228600" indent="-228600">
              <a:spcBef>
                <a:spcPct val="0"/>
              </a:spcBef>
              <a:buNone/>
            </a:pPr>
            <a:r>
              <a:rPr lang="en-US" sz="1800">
                <a:solidFill>
                  <a:schemeClr val="bg2"/>
                </a:solidFill>
              </a:rPr>
              <a:t>	              </a:t>
            </a:r>
            <a:r>
              <a:rPr lang="en-US" sz="1800" smtClean="0">
                <a:solidFill>
                  <a:schemeClr val="bg2"/>
                </a:solidFill>
              </a:rPr>
              <a:t>    </a:t>
            </a:r>
            <a:r>
              <a:rPr lang="en-US" sz="1800" smtClean="0">
                <a:solidFill>
                  <a:srgbClr val="0000FF"/>
                </a:solidFill>
              </a:rPr>
              <a:t>JOptionPane</a:t>
            </a:r>
            <a:r>
              <a:rPr lang="en-US" sz="1800" smtClean="0">
                <a:solidFill>
                  <a:schemeClr val="bg2"/>
                </a:solidFill>
              </a:rPr>
              <a:t>.showMessageDialog(this</a:t>
            </a:r>
            <a:r>
              <a:rPr lang="en-US" sz="1800">
                <a:solidFill>
                  <a:schemeClr val="bg2"/>
                </a:solidFill>
              </a:rPr>
              <a:t>, "Please input name</a:t>
            </a:r>
            <a:r>
              <a:rPr lang="en-US" sz="1800" smtClean="0">
                <a:solidFill>
                  <a:schemeClr val="bg2"/>
                </a:solidFill>
              </a:rPr>
              <a:t>!");</a:t>
            </a:r>
          </a:p>
          <a:p>
            <a:pPr marL="228600" indent="-228600">
              <a:spcBef>
                <a:spcPct val="0"/>
              </a:spcBef>
              <a:buNone/>
            </a:pPr>
            <a:r>
              <a:rPr lang="en-US" sz="1800">
                <a:solidFill>
                  <a:schemeClr val="bg2"/>
                </a:solidFill>
              </a:rPr>
              <a:t>	</a:t>
            </a:r>
            <a:r>
              <a:rPr lang="en-US" sz="1800" smtClean="0">
                <a:solidFill>
                  <a:schemeClr val="bg2"/>
                </a:solidFill>
              </a:rPr>
              <a:t>	       </a:t>
            </a:r>
            <a:r>
              <a:rPr lang="en-US" sz="1800" smtClean="0">
                <a:solidFill>
                  <a:srgbClr val="0000FF"/>
                </a:solidFill>
              </a:rPr>
              <a:t>else {</a:t>
            </a:r>
            <a:endParaRPr lang="en-US" sz="1800" smtClean="0">
              <a:solidFill>
                <a:schemeClr val="bg2"/>
              </a:solidFill>
            </a:endParaRPr>
          </a:p>
          <a:p>
            <a:pPr marL="228600" indent="-228600">
              <a:spcBef>
                <a:spcPct val="0"/>
              </a:spcBef>
              <a:buFont typeface="Wingdings" pitchFamily="2" charset="2"/>
              <a:buNone/>
            </a:pPr>
            <a:r>
              <a:rPr lang="en-US" sz="1800" smtClean="0">
                <a:solidFill>
                  <a:schemeClr val="bg2"/>
                </a:solidFill>
              </a:rPr>
              <a:t>			</a:t>
            </a:r>
            <a:r>
              <a:rPr lang="en-US" sz="1800" b="1" smtClean="0">
                <a:solidFill>
                  <a:srgbClr val="FF0000"/>
                </a:solidFill>
              </a:rPr>
              <a:t>listmodelName.addElement(name);</a:t>
            </a:r>
          </a:p>
          <a:p>
            <a:pPr marL="228600" indent="-228600">
              <a:spcBef>
                <a:spcPct val="0"/>
              </a:spcBef>
              <a:buFont typeface="Wingdings" pitchFamily="2" charset="2"/>
              <a:buNone/>
            </a:pPr>
            <a:r>
              <a:rPr lang="en-US" sz="1800" smtClean="0">
                <a:solidFill>
                  <a:schemeClr val="bg2"/>
                </a:solidFill>
              </a:rPr>
              <a:t>		            	txtName.setText( "" );				</a:t>
            </a:r>
          </a:p>
          <a:p>
            <a:pPr marL="228600" indent="-228600">
              <a:spcBef>
                <a:spcPct val="0"/>
              </a:spcBef>
              <a:buFont typeface="Wingdings" pitchFamily="2" charset="2"/>
              <a:buNone/>
            </a:pPr>
            <a:r>
              <a:rPr lang="en-US" sz="1800" smtClean="0">
                <a:solidFill>
                  <a:schemeClr val="bg2"/>
                </a:solidFill>
              </a:rPr>
              <a:t>		       } </a:t>
            </a:r>
          </a:p>
          <a:p>
            <a:pPr marL="228600" indent="-228600">
              <a:spcBef>
                <a:spcPct val="0"/>
              </a:spcBef>
              <a:buFont typeface="Wingdings" pitchFamily="2" charset="2"/>
              <a:buNone/>
            </a:pPr>
            <a:r>
              <a:rPr lang="en-US" sz="1800">
                <a:solidFill>
                  <a:schemeClr val="bg2"/>
                </a:solidFill>
              </a:rPr>
              <a:t>	</a:t>
            </a:r>
            <a:r>
              <a:rPr lang="en-US" sz="1800" smtClean="0">
                <a:solidFill>
                  <a:schemeClr val="bg2"/>
                </a:solidFill>
              </a:rPr>
              <a:t>	}</a:t>
            </a:r>
          </a:p>
          <a:p>
            <a:pPr marL="228600" indent="-228600">
              <a:spcBef>
                <a:spcPct val="0"/>
              </a:spcBef>
              <a:buFont typeface="Wingdings" pitchFamily="2" charset="2"/>
              <a:buNone/>
            </a:pPr>
            <a:r>
              <a:rPr lang="en-US" sz="1800" smtClean="0">
                <a:solidFill>
                  <a:schemeClr val="bg2"/>
                </a:solidFill>
              </a:rPr>
              <a:t>		</a:t>
            </a:r>
            <a:r>
              <a:rPr lang="en-US" sz="1800" smtClean="0">
                <a:solidFill>
                  <a:srgbClr val="0000FF"/>
                </a:solidFill>
              </a:rPr>
              <a:t>else</a:t>
            </a:r>
            <a:r>
              <a:rPr lang="en-US" sz="1800" smtClean="0">
                <a:solidFill>
                  <a:schemeClr val="bg2"/>
                </a:solidFill>
              </a:rPr>
              <a:t> </a:t>
            </a:r>
            <a:r>
              <a:rPr lang="en-US" sz="1800" smtClean="0">
                <a:solidFill>
                  <a:srgbClr val="0000FF"/>
                </a:solidFill>
              </a:rPr>
              <a:t>if</a:t>
            </a:r>
            <a:r>
              <a:rPr lang="en-US" sz="1800" smtClean="0">
                <a:solidFill>
                  <a:schemeClr val="bg2"/>
                </a:solidFill>
              </a:rPr>
              <a:t> (o.equals (btnRemove))	</a:t>
            </a:r>
          </a:p>
          <a:p>
            <a:pPr marL="228600" indent="-228600">
              <a:spcBef>
                <a:spcPct val="0"/>
              </a:spcBef>
              <a:buFont typeface="Wingdings" pitchFamily="2" charset="2"/>
              <a:buNone/>
            </a:pPr>
            <a:r>
              <a:rPr lang="en-US" sz="1800" smtClean="0">
                <a:solidFill>
                  <a:schemeClr val="bg2"/>
                </a:solidFill>
              </a:rPr>
              <a:t>	</a:t>
            </a:r>
            <a:r>
              <a:rPr lang="en-US" sz="1800" smtClean="0">
                <a:solidFill>
                  <a:srgbClr val="FF0000"/>
                </a:solidFill>
              </a:rPr>
              <a:t>	      </a:t>
            </a:r>
            <a:r>
              <a:rPr lang="en-US" sz="1800" b="1" smtClean="0">
                <a:solidFill>
                  <a:srgbClr val="FF0000"/>
                </a:solidFill>
              </a:rPr>
              <a:t>listmodelName.removeElement(listName.getSelectedValue());</a:t>
            </a:r>
            <a:endParaRPr lang="en-US" sz="1800" smtClean="0">
              <a:solidFill>
                <a:schemeClr val="bg2"/>
              </a:solidFill>
            </a:endParaRPr>
          </a:p>
          <a:p>
            <a:pPr marL="228600" indent="-228600">
              <a:spcBef>
                <a:spcPct val="0"/>
              </a:spcBef>
              <a:buFont typeface="Wingdings" pitchFamily="2" charset="2"/>
              <a:buNone/>
            </a:pPr>
            <a:r>
              <a:rPr lang="en-US" sz="1800" smtClean="0">
                <a:solidFill>
                  <a:schemeClr val="bg2"/>
                </a:solidFill>
              </a:rPr>
              <a:t>		</a:t>
            </a:r>
            <a:r>
              <a:rPr lang="en-US" sz="1800" smtClean="0">
                <a:solidFill>
                  <a:srgbClr val="0000FF"/>
                </a:solidFill>
              </a:rPr>
              <a:t>else</a:t>
            </a:r>
            <a:r>
              <a:rPr lang="en-US" sz="1800" smtClean="0">
                <a:solidFill>
                  <a:schemeClr val="bg2"/>
                </a:solidFill>
              </a:rPr>
              <a:t> </a:t>
            </a:r>
            <a:r>
              <a:rPr lang="en-US" sz="1800" smtClean="0">
                <a:solidFill>
                  <a:srgbClr val="0000FF"/>
                </a:solidFill>
              </a:rPr>
              <a:t>if</a:t>
            </a:r>
            <a:r>
              <a:rPr lang="en-US" sz="1800" smtClean="0">
                <a:solidFill>
                  <a:schemeClr val="bg2"/>
                </a:solidFill>
              </a:rPr>
              <a:t> (o.equals (btnEdit))</a:t>
            </a:r>
          </a:p>
          <a:p>
            <a:pPr marL="228600" indent="-228600">
              <a:spcBef>
                <a:spcPct val="0"/>
              </a:spcBef>
              <a:buFont typeface="Wingdings" pitchFamily="2" charset="2"/>
              <a:buNone/>
            </a:pPr>
            <a:r>
              <a:rPr lang="en-US" sz="1800" smtClean="0">
                <a:solidFill>
                  <a:schemeClr val="bg2"/>
                </a:solidFill>
              </a:rPr>
              <a:t>	</a:t>
            </a:r>
            <a:r>
              <a:rPr lang="en-US" sz="1800" smtClean="0">
                <a:solidFill>
                  <a:srgbClr val="FF0000"/>
                </a:solidFill>
              </a:rPr>
              <a:t>	      </a:t>
            </a:r>
            <a:r>
              <a:rPr lang="en-US" sz="1800" b="1" smtClean="0">
                <a:solidFill>
                  <a:srgbClr val="FF0000"/>
                </a:solidFill>
              </a:rPr>
              <a:t>listmodelName.setElementAt( txtName.getText(), </a:t>
            </a:r>
          </a:p>
          <a:p>
            <a:pPr marL="228600" indent="-228600">
              <a:spcBef>
                <a:spcPct val="0"/>
              </a:spcBef>
              <a:buFont typeface="Wingdings" pitchFamily="2" charset="2"/>
              <a:buNone/>
            </a:pPr>
            <a:r>
              <a:rPr lang="en-US" sz="1800" b="1" smtClean="0">
                <a:solidFill>
                  <a:srgbClr val="FF0000"/>
                </a:solidFill>
              </a:rPr>
              <a:t>					listName.getSelectedIndex() );</a:t>
            </a:r>
            <a:r>
              <a:rPr lang="en-US" sz="1800" smtClean="0">
                <a:solidFill>
                  <a:schemeClr val="bg2"/>
                </a:solidFill>
              </a:rPr>
              <a:t>	</a:t>
            </a:r>
          </a:p>
          <a:p>
            <a:pPr marL="228600" indent="-228600">
              <a:spcBef>
                <a:spcPct val="0"/>
              </a:spcBef>
              <a:buFont typeface="Wingdings" pitchFamily="2" charset="2"/>
              <a:buNone/>
            </a:pPr>
            <a:r>
              <a:rPr lang="en-US" sz="1800" smtClean="0">
                <a:solidFill>
                  <a:schemeClr val="bg2"/>
                </a:solidFill>
              </a:rPr>
              <a:t>	}			</a:t>
            </a:r>
          </a:p>
          <a:p>
            <a:pPr marL="228600" indent="-228600">
              <a:spcBef>
                <a:spcPct val="0"/>
              </a:spcBef>
              <a:buFont typeface="Wingdings" pitchFamily="2" charset="2"/>
              <a:buNone/>
            </a:pPr>
            <a:r>
              <a:rPr lang="en-US" sz="1800" smtClean="0">
                <a:solidFill>
                  <a:schemeClr val="bg2"/>
                </a:solidFill>
              </a:rPr>
              <a:t>	</a:t>
            </a:r>
            <a:r>
              <a:rPr lang="en-US" sz="1800" smtClean="0">
                <a:solidFill>
                  <a:srgbClr val="0000FF"/>
                </a:solidFill>
              </a:rPr>
              <a:t>public</a:t>
            </a:r>
            <a:r>
              <a:rPr lang="en-US" sz="1800" smtClean="0">
                <a:solidFill>
                  <a:schemeClr val="bg2"/>
                </a:solidFill>
              </a:rPr>
              <a:t> </a:t>
            </a:r>
            <a:r>
              <a:rPr lang="en-US" sz="1800" smtClean="0">
                <a:solidFill>
                  <a:srgbClr val="0000FF"/>
                </a:solidFill>
              </a:rPr>
              <a:t>static</a:t>
            </a:r>
            <a:r>
              <a:rPr lang="en-US" sz="1800" smtClean="0">
                <a:solidFill>
                  <a:schemeClr val="bg2"/>
                </a:solidFill>
              </a:rPr>
              <a:t> </a:t>
            </a:r>
            <a:r>
              <a:rPr lang="en-US" sz="1800" smtClean="0">
                <a:solidFill>
                  <a:srgbClr val="0000FF"/>
                </a:solidFill>
              </a:rPr>
              <a:t>void</a:t>
            </a:r>
            <a:r>
              <a:rPr lang="en-US" sz="1800" smtClean="0">
                <a:solidFill>
                  <a:schemeClr val="bg2"/>
                </a:solidFill>
              </a:rPr>
              <a:t> main(</a:t>
            </a:r>
            <a:r>
              <a:rPr lang="en-US" sz="1800" smtClean="0">
                <a:solidFill>
                  <a:srgbClr val="0000FF"/>
                </a:solidFill>
              </a:rPr>
              <a:t>String</a:t>
            </a:r>
            <a:r>
              <a:rPr lang="en-US" sz="1800" smtClean="0">
                <a:solidFill>
                  <a:schemeClr val="bg2"/>
                </a:solidFill>
              </a:rPr>
              <a:t>[] args){ </a:t>
            </a:r>
            <a:r>
              <a:rPr lang="en-US" sz="1800" smtClean="0">
                <a:solidFill>
                  <a:srgbClr val="0000FF"/>
                </a:solidFill>
              </a:rPr>
              <a:t>new</a:t>
            </a:r>
            <a:r>
              <a:rPr lang="en-US" sz="1800" smtClean="0">
                <a:solidFill>
                  <a:schemeClr val="bg2"/>
                </a:solidFill>
              </a:rPr>
              <a:t> </a:t>
            </a:r>
            <a:r>
              <a:rPr lang="en-US" sz="1800" smtClean="0">
                <a:solidFill>
                  <a:srgbClr val="0000FF"/>
                </a:solidFill>
              </a:rPr>
              <a:t>ListEditDemo</a:t>
            </a:r>
            <a:r>
              <a:rPr lang="en-US" sz="1800" smtClean="0">
                <a:solidFill>
                  <a:schemeClr val="bg2"/>
                </a:solidFill>
              </a:rPr>
              <a:t>(); }</a:t>
            </a:r>
            <a:r>
              <a:rPr lang="en-US" sz="1800">
                <a:solidFill>
                  <a:schemeClr val="bg2"/>
                </a:solidFill>
              </a:rPr>
              <a:t>}</a:t>
            </a:r>
            <a:endParaRPr lang="en-US" sz="1800" smtClean="0">
              <a:solidFill>
                <a:schemeClr val="bg2"/>
              </a:solidFill>
            </a:endParaRPr>
          </a:p>
        </p:txBody>
      </p:sp>
      <p:sp>
        <p:nvSpPr>
          <p:cNvPr id="36869"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B51F3333-FAF8-437E-AB26-CC60626F819E}" type="slidenum">
              <a:rPr lang="en-US" b="0">
                <a:latin typeface="Arial Narrow" pitchFamily="34" charset="0"/>
              </a:rPr>
              <a:pPr algn="r"/>
              <a:t>19</a:t>
            </a:fld>
            <a:endParaRPr lang="en-US" b="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8">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8">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22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228">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228">
                                            <p:txEl>
                                              <p:pRg st="10" end="1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2228">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2228">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222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43BE5E03-0A71-416F-8A7A-969C8180BE30}" type="slidenum">
              <a:rPr lang="en-US" b="0" smtClean="0">
                <a:latin typeface="Arial Narrow" pitchFamily="34" charset="0"/>
              </a:rPr>
              <a:pPr/>
              <a:t>2</a:t>
            </a:fld>
            <a:endParaRPr lang="en-US" b="0" smtClean="0">
              <a:latin typeface="Arial Narrow" pitchFamily="34" charset="0"/>
            </a:endParaRPr>
          </a:p>
        </p:txBody>
      </p:sp>
      <p:sp>
        <p:nvSpPr>
          <p:cNvPr id="5" name="Title 4"/>
          <p:cNvSpPr>
            <a:spLocks noGrp="1"/>
          </p:cNvSpPr>
          <p:nvPr>
            <p:ph type="title"/>
          </p:nvPr>
        </p:nvSpPr>
        <p:spPr/>
        <p:txBody>
          <a:bodyPr/>
          <a:lstStyle/>
          <a:p>
            <a:pPr>
              <a:defRPr/>
            </a:pPr>
            <a:r>
              <a:rPr lang="en-US" smtClean="0"/>
              <a:t>MVC Architecture</a:t>
            </a:r>
            <a:endParaRPr lang="en-US"/>
          </a:p>
        </p:txBody>
      </p:sp>
      <p:sp>
        <p:nvSpPr>
          <p:cNvPr id="18436" name="Content Placeholder 5"/>
          <p:cNvSpPr>
            <a:spLocks noGrp="1"/>
          </p:cNvSpPr>
          <p:nvPr>
            <p:ph idx="1"/>
          </p:nvPr>
        </p:nvSpPr>
        <p:spPr/>
        <p:txBody>
          <a:bodyPr/>
          <a:lstStyle/>
          <a:p>
            <a:pPr>
              <a:spcBef>
                <a:spcPct val="0"/>
              </a:spcBef>
            </a:pPr>
            <a:r>
              <a:rPr lang="en-US" b="1" smtClean="0"/>
              <a:t>Custom data models</a:t>
            </a:r>
          </a:p>
          <a:p>
            <a:pPr lvl="1">
              <a:spcBef>
                <a:spcPct val="0"/>
              </a:spcBef>
            </a:pPr>
            <a:r>
              <a:rPr lang="en-US" smtClean="0"/>
              <a:t>Changing the way the GUI control obtains the data. Instead of copying data from an existing object into a GUI control, simply tell the GUI control how to get at the existing data</a:t>
            </a:r>
          </a:p>
          <a:p>
            <a:pPr>
              <a:spcBef>
                <a:spcPct val="0"/>
              </a:spcBef>
            </a:pPr>
            <a:r>
              <a:rPr lang="en-US" b="1" smtClean="0"/>
              <a:t>Custom cell renderers</a:t>
            </a:r>
          </a:p>
          <a:p>
            <a:pPr lvl="1">
              <a:spcBef>
                <a:spcPct val="0"/>
              </a:spcBef>
            </a:pPr>
            <a:r>
              <a:rPr lang="en-US" smtClean="0"/>
              <a:t>Changing the way the GUI control displays data values. Instead of changing the data values, simply tell the GUI control how to build a Swing component that represents each data value</a:t>
            </a:r>
          </a:p>
          <a:p>
            <a:pPr>
              <a:spcBef>
                <a:spcPct val="0"/>
              </a:spcBef>
            </a:pPr>
            <a:r>
              <a:rPr lang="en-US" b="1" smtClean="0"/>
              <a:t>Main applicable components</a:t>
            </a:r>
          </a:p>
          <a:p>
            <a:pPr lvl="1">
              <a:spcBef>
                <a:spcPct val="0"/>
              </a:spcBef>
            </a:pPr>
            <a:r>
              <a:rPr lang="en-US" smtClean="0"/>
              <a:t>JList</a:t>
            </a:r>
          </a:p>
          <a:p>
            <a:pPr lvl="1">
              <a:spcBef>
                <a:spcPct val="0"/>
              </a:spcBef>
            </a:pPr>
            <a:r>
              <a:rPr lang="en-US" smtClean="0"/>
              <a:t>JTable</a:t>
            </a:r>
          </a:p>
          <a:p>
            <a:pPr lvl="1">
              <a:spcBef>
                <a:spcPct val="0"/>
              </a:spcBef>
            </a:pPr>
            <a:r>
              <a:rPr lang="en-US" smtClean="0"/>
              <a:t>JTree</a:t>
            </a:r>
          </a:p>
        </p:txBody>
      </p:sp>
      <p:sp>
        <p:nvSpPr>
          <p:cNvPr id="18437"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A012E290-CD9F-4A17-BD4B-FE482A7B804A}" type="slidenum">
              <a:rPr lang="en-US" b="0">
                <a:latin typeface="Arial Narrow" pitchFamily="34" charset="0"/>
              </a:rPr>
              <a:pPr algn="r"/>
              <a:t>2</a:t>
            </a:fld>
            <a:endParaRPr lang="en-US" b="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60BDFFA9-2EF9-4BA0-8D0F-CA0058C0C3EB}" type="slidenum">
              <a:rPr lang="en-US" b="0" smtClean="0">
                <a:latin typeface="Arial Narrow" pitchFamily="34" charset="0"/>
              </a:rPr>
              <a:pPr/>
              <a:t>20</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smtClean="0">
                <a:effectLst>
                  <a:outerShdw blurRad="38100" dist="38100" dir="2700000" algn="tl">
                    <a:srgbClr val="000000">
                      <a:alpha val="43137"/>
                    </a:srgbClr>
                  </a:outerShdw>
                </a:effectLst>
              </a:rPr>
              <a:t>JList with Custom Data Model</a:t>
            </a:r>
            <a:endParaRPr lang="en-US">
              <a:effectLst>
                <a:outerShdw blurRad="38100" dist="38100" dir="2700000" algn="tl">
                  <a:srgbClr val="000000">
                    <a:alpha val="43137"/>
                  </a:srgbClr>
                </a:outerShdw>
              </a:effectLst>
            </a:endParaRPr>
          </a:p>
        </p:txBody>
      </p:sp>
      <p:sp>
        <p:nvSpPr>
          <p:cNvPr id="37892" name="Content Placeholder 2"/>
          <p:cNvSpPr>
            <a:spLocks noGrp="1"/>
          </p:cNvSpPr>
          <p:nvPr>
            <p:ph idx="1"/>
          </p:nvPr>
        </p:nvSpPr>
        <p:spPr/>
        <p:txBody>
          <a:bodyPr/>
          <a:lstStyle/>
          <a:p>
            <a:r>
              <a:rPr lang="en-US" smtClean="0"/>
              <a:t>Build JList</a:t>
            </a:r>
          </a:p>
          <a:p>
            <a:pPr lvl="1"/>
            <a:r>
              <a:rPr lang="en-US" smtClean="0"/>
              <a:t>Have </a:t>
            </a:r>
            <a:r>
              <a:rPr lang="en-US" i="1" smtClean="0"/>
              <a:t>existing data </a:t>
            </a:r>
            <a:r>
              <a:rPr lang="en-US" smtClean="0"/>
              <a:t>implement ListModel interface</a:t>
            </a:r>
          </a:p>
          <a:p>
            <a:pPr lvl="2"/>
            <a:r>
              <a:rPr lang="en-US" smtClean="0"/>
              <a:t>getElementAt</a:t>
            </a:r>
          </a:p>
          <a:p>
            <a:pPr lvl="3"/>
            <a:r>
              <a:rPr lang="en-US" smtClean="0"/>
              <a:t>Given an index, returns data element</a:t>
            </a:r>
          </a:p>
          <a:p>
            <a:pPr lvl="2"/>
            <a:r>
              <a:rPr lang="en-US" smtClean="0"/>
              <a:t>getSize</a:t>
            </a:r>
          </a:p>
          <a:p>
            <a:pPr lvl="3"/>
            <a:r>
              <a:rPr lang="en-US" smtClean="0"/>
              <a:t>Tells JList how many entries are in list</a:t>
            </a:r>
          </a:p>
          <a:p>
            <a:pPr lvl="2"/>
            <a:r>
              <a:rPr lang="en-US" smtClean="0"/>
              <a:t>addListDataListener</a:t>
            </a:r>
          </a:p>
          <a:p>
            <a:pPr lvl="3"/>
            <a:r>
              <a:rPr lang="en-US" smtClean="0"/>
              <a:t>Lets user add listeners that should be notified when an item is selected or deselected</a:t>
            </a:r>
          </a:p>
          <a:p>
            <a:pPr lvl="2"/>
            <a:r>
              <a:rPr lang="en-US" smtClean="0"/>
              <a:t>removeListDataListener</a:t>
            </a:r>
          </a:p>
          <a:p>
            <a:pPr lvl="1"/>
            <a:r>
              <a:rPr lang="en-US" smtClean="0"/>
              <a:t>Pass model to JList constructor</a:t>
            </a:r>
          </a:p>
          <a:p>
            <a:r>
              <a:rPr lang="en-US" smtClean="0"/>
              <a:t>Set visible rows &amp; handle events: as before</a:t>
            </a:r>
          </a:p>
          <a:p>
            <a:r>
              <a:rPr lang="en-US" smtClean="0"/>
              <a:t>Add/remove items: use the model</a:t>
            </a:r>
          </a:p>
        </p:txBody>
      </p:sp>
      <p:sp>
        <p:nvSpPr>
          <p:cNvPr id="37893"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36E2CB97-FE62-4D45-BC1B-8309672F2898}" type="slidenum">
              <a:rPr lang="en-US" b="0">
                <a:latin typeface="Arial Narrow" pitchFamily="34" charset="0"/>
              </a:rPr>
              <a:pPr algn="r"/>
              <a:t>20</a:t>
            </a:fld>
            <a:endParaRPr lang="en-US" b="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365EC6CF-7370-4AC0-AF13-1C25DCE070B4}" type="slidenum">
              <a:rPr lang="en-US" b="0" smtClean="0">
                <a:latin typeface="Arial Narrow" pitchFamily="34" charset="0"/>
              </a:rPr>
              <a:pPr/>
              <a:t>21</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b="0" smtClean="0"/>
              <a:t>Example: JList with custom data</a:t>
            </a:r>
            <a:endParaRPr lang="en-US" b="0"/>
          </a:p>
        </p:txBody>
      </p:sp>
      <p:sp>
        <p:nvSpPr>
          <p:cNvPr id="38916" name="Content Placeholder 2"/>
          <p:cNvSpPr>
            <a:spLocks noGrp="1"/>
          </p:cNvSpPr>
          <p:nvPr>
            <p:ph idx="1"/>
          </p:nvPr>
        </p:nvSpPr>
        <p:spPr/>
        <p:txBody>
          <a:bodyPr/>
          <a:lstStyle/>
          <a:p>
            <a:r>
              <a:rPr lang="en-US" smtClean="0"/>
              <a:t>Rectangle.java</a:t>
            </a:r>
          </a:p>
          <a:p>
            <a:r>
              <a:rPr lang="en-US" smtClean="0"/>
              <a:t>RectangleCollection.java</a:t>
            </a:r>
          </a:p>
          <a:p>
            <a:r>
              <a:rPr lang="en-US" smtClean="0"/>
              <a:t>RectangleListModel.java</a:t>
            </a:r>
          </a:p>
          <a:p>
            <a:r>
              <a:rPr lang="en-US" smtClean="0"/>
              <a:t>JListRectangleGUI.java</a:t>
            </a:r>
          </a:p>
        </p:txBody>
      </p:sp>
      <p:sp>
        <p:nvSpPr>
          <p:cNvPr id="38917"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088A11C9-6B76-4F37-B8D6-8C8EB92328DC}" type="slidenum">
              <a:rPr lang="en-US" b="0">
                <a:latin typeface="Arial Narrow" pitchFamily="34" charset="0"/>
              </a:rPr>
              <a:pPr algn="r"/>
              <a:t>21</a:t>
            </a:fld>
            <a:endParaRPr lang="en-US" b="0">
              <a:latin typeface="Arial Narrow" pitchFamily="34" charset="0"/>
            </a:endParaRPr>
          </a:p>
        </p:txBody>
      </p:sp>
      <p:pic>
        <p:nvPicPr>
          <p:cNvPr id="389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371600"/>
            <a:ext cx="3133725" cy="486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heel spokes="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759AEFC5-E277-4F7B-BE1C-F69A5808D7AA}" type="slidenum">
              <a:rPr lang="en-US" b="0" smtClean="0">
                <a:latin typeface="Arial Narrow" pitchFamily="34" charset="0"/>
              </a:rPr>
              <a:pPr/>
              <a:t>22</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b="0" smtClean="0"/>
              <a:t>Example: JList with custom data </a:t>
            </a:r>
            <a:r>
              <a:rPr lang="en-US" sz="3200" b="0" smtClean="0"/>
              <a:t>(cont.)</a:t>
            </a:r>
            <a:endParaRPr lang="en-US"/>
          </a:p>
        </p:txBody>
      </p:sp>
      <p:sp>
        <p:nvSpPr>
          <p:cNvPr id="39940" name="Content Placeholder 2"/>
          <p:cNvSpPr>
            <a:spLocks noGrp="1"/>
          </p:cNvSpPr>
          <p:nvPr>
            <p:ph idx="1"/>
          </p:nvPr>
        </p:nvSpPr>
        <p:spPr>
          <a:solidFill>
            <a:srgbClr val="FFFF99"/>
          </a:solidFill>
        </p:spPr>
        <p:txBody>
          <a:bodyPr/>
          <a:lstStyle/>
          <a:p>
            <a:pPr>
              <a:spcBef>
                <a:spcPct val="0"/>
              </a:spcBef>
              <a:buFont typeface="Wingdings" pitchFamily="2" charset="2"/>
              <a:buNone/>
            </a:pPr>
            <a:r>
              <a:rPr lang="en-US" sz="1800" b="1" smtClean="0">
                <a:solidFill>
                  <a:srgbClr val="008000"/>
                </a:solidFill>
              </a:rPr>
              <a:t>// Rectangle.java</a:t>
            </a:r>
          </a:p>
          <a:p>
            <a:pPr>
              <a:spcBef>
                <a:spcPct val="0"/>
              </a:spcBef>
              <a:buFont typeface="Wingdings" pitchFamily="2" charset="2"/>
              <a:buNone/>
            </a:pPr>
            <a:r>
              <a:rPr lang="en-US" sz="1800" smtClean="0">
                <a:solidFill>
                  <a:schemeClr val="bg2"/>
                </a:solidFill>
              </a:rPr>
              <a:t>public class </a:t>
            </a:r>
            <a:r>
              <a:rPr lang="en-US" sz="1800" b="1" smtClean="0">
                <a:solidFill>
                  <a:schemeClr val="bg2"/>
                </a:solidFill>
              </a:rPr>
              <a:t>Rectangle </a:t>
            </a:r>
            <a:r>
              <a:rPr lang="en-US" sz="1800" smtClean="0">
                <a:solidFill>
                  <a:schemeClr val="bg2"/>
                </a:solidFill>
              </a:rPr>
              <a:t>{</a:t>
            </a:r>
          </a:p>
          <a:p>
            <a:pPr>
              <a:spcBef>
                <a:spcPct val="0"/>
              </a:spcBef>
              <a:buFont typeface="Wingdings" pitchFamily="2" charset="2"/>
              <a:buNone/>
            </a:pPr>
            <a:r>
              <a:rPr lang="en-US" sz="1800" smtClean="0">
                <a:solidFill>
                  <a:schemeClr val="bg2"/>
                </a:solidFill>
              </a:rPr>
              <a:t>	public String toString(){ </a:t>
            </a:r>
            <a:r>
              <a:rPr lang="en-US" sz="1800" smtClean="0">
                <a:solidFill>
                  <a:srgbClr val="FF0000"/>
                </a:solidFill>
              </a:rPr>
              <a:t>return width + " , " + height;  </a:t>
            </a:r>
            <a:r>
              <a:rPr lang="en-US" sz="1800" smtClean="0">
                <a:solidFill>
                  <a:schemeClr val="bg2"/>
                </a:solidFill>
              </a:rPr>
              <a:t>}  …</a:t>
            </a:r>
          </a:p>
          <a:p>
            <a:pPr>
              <a:spcBef>
                <a:spcPct val="0"/>
              </a:spcBef>
              <a:buFont typeface="Wingdings" pitchFamily="2" charset="2"/>
              <a:buNone/>
            </a:pPr>
            <a:r>
              <a:rPr lang="en-US" sz="1800" smtClean="0">
                <a:solidFill>
                  <a:schemeClr val="bg2"/>
                </a:solidFill>
              </a:rPr>
              <a:t>}</a:t>
            </a:r>
          </a:p>
          <a:p>
            <a:pPr>
              <a:spcBef>
                <a:spcPct val="0"/>
              </a:spcBef>
              <a:buFont typeface="Wingdings" pitchFamily="2" charset="2"/>
              <a:buNone/>
            </a:pPr>
            <a:r>
              <a:rPr lang="en-US" sz="1800" b="1" smtClean="0">
                <a:solidFill>
                  <a:srgbClr val="008000"/>
                </a:solidFill>
              </a:rPr>
              <a:t>// RectangleListModel.java</a:t>
            </a:r>
          </a:p>
          <a:p>
            <a:pPr>
              <a:spcBef>
                <a:spcPct val="0"/>
              </a:spcBef>
              <a:buFont typeface="Wingdings" pitchFamily="2" charset="2"/>
              <a:buNone/>
            </a:pPr>
            <a:r>
              <a:rPr lang="en-US" sz="1800" smtClean="0">
                <a:solidFill>
                  <a:schemeClr val="bg2"/>
                </a:solidFill>
              </a:rPr>
              <a:t>public class </a:t>
            </a:r>
            <a:r>
              <a:rPr lang="en-US" sz="1800" b="1" smtClean="0">
                <a:solidFill>
                  <a:schemeClr val="bg2"/>
                </a:solidFill>
              </a:rPr>
              <a:t>RectangleListModel</a:t>
            </a:r>
            <a:r>
              <a:rPr lang="en-US" sz="1800" smtClean="0">
                <a:solidFill>
                  <a:schemeClr val="bg2"/>
                </a:solidFill>
              </a:rPr>
              <a:t> </a:t>
            </a:r>
            <a:r>
              <a:rPr lang="en-US" sz="1800" smtClean="0">
                <a:solidFill>
                  <a:srgbClr val="FF0000"/>
                </a:solidFill>
              </a:rPr>
              <a:t>implements ListModel </a:t>
            </a:r>
            <a:r>
              <a:rPr lang="en-US" sz="1800" smtClean="0">
                <a:solidFill>
                  <a:schemeClr val="bg2"/>
                </a:solidFill>
              </a:rPr>
              <a:t>{</a:t>
            </a:r>
          </a:p>
          <a:p>
            <a:pPr>
              <a:spcBef>
                <a:spcPct val="0"/>
              </a:spcBef>
              <a:buFont typeface="Wingdings" pitchFamily="2" charset="2"/>
              <a:buNone/>
            </a:pPr>
            <a:r>
              <a:rPr lang="en-US" sz="1800" smtClean="0">
                <a:solidFill>
                  <a:schemeClr val="bg2"/>
                </a:solidFill>
              </a:rPr>
              <a:t>	private </a:t>
            </a:r>
            <a:r>
              <a:rPr lang="en-US" sz="1800" i="1" smtClean="0">
                <a:solidFill>
                  <a:schemeClr val="bg2"/>
                </a:solidFill>
              </a:rPr>
              <a:t>RectangleCollection</a:t>
            </a:r>
            <a:r>
              <a:rPr lang="en-US" sz="1800" smtClean="0">
                <a:solidFill>
                  <a:schemeClr val="bg2"/>
                </a:solidFill>
              </a:rPr>
              <a:t> collection;</a:t>
            </a:r>
          </a:p>
          <a:p>
            <a:pPr>
              <a:spcBef>
                <a:spcPct val="0"/>
              </a:spcBef>
              <a:buFont typeface="Wingdings" pitchFamily="2" charset="2"/>
              <a:buNone/>
            </a:pPr>
            <a:r>
              <a:rPr lang="en-US" sz="1800" smtClean="0">
                <a:solidFill>
                  <a:schemeClr val="bg2"/>
                </a:solidFill>
              </a:rPr>
              <a:t>	public RectangleListModel(RectangleCollection collection) {</a:t>
            </a:r>
          </a:p>
          <a:p>
            <a:pPr>
              <a:spcBef>
                <a:spcPct val="0"/>
              </a:spcBef>
              <a:buFont typeface="Wingdings" pitchFamily="2" charset="2"/>
              <a:buNone/>
            </a:pPr>
            <a:r>
              <a:rPr lang="en-US" sz="1800" smtClean="0">
                <a:solidFill>
                  <a:schemeClr val="bg2"/>
                </a:solidFill>
              </a:rPr>
              <a:t>		this.collection = collection;</a:t>
            </a:r>
          </a:p>
          <a:p>
            <a:pPr>
              <a:spcBef>
                <a:spcPct val="0"/>
              </a:spcBef>
              <a:buFont typeface="Wingdings" pitchFamily="2" charset="2"/>
              <a:buNone/>
            </a:pPr>
            <a:r>
              <a:rPr lang="en-US" sz="1800" smtClean="0">
                <a:solidFill>
                  <a:schemeClr val="bg2"/>
                </a:solidFill>
              </a:rPr>
              <a:t>	}</a:t>
            </a:r>
          </a:p>
          <a:p>
            <a:pPr>
              <a:spcBef>
                <a:spcPct val="0"/>
              </a:spcBef>
              <a:buFont typeface="Wingdings" pitchFamily="2" charset="2"/>
              <a:buNone/>
            </a:pPr>
            <a:r>
              <a:rPr lang="en-US" sz="1800" smtClean="0">
                <a:solidFill>
                  <a:schemeClr val="bg2"/>
                </a:solidFill>
              </a:rPr>
              <a:t>	public Object </a:t>
            </a:r>
            <a:r>
              <a:rPr lang="en-US" sz="1800" smtClean="0">
                <a:solidFill>
                  <a:srgbClr val="FF0000"/>
                </a:solidFill>
              </a:rPr>
              <a:t>getElementAt</a:t>
            </a:r>
            <a:r>
              <a:rPr lang="en-US" sz="1800" smtClean="0">
                <a:solidFill>
                  <a:schemeClr val="bg2"/>
                </a:solidFill>
              </a:rPr>
              <a:t>(int index) {</a:t>
            </a:r>
          </a:p>
          <a:p>
            <a:pPr>
              <a:spcBef>
                <a:spcPct val="0"/>
              </a:spcBef>
              <a:buFont typeface="Wingdings" pitchFamily="2" charset="2"/>
              <a:buNone/>
            </a:pPr>
            <a:r>
              <a:rPr lang="en-US" sz="1800" smtClean="0">
                <a:solidFill>
                  <a:schemeClr val="bg2"/>
                </a:solidFill>
              </a:rPr>
              <a:t>		return collection.getElement(index);</a:t>
            </a:r>
          </a:p>
          <a:p>
            <a:pPr>
              <a:spcBef>
                <a:spcPct val="0"/>
              </a:spcBef>
              <a:buFont typeface="Wingdings" pitchFamily="2" charset="2"/>
              <a:buNone/>
            </a:pPr>
            <a:r>
              <a:rPr lang="en-US" sz="1800" smtClean="0">
                <a:solidFill>
                  <a:schemeClr val="bg2"/>
                </a:solidFill>
              </a:rPr>
              <a:t>	}</a:t>
            </a:r>
          </a:p>
          <a:p>
            <a:pPr>
              <a:spcBef>
                <a:spcPct val="0"/>
              </a:spcBef>
              <a:buFont typeface="Wingdings" pitchFamily="2" charset="2"/>
              <a:buNone/>
            </a:pPr>
            <a:r>
              <a:rPr lang="en-US" sz="1800" smtClean="0">
                <a:solidFill>
                  <a:schemeClr val="bg2"/>
                </a:solidFill>
              </a:rPr>
              <a:t>	public int </a:t>
            </a:r>
            <a:r>
              <a:rPr lang="en-US" sz="1800" smtClean="0">
                <a:solidFill>
                  <a:srgbClr val="FF0000"/>
                </a:solidFill>
              </a:rPr>
              <a:t>getSize</a:t>
            </a:r>
            <a:r>
              <a:rPr lang="en-US" sz="1800" smtClean="0">
                <a:solidFill>
                  <a:schemeClr val="bg2"/>
                </a:solidFill>
              </a:rPr>
              <a:t>() {</a:t>
            </a:r>
          </a:p>
          <a:p>
            <a:pPr>
              <a:spcBef>
                <a:spcPct val="0"/>
              </a:spcBef>
              <a:buFont typeface="Wingdings" pitchFamily="2" charset="2"/>
              <a:buNone/>
            </a:pPr>
            <a:r>
              <a:rPr lang="en-US" sz="1800" smtClean="0">
                <a:solidFill>
                  <a:schemeClr val="bg2"/>
                </a:solidFill>
              </a:rPr>
              <a:t>		return collection.getSize();</a:t>
            </a:r>
          </a:p>
          <a:p>
            <a:pPr>
              <a:spcBef>
                <a:spcPct val="0"/>
              </a:spcBef>
              <a:buFont typeface="Wingdings" pitchFamily="2" charset="2"/>
              <a:buNone/>
            </a:pPr>
            <a:r>
              <a:rPr lang="en-US" sz="1800" smtClean="0">
                <a:solidFill>
                  <a:schemeClr val="bg2"/>
                </a:solidFill>
              </a:rPr>
              <a:t>	}</a:t>
            </a:r>
          </a:p>
          <a:p>
            <a:pPr>
              <a:spcBef>
                <a:spcPct val="0"/>
              </a:spcBef>
              <a:buFont typeface="Wingdings" pitchFamily="2" charset="2"/>
              <a:buNone/>
            </a:pPr>
            <a:r>
              <a:rPr lang="en-US" sz="1800" smtClean="0">
                <a:solidFill>
                  <a:schemeClr val="bg2"/>
                </a:solidFill>
              </a:rPr>
              <a:t>	public void </a:t>
            </a:r>
            <a:r>
              <a:rPr lang="en-US" sz="1800" smtClean="0">
                <a:solidFill>
                  <a:srgbClr val="FF0000"/>
                </a:solidFill>
              </a:rPr>
              <a:t>addListDataListener</a:t>
            </a:r>
            <a:r>
              <a:rPr lang="en-US" sz="1800" smtClean="0">
                <a:solidFill>
                  <a:schemeClr val="bg2"/>
                </a:solidFill>
              </a:rPr>
              <a:t>(ListDataListener l) { }</a:t>
            </a:r>
          </a:p>
          <a:p>
            <a:pPr>
              <a:spcBef>
                <a:spcPct val="0"/>
              </a:spcBef>
              <a:buFont typeface="Wingdings" pitchFamily="2" charset="2"/>
              <a:buNone/>
            </a:pPr>
            <a:r>
              <a:rPr lang="en-US" sz="1800" smtClean="0">
                <a:solidFill>
                  <a:schemeClr val="bg2"/>
                </a:solidFill>
              </a:rPr>
              <a:t>	public void </a:t>
            </a:r>
            <a:r>
              <a:rPr lang="en-US" sz="1800" smtClean="0">
                <a:solidFill>
                  <a:srgbClr val="FF0000"/>
                </a:solidFill>
              </a:rPr>
              <a:t>removeListDataListener</a:t>
            </a:r>
            <a:r>
              <a:rPr lang="en-US" sz="1800" smtClean="0">
                <a:solidFill>
                  <a:schemeClr val="bg2"/>
                </a:solidFill>
              </a:rPr>
              <a:t>(ListDataListener l) { }</a:t>
            </a:r>
          </a:p>
          <a:p>
            <a:pPr>
              <a:spcBef>
                <a:spcPct val="0"/>
              </a:spcBef>
              <a:buFont typeface="Wingdings" pitchFamily="2" charset="2"/>
              <a:buNone/>
            </a:pPr>
            <a:r>
              <a:rPr lang="en-US" sz="1800" smtClean="0">
                <a:solidFill>
                  <a:schemeClr val="bg2"/>
                </a:solidFill>
              </a:rPr>
              <a:t>}</a:t>
            </a:r>
          </a:p>
          <a:p>
            <a:pPr>
              <a:spcBef>
                <a:spcPct val="0"/>
              </a:spcBef>
              <a:buFont typeface="Wingdings" pitchFamily="2" charset="2"/>
              <a:buNone/>
            </a:pPr>
            <a:endParaRPr lang="en-US" sz="1800" smtClean="0">
              <a:solidFill>
                <a:schemeClr val="bg2"/>
              </a:solidFill>
            </a:endParaRPr>
          </a:p>
        </p:txBody>
      </p:sp>
      <p:sp>
        <p:nvSpPr>
          <p:cNvPr id="39941"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B3F8814E-4642-4426-9BC4-469018662F30}" type="slidenum">
              <a:rPr lang="en-US" b="0">
                <a:latin typeface="Arial Narrow" pitchFamily="34" charset="0"/>
              </a:rPr>
              <a:pPr algn="r"/>
              <a:t>22</a:t>
            </a:fld>
            <a:endParaRPr lang="en-US" b="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CDD4AB8B-8F02-47C6-A8AE-2FC2D2C30862}" type="slidenum">
              <a:rPr lang="en-US" b="0" smtClean="0">
                <a:latin typeface="Arial Narrow" pitchFamily="34" charset="0"/>
              </a:rPr>
              <a:pPr/>
              <a:t>23</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b="0" smtClean="0"/>
              <a:t>Example: JList with custom data </a:t>
            </a:r>
            <a:r>
              <a:rPr lang="en-US" sz="3200" b="0" smtClean="0"/>
              <a:t>(cont.)</a:t>
            </a:r>
            <a:endParaRPr lang="en-US"/>
          </a:p>
        </p:txBody>
      </p:sp>
      <p:sp>
        <p:nvSpPr>
          <p:cNvPr id="40964" name="Content Placeholder 2"/>
          <p:cNvSpPr>
            <a:spLocks noGrp="1"/>
          </p:cNvSpPr>
          <p:nvPr>
            <p:ph idx="1"/>
          </p:nvPr>
        </p:nvSpPr>
        <p:spPr>
          <a:solidFill>
            <a:srgbClr val="FFFF99"/>
          </a:solidFill>
        </p:spPr>
        <p:txBody>
          <a:bodyPr/>
          <a:lstStyle/>
          <a:p>
            <a:pPr indent="-222250">
              <a:buFont typeface="Wingdings" pitchFamily="2" charset="2"/>
              <a:buNone/>
            </a:pPr>
            <a:r>
              <a:rPr lang="en-US" sz="2000" b="1" smtClean="0">
                <a:solidFill>
                  <a:srgbClr val="008000"/>
                </a:solidFill>
              </a:rPr>
              <a:t>// JListRectangleGUI.java</a:t>
            </a:r>
          </a:p>
          <a:p>
            <a:pPr indent="-222250">
              <a:buFont typeface="Wingdings" pitchFamily="2" charset="2"/>
              <a:buNone/>
            </a:pPr>
            <a:r>
              <a:rPr lang="en-US" sz="2000" smtClean="0">
                <a:solidFill>
                  <a:srgbClr val="FF0000"/>
                </a:solidFill>
              </a:rPr>
              <a:t>RectangleCollection collection = new RectangleCollection();</a:t>
            </a:r>
          </a:p>
          <a:p>
            <a:pPr indent="-222250">
              <a:buFont typeface="Wingdings" pitchFamily="2" charset="2"/>
              <a:buNone/>
            </a:pPr>
            <a:r>
              <a:rPr lang="en-US" sz="2000" smtClean="0">
                <a:solidFill>
                  <a:schemeClr val="bg2"/>
                </a:solidFill>
              </a:rPr>
              <a:t>Random gen = new Random();</a:t>
            </a:r>
          </a:p>
          <a:p>
            <a:pPr indent="-222250">
              <a:buFont typeface="Wingdings" pitchFamily="2" charset="2"/>
              <a:buNone/>
            </a:pPr>
            <a:r>
              <a:rPr lang="nn-NO" sz="2000" smtClean="0">
                <a:solidFill>
                  <a:schemeClr val="bg2"/>
                </a:solidFill>
              </a:rPr>
              <a:t>for (int i = 0; i &lt; 20; i++) {</a:t>
            </a:r>
          </a:p>
          <a:p>
            <a:pPr indent="-222250">
              <a:buFont typeface="Wingdings" pitchFamily="2" charset="2"/>
              <a:buNone/>
            </a:pPr>
            <a:r>
              <a:rPr lang="en-US" sz="2000" smtClean="0">
                <a:solidFill>
                  <a:schemeClr val="bg2"/>
                </a:solidFill>
              </a:rPr>
              <a:t>	</a:t>
            </a:r>
            <a:r>
              <a:rPr lang="en-US" sz="2000" smtClean="0">
                <a:solidFill>
                  <a:srgbClr val="FF0000"/>
                </a:solidFill>
              </a:rPr>
              <a:t>collection</a:t>
            </a:r>
            <a:r>
              <a:rPr lang="en-US" sz="2000" smtClean="0">
                <a:solidFill>
                  <a:schemeClr val="bg2"/>
                </a:solidFill>
              </a:rPr>
              <a:t>.addRectangle(gen.nextInt(20), gen.nextInt(20));</a:t>
            </a:r>
          </a:p>
          <a:p>
            <a:pPr indent="-222250">
              <a:buFont typeface="Wingdings" pitchFamily="2" charset="2"/>
              <a:buNone/>
            </a:pPr>
            <a:r>
              <a:rPr lang="en-US" sz="2000" smtClean="0">
                <a:solidFill>
                  <a:schemeClr val="bg2"/>
                </a:solidFill>
              </a:rPr>
              <a:t>}</a:t>
            </a:r>
          </a:p>
          <a:p>
            <a:pPr indent="-222250">
              <a:buFont typeface="Wingdings" pitchFamily="2" charset="2"/>
              <a:buNone/>
            </a:pPr>
            <a:r>
              <a:rPr lang="en-US" sz="2000" smtClean="0">
                <a:solidFill>
                  <a:schemeClr val="bg2"/>
                </a:solidFill>
              </a:rPr>
              <a:t>JList lstRect;</a:t>
            </a:r>
          </a:p>
          <a:p>
            <a:pPr indent="-222250">
              <a:buFont typeface="Wingdings" pitchFamily="2" charset="2"/>
              <a:buNone/>
            </a:pPr>
            <a:r>
              <a:rPr lang="en-US" sz="2000" smtClean="0">
                <a:solidFill>
                  <a:srgbClr val="FF0000"/>
                </a:solidFill>
              </a:rPr>
              <a:t>RectangleListModel lstModel;</a:t>
            </a:r>
          </a:p>
          <a:p>
            <a:pPr indent="-222250">
              <a:buFont typeface="Wingdings" pitchFamily="2" charset="2"/>
              <a:buNone/>
            </a:pPr>
            <a:r>
              <a:rPr lang="en-US" sz="2000" smtClean="0">
                <a:solidFill>
                  <a:srgbClr val="FF0000"/>
                </a:solidFill>
              </a:rPr>
              <a:t>lstModel = new RectangleListModel(collection);</a:t>
            </a:r>
          </a:p>
          <a:p>
            <a:pPr indent="-222250">
              <a:buFont typeface="Wingdings" pitchFamily="2" charset="2"/>
              <a:buNone/>
            </a:pPr>
            <a:r>
              <a:rPr lang="en-US" sz="2000" smtClean="0">
                <a:solidFill>
                  <a:srgbClr val="FF0000"/>
                </a:solidFill>
              </a:rPr>
              <a:t>lstRect = new JList(lstModel);</a:t>
            </a:r>
          </a:p>
          <a:p>
            <a:pPr indent="-222250">
              <a:buFont typeface="Wingdings" pitchFamily="2" charset="2"/>
              <a:buNone/>
            </a:pPr>
            <a:r>
              <a:rPr lang="en-US" sz="2000" smtClean="0">
                <a:solidFill>
                  <a:schemeClr val="bg2"/>
                </a:solidFill>
              </a:rPr>
              <a:t>lstRect.setVisibleRowCount(6);</a:t>
            </a:r>
          </a:p>
          <a:p>
            <a:pPr indent="-222250">
              <a:buFont typeface="Wingdings" pitchFamily="2" charset="2"/>
              <a:buNone/>
            </a:pPr>
            <a:r>
              <a:rPr lang="en-US" sz="2000" smtClean="0">
                <a:solidFill>
                  <a:schemeClr val="bg2"/>
                </a:solidFill>
              </a:rPr>
              <a:t>JScrollPane listPane = new JScrollPane(lstRect);</a:t>
            </a:r>
          </a:p>
          <a:p>
            <a:pPr indent="-222250">
              <a:buFont typeface="Wingdings" pitchFamily="2" charset="2"/>
              <a:buNone/>
            </a:pPr>
            <a:r>
              <a:rPr lang="en-US" sz="2000" smtClean="0">
                <a:solidFill>
                  <a:schemeClr val="bg2"/>
                </a:solidFill>
              </a:rPr>
              <a:t>add(listPane, BorderLayout.</a:t>
            </a:r>
            <a:r>
              <a:rPr lang="en-US" sz="2000" i="1" smtClean="0">
                <a:solidFill>
                  <a:schemeClr val="bg2"/>
                </a:solidFill>
              </a:rPr>
              <a:t>CENTER);</a:t>
            </a:r>
            <a:endParaRPr lang="en-US" sz="2000" smtClean="0">
              <a:solidFill>
                <a:schemeClr val="bg2"/>
              </a:solidFill>
            </a:endParaRPr>
          </a:p>
        </p:txBody>
      </p:sp>
      <p:sp>
        <p:nvSpPr>
          <p:cNvPr id="40965"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28BB3A49-C2C8-4A25-8CCF-53005D4F653C}" type="slidenum">
              <a:rPr lang="en-US" b="0">
                <a:latin typeface="Arial Narrow" pitchFamily="34" charset="0"/>
              </a:rPr>
              <a:pPr algn="r"/>
              <a:t>23</a:t>
            </a:fld>
            <a:endParaRPr lang="en-US" b="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6EA8A8DD-DEE3-4AD8-9ECC-C187297FEA4C}" type="slidenum">
              <a:rPr lang="en-US" b="0" smtClean="0">
                <a:latin typeface="Arial Narrow" pitchFamily="34" charset="0"/>
              </a:rPr>
              <a:pPr/>
              <a:t>24</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smtClean="0"/>
              <a:t>JList with Custom Cell Renderer</a:t>
            </a:r>
            <a:endParaRPr lang="en-US"/>
          </a:p>
        </p:txBody>
      </p:sp>
      <p:sp>
        <p:nvSpPr>
          <p:cNvPr id="41988" name="Content Placeholder 2"/>
          <p:cNvSpPr>
            <a:spLocks noGrp="1"/>
          </p:cNvSpPr>
          <p:nvPr>
            <p:ph idx="1"/>
          </p:nvPr>
        </p:nvSpPr>
        <p:spPr/>
        <p:txBody>
          <a:bodyPr/>
          <a:lstStyle/>
          <a:p>
            <a:r>
              <a:rPr lang="en-US" smtClean="0"/>
              <a:t>Idea</a:t>
            </a:r>
          </a:p>
          <a:p>
            <a:pPr lvl="1"/>
            <a:r>
              <a:rPr lang="en-US" smtClean="0"/>
              <a:t>Instead of predetermining how the JList will draw the list elements, Swing lets you specify what graphical component to use for the various entries. </a:t>
            </a:r>
          </a:p>
          <a:p>
            <a:pPr lvl="1">
              <a:buFontTx/>
              <a:buNone/>
            </a:pPr>
            <a:r>
              <a:rPr lang="en-US" smtClean="0"/>
              <a:t>	Attach a ListCellRenderer that has a getListCellRendererComponent method that determines the GUI component used for each cell</a:t>
            </a:r>
          </a:p>
          <a:p>
            <a:r>
              <a:rPr lang="en-US" smtClean="0"/>
              <a:t>getListCellRendererComponent</a:t>
            </a:r>
            <a:r>
              <a:rPr lang="en-US" b="1" smtClean="0"/>
              <a:t> </a:t>
            </a:r>
            <a:r>
              <a:rPr lang="en-US" smtClean="0"/>
              <a:t>arguments</a:t>
            </a:r>
          </a:p>
          <a:p>
            <a:pPr lvl="1"/>
            <a:r>
              <a:rPr lang="en-US" smtClean="0"/>
              <a:t>JList: the list itself</a:t>
            </a:r>
          </a:p>
          <a:p>
            <a:pPr lvl="1"/>
            <a:r>
              <a:rPr lang="en-US" smtClean="0"/>
              <a:t>Object: the value of the current cell</a:t>
            </a:r>
          </a:p>
          <a:p>
            <a:pPr lvl="1"/>
            <a:r>
              <a:rPr lang="en-US" smtClean="0"/>
              <a:t>int: the index of the current cell</a:t>
            </a:r>
          </a:p>
          <a:p>
            <a:pPr lvl="1"/>
            <a:r>
              <a:rPr lang="en-US" smtClean="0"/>
              <a:t>boolean: is the current cell selected?</a:t>
            </a:r>
          </a:p>
          <a:p>
            <a:pPr lvl="1"/>
            <a:r>
              <a:rPr lang="en-US" smtClean="0"/>
              <a:t>boolean: does the current cell have focus?</a:t>
            </a:r>
          </a:p>
        </p:txBody>
      </p:sp>
      <p:sp>
        <p:nvSpPr>
          <p:cNvPr id="41989"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57A6ECCB-8FC8-499A-A575-3BDA24C2E987}" type="slidenum">
              <a:rPr lang="en-US" b="0">
                <a:latin typeface="Arial Narrow" pitchFamily="34" charset="0"/>
              </a:rPr>
              <a:pPr algn="r"/>
              <a:t>24</a:t>
            </a:fld>
            <a:endParaRPr lang="en-US" b="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7F629F51-76B2-4EC1-A0C0-40676FD259DD}" type="slidenum">
              <a:rPr lang="en-US" b="0" smtClean="0">
                <a:latin typeface="Arial Narrow" pitchFamily="34" charset="0"/>
              </a:rPr>
              <a:pPr/>
              <a:t>25</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sz="3400" b="0" smtClean="0"/>
              <a:t>Example: JList with Custom Cell Renderer</a:t>
            </a:r>
            <a:endParaRPr lang="en-US" sz="3400" b="0"/>
          </a:p>
        </p:txBody>
      </p:sp>
      <p:sp>
        <p:nvSpPr>
          <p:cNvPr id="43012" name="Content Placeholder 2"/>
          <p:cNvSpPr>
            <a:spLocks noGrp="1"/>
          </p:cNvSpPr>
          <p:nvPr>
            <p:ph idx="1"/>
          </p:nvPr>
        </p:nvSpPr>
        <p:spPr/>
        <p:txBody>
          <a:bodyPr/>
          <a:lstStyle/>
          <a:p>
            <a:endParaRPr lang="en-US" smtClean="0"/>
          </a:p>
        </p:txBody>
      </p:sp>
      <p:sp>
        <p:nvSpPr>
          <p:cNvPr id="43013"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7AC6E7B8-E57B-4271-ADE0-885C5856FE4C}" type="slidenum">
              <a:rPr lang="en-US" b="0">
                <a:latin typeface="Arial Narrow" pitchFamily="34" charset="0"/>
              </a:rPr>
              <a:pPr algn="r"/>
              <a:t>25</a:t>
            </a:fld>
            <a:endParaRPr lang="en-US" b="0">
              <a:latin typeface="Arial Narrow" pitchFamily="34" charset="0"/>
            </a:endParaRPr>
          </a:p>
        </p:txBody>
      </p:sp>
      <p:pic>
        <p:nvPicPr>
          <p:cNvPr id="430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371600"/>
            <a:ext cx="3810000" cy="527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heel spokes="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pPr>
              <a:defRPr/>
            </a:pPr>
            <a:fld id="{8DA1094D-C717-4E78-9709-E6D5665F54F2}" type="slidenum">
              <a:rPr lang="en-US"/>
              <a:pPr>
                <a:defRPr/>
              </a:pPr>
              <a:t>26</a:t>
            </a:fld>
            <a:endParaRPr lang="en-US"/>
          </a:p>
        </p:txBody>
      </p:sp>
      <p:sp>
        <p:nvSpPr>
          <p:cNvPr id="44035" name="Rectangle 2"/>
          <p:cNvSpPr>
            <a:spLocks noGrp="1" noChangeArrowheads="1"/>
          </p:cNvSpPr>
          <p:nvPr>
            <p:ph type="title"/>
          </p:nvPr>
        </p:nvSpPr>
        <p:spPr>
          <a:xfrm>
            <a:off x="574675" y="304800"/>
            <a:ext cx="8001000" cy="911225"/>
          </a:xfrm>
        </p:spPr>
        <p:txBody>
          <a:bodyPr/>
          <a:lstStyle/>
          <a:p>
            <a:pPr algn="l" eaLnBrk="1" hangingPunct="1"/>
            <a:r>
              <a:rPr lang="en-US" sz="4400" b="1" smtClean="0">
                <a:solidFill>
                  <a:srgbClr val="7B9899"/>
                </a:solidFill>
              </a:rPr>
              <a:t>Outline</a:t>
            </a:r>
          </a:p>
        </p:txBody>
      </p:sp>
      <p:sp>
        <p:nvSpPr>
          <p:cNvPr id="74755" name="Text Box 3"/>
          <p:cNvSpPr txBox="1">
            <a:spLocks noChangeArrowheads="1"/>
          </p:cNvSpPr>
          <p:nvPr/>
        </p:nvSpPr>
        <p:spPr bwMode="auto">
          <a:xfrm>
            <a:off x="4343400" y="1809750"/>
            <a:ext cx="30480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457200" indent="-4572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spcBef>
                <a:spcPts val="1200"/>
              </a:spcBef>
              <a:buFont typeface="Wingdings" pitchFamily="2" charset="2"/>
              <a:buChar char="Ø"/>
            </a:pPr>
            <a:r>
              <a:rPr lang="en-US" sz="2400">
                <a:solidFill>
                  <a:srgbClr val="0000FF"/>
                </a:solidFill>
                <a:latin typeface="Arial" charset="0"/>
              </a:rPr>
              <a:t>JList</a:t>
            </a:r>
          </a:p>
          <a:p>
            <a:pPr>
              <a:spcBef>
                <a:spcPts val="1200"/>
              </a:spcBef>
              <a:buFont typeface="Wingdings" pitchFamily="2" charset="2"/>
              <a:buChar char="Ø"/>
            </a:pPr>
            <a:r>
              <a:rPr lang="en-US" sz="2400">
                <a:solidFill>
                  <a:srgbClr val="0000FF"/>
                </a:solidFill>
                <a:latin typeface="Arial" charset="0"/>
              </a:rPr>
              <a:t>JTable</a:t>
            </a:r>
          </a:p>
          <a:p>
            <a:pPr>
              <a:spcBef>
                <a:spcPts val="1200"/>
              </a:spcBef>
              <a:buFont typeface="Wingdings" pitchFamily="2" charset="2"/>
              <a:buChar char="Ø"/>
            </a:pPr>
            <a:r>
              <a:rPr lang="en-US" sz="2400">
                <a:solidFill>
                  <a:srgbClr val="0000FF"/>
                </a:solidFill>
                <a:latin typeface="Arial" charset="0"/>
              </a:rPr>
              <a:t>JTree</a:t>
            </a:r>
          </a:p>
          <a:p>
            <a:pPr>
              <a:spcBef>
                <a:spcPts val="1200"/>
              </a:spcBef>
              <a:buFont typeface="Wingdings" pitchFamily="2" charset="2"/>
              <a:buChar char="Ø"/>
            </a:pPr>
            <a:r>
              <a:rPr lang="en-US" sz="2400">
                <a:solidFill>
                  <a:srgbClr val="0000FF"/>
                </a:solidFill>
                <a:latin typeface="Arial" charset="0"/>
              </a:rPr>
              <a:t>JSplitPane</a:t>
            </a:r>
          </a:p>
          <a:p>
            <a:pPr lvl="3">
              <a:spcBef>
                <a:spcPts val="1200"/>
              </a:spcBef>
              <a:buFont typeface="Wingdings" pitchFamily="2" charset="2"/>
              <a:buChar char="Ø"/>
            </a:pPr>
            <a:r>
              <a:rPr lang="en-US" sz="2400">
                <a:solidFill>
                  <a:srgbClr val="0000FF"/>
                </a:solidFill>
                <a:latin typeface="Arial" charset="0"/>
              </a:rPr>
              <a:t>JSlider</a:t>
            </a:r>
          </a:p>
          <a:p>
            <a:pPr lvl="3">
              <a:spcBef>
                <a:spcPts val="1200"/>
              </a:spcBef>
              <a:buFont typeface="Wingdings" pitchFamily="2" charset="2"/>
              <a:buChar char="Ø"/>
            </a:pPr>
            <a:r>
              <a:rPr lang="en-US" sz="2400">
                <a:solidFill>
                  <a:srgbClr val="0000FF"/>
                </a:solidFill>
              </a:rPr>
              <a:t>Key Events</a:t>
            </a:r>
          </a:p>
          <a:p>
            <a:pPr lvl="3">
              <a:spcBef>
                <a:spcPts val="1200"/>
              </a:spcBef>
              <a:buFont typeface="Wingdings" pitchFamily="2" charset="2"/>
              <a:buChar char="Ø"/>
            </a:pPr>
            <a:r>
              <a:rPr lang="en-US" sz="2400">
                <a:solidFill>
                  <a:srgbClr val="0000FF"/>
                </a:solidFill>
              </a:rPr>
              <a:t>Mouse Events</a:t>
            </a:r>
            <a:endParaRPr lang="en-US" sz="2400">
              <a:solidFill>
                <a:srgbClr val="0000FF"/>
              </a:solidFill>
              <a:latin typeface="Arial" charset="0"/>
            </a:endParaRPr>
          </a:p>
        </p:txBody>
      </p:sp>
      <p:sp>
        <p:nvSpPr>
          <p:cNvPr id="74756" name="AutoShape 4"/>
          <p:cNvSpPr>
            <a:spLocks noChangeArrowheads="1"/>
          </p:cNvSpPr>
          <p:nvPr/>
        </p:nvSpPr>
        <p:spPr bwMode="auto">
          <a:xfrm>
            <a:off x="2819400" y="2362200"/>
            <a:ext cx="1371600" cy="304800"/>
          </a:xfrm>
          <a:prstGeom prst="rightArrow">
            <a:avLst>
              <a:gd name="adj1" fmla="val 50000"/>
              <a:gd name="adj2" fmla="val 68750"/>
            </a:avLst>
          </a:prstGeom>
          <a:solidFill>
            <a:schemeClr val="accent3">
              <a:lumMod val="75000"/>
            </a:schemeClr>
          </a:solidFill>
          <a:ln w="9525">
            <a:solidFill>
              <a:schemeClr val="tx1"/>
            </a:solidFill>
            <a:miter lim="800000"/>
            <a:headEnd/>
            <a:tailEnd/>
          </a:ln>
          <a:effectLst/>
        </p:spPr>
        <p:txBody>
          <a:bodyPr wrap="none" anchor="ctr"/>
          <a:lstStyle/>
          <a:p>
            <a:pPr>
              <a:defRPr/>
            </a:pPr>
            <a:endParaRPr lang="en-US"/>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74755"/>
                                        </p:tgtEl>
                                        <p:attrNameLst>
                                          <p:attrName>style.visibility</p:attrName>
                                        </p:attrNameLst>
                                      </p:cBhvr>
                                      <p:to>
                                        <p:strVal val="visible"/>
                                      </p:to>
                                    </p:set>
                                    <p:anim calcmode="lin" valueType="num">
                                      <p:cBhvr additive="base">
                                        <p:cTn id="7" dur="500" fill="hold"/>
                                        <p:tgtEl>
                                          <p:spTgt spid="74755"/>
                                        </p:tgtEl>
                                        <p:attrNameLst>
                                          <p:attrName>ppt_x</p:attrName>
                                        </p:attrNameLst>
                                      </p:cBhvr>
                                      <p:tavLst>
                                        <p:tav tm="0">
                                          <p:val>
                                            <p:strVal val="1+#ppt_w/2"/>
                                          </p:val>
                                        </p:tav>
                                        <p:tav tm="100000">
                                          <p:val>
                                            <p:strVal val="#ppt_x"/>
                                          </p:val>
                                        </p:tav>
                                      </p:tavLst>
                                    </p:anim>
                                    <p:anim calcmode="lin" valueType="num">
                                      <p:cBhvr additive="base">
                                        <p:cTn id="8" dur="500" fill="hold"/>
                                        <p:tgtEl>
                                          <p:spTgt spid="7475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4756"/>
                                        </p:tgtEl>
                                        <p:attrNameLst>
                                          <p:attrName>style.visibility</p:attrName>
                                        </p:attrNameLst>
                                      </p:cBhvr>
                                      <p:to>
                                        <p:strVal val="visible"/>
                                      </p:to>
                                    </p:set>
                                    <p:animEffect transition="in" filter="dissolve">
                                      <p:cBhvr>
                                        <p:cTn id="13" dur="5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autoUpdateAnimBg="0"/>
      <p:bldP spid="74756"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84DE2408-0486-4BD9-AF08-40B9C865C2CC}" type="slidenum">
              <a:rPr lang="en-US" b="0" smtClean="0">
                <a:latin typeface="Arial Narrow" pitchFamily="34" charset="0"/>
              </a:rPr>
              <a:pPr/>
              <a:t>27</a:t>
            </a:fld>
            <a:endParaRPr lang="en-US" b="0" smtClean="0">
              <a:latin typeface="Arial Narrow" pitchFamily="34" charset="0"/>
            </a:endParaRPr>
          </a:p>
        </p:txBody>
      </p:sp>
      <p:sp>
        <p:nvSpPr>
          <p:cNvPr id="45059"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E53248EC-3CBE-4B4E-8490-C7E6ECB56A31}" type="slidenum">
              <a:rPr lang="en-US" b="0">
                <a:latin typeface="Arial Narrow" pitchFamily="34" charset="0"/>
              </a:rPr>
              <a:pPr algn="r"/>
              <a:t>27</a:t>
            </a:fld>
            <a:endParaRPr lang="en-US" b="0">
              <a:latin typeface="Arial Narrow" pitchFamily="34" charset="0"/>
            </a:endParaRPr>
          </a:p>
        </p:txBody>
      </p:sp>
      <p:sp>
        <p:nvSpPr>
          <p:cNvPr id="210946" name="Rectangle 2"/>
          <p:cNvSpPr>
            <a:spLocks noGrp="1" noChangeArrowheads="1"/>
          </p:cNvSpPr>
          <p:nvPr>
            <p:ph type="title"/>
          </p:nvPr>
        </p:nvSpPr>
        <p:spPr/>
        <p:txBody>
          <a:bodyPr/>
          <a:lstStyle/>
          <a:p>
            <a:pPr>
              <a:defRPr/>
            </a:pPr>
            <a:r>
              <a:rPr lang="en-US" smtClean="0"/>
              <a:t>JTable</a:t>
            </a:r>
          </a:p>
        </p:txBody>
      </p:sp>
      <p:sp>
        <p:nvSpPr>
          <p:cNvPr id="45061" name="Rectangle 3"/>
          <p:cNvSpPr>
            <a:spLocks noGrp="1" noChangeArrowheads="1"/>
          </p:cNvSpPr>
          <p:nvPr>
            <p:ph type="body" idx="1"/>
          </p:nvPr>
        </p:nvSpPr>
        <p:spPr>
          <a:xfrm>
            <a:off x="685800" y="1295400"/>
            <a:ext cx="8305800" cy="1981200"/>
          </a:xfrm>
        </p:spPr>
        <p:txBody>
          <a:bodyPr/>
          <a:lstStyle/>
          <a:p>
            <a:pPr>
              <a:spcBef>
                <a:spcPts val="1200"/>
              </a:spcBef>
            </a:pPr>
            <a:r>
              <a:rPr lang="en-US" smtClean="0"/>
              <a:t>A table displays a two-dimensional grid of objects</a:t>
            </a:r>
          </a:p>
        </p:txBody>
      </p:sp>
      <p:graphicFrame>
        <p:nvGraphicFramePr>
          <p:cNvPr id="238596" name="Object 4"/>
          <p:cNvGraphicFramePr>
            <a:graphicFrameLocks noChangeAspect="1"/>
          </p:cNvGraphicFramePr>
          <p:nvPr/>
        </p:nvGraphicFramePr>
        <p:xfrm>
          <a:off x="990600" y="1828800"/>
          <a:ext cx="7585075" cy="4648200"/>
        </p:xfrm>
        <a:graphic>
          <a:graphicData uri="http://schemas.openxmlformats.org/presentationml/2006/ole">
            <mc:AlternateContent xmlns:mc="http://schemas.openxmlformats.org/markup-compatibility/2006">
              <mc:Choice xmlns:v="urn:schemas-microsoft-com:vml" Requires="v">
                <p:oleObj spid="_x0000_s45069" name="Bitmap Image" r:id="rId4" imgW="2952381" imgH="1809524" progId="Paint.Picture">
                  <p:embed/>
                </p:oleObj>
              </mc:Choice>
              <mc:Fallback>
                <p:oleObj name="Bitmap Image" r:id="rId4" imgW="2952381" imgH="1809524"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828800"/>
                        <a:ext cx="7585075" cy="4648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8596"/>
                                        </p:tgtEl>
                                        <p:attrNameLst>
                                          <p:attrName>style.visibility</p:attrName>
                                        </p:attrNameLst>
                                      </p:cBhvr>
                                      <p:to>
                                        <p:strVal val="visible"/>
                                      </p:to>
                                    </p:set>
                                    <p:animEffect transition="in" filter="blinds(horizontal)">
                                      <p:cBhvr>
                                        <p:cTn id="7" dur="500"/>
                                        <p:tgtEl>
                                          <p:spTgt spid="238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CFECB11F-7826-4541-B524-EF2BCF12A212}" type="slidenum">
              <a:rPr lang="en-US" b="0" smtClean="0">
                <a:latin typeface="Arial Narrow" pitchFamily="34" charset="0"/>
              </a:rPr>
              <a:pPr/>
              <a:t>28</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smtClean="0"/>
              <a:t>Constructors - Methods of JTable</a:t>
            </a:r>
          </a:p>
        </p:txBody>
      </p:sp>
      <p:sp>
        <p:nvSpPr>
          <p:cNvPr id="53251" name="Content Placeholder 2"/>
          <p:cNvSpPr>
            <a:spLocks noGrp="1"/>
          </p:cNvSpPr>
          <p:nvPr>
            <p:ph idx="1"/>
          </p:nvPr>
        </p:nvSpPr>
        <p:spPr>
          <a:xfrm>
            <a:off x="609600" y="1295400"/>
            <a:ext cx="8305800" cy="5334000"/>
          </a:xfrm>
          <a:solidFill>
            <a:srgbClr val="FFFF99"/>
          </a:solidFill>
        </p:spPr>
        <p:txBody>
          <a:bodyPr bIns="0"/>
          <a:lstStyle/>
          <a:p>
            <a:pPr>
              <a:spcBef>
                <a:spcPts val="300"/>
              </a:spcBef>
            </a:pPr>
            <a:r>
              <a:rPr lang="en-US" smtClean="0">
                <a:solidFill>
                  <a:srgbClr val="0000FF"/>
                </a:solidFill>
              </a:rPr>
              <a:t>JTable(</a:t>
            </a:r>
            <a:r>
              <a:rPr lang="en-US" smtClean="0">
                <a:solidFill>
                  <a:srgbClr val="FF0000"/>
                </a:solidFill>
              </a:rPr>
              <a:t>Object</a:t>
            </a:r>
            <a:r>
              <a:rPr lang="en-US" smtClean="0">
                <a:solidFill>
                  <a:srgbClr val="0000FF"/>
                </a:solidFill>
              </a:rPr>
              <a:t>[][] entries, </a:t>
            </a:r>
            <a:r>
              <a:rPr lang="en-US" smtClean="0">
                <a:solidFill>
                  <a:srgbClr val="FF0000"/>
                </a:solidFill>
              </a:rPr>
              <a:t>Object</a:t>
            </a:r>
            <a:r>
              <a:rPr lang="en-US" smtClean="0">
                <a:solidFill>
                  <a:srgbClr val="0000FF"/>
                </a:solidFill>
              </a:rPr>
              <a:t>[] columnNames)</a:t>
            </a:r>
          </a:p>
          <a:p>
            <a:pPr lvl="1">
              <a:spcBef>
                <a:spcPts val="300"/>
              </a:spcBef>
            </a:pPr>
            <a:r>
              <a:rPr lang="en-US" smtClean="0">
                <a:solidFill>
                  <a:srgbClr val="008000"/>
                </a:solidFill>
              </a:rPr>
              <a:t>constructs a table with a default table model</a:t>
            </a:r>
          </a:p>
          <a:p>
            <a:pPr>
              <a:spcBef>
                <a:spcPts val="300"/>
              </a:spcBef>
            </a:pPr>
            <a:r>
              <a:rPr lang="en-US" smtClean="0">
                <a:solidFill>
                  <a:srgbClr val="0000FF"/>
                </a:solidFill>
              </a:rPr>
              <a:t>JTable(</a:t>
            </a:r>
            <a:r>
              <a:rPr lang="en-US" smtClean="0">
                <a:solidFill>
                  <a:srgbClr val="FF0000"/>
                </a:solidFill>
              </a:rPr>
              <a:t>TableModel </a:t>
            </a:r>
            <a:r>
              <a:rPr lang="en-US" smtClean="0">
                <a:solidFill>
                  <a:srgbClr val="0000FF"/>
                </a:solidFill>
              </a:rPr>
              <a:t>model)</a:t>
            </a:r>
          </a:p>
          <a:p>
            <a:pPr lvl="1">
              <a:spcBef>
                <a:spcPts val="300"/>
              </a:spcBef>
            </a:pPr>
            <a:r>
              <a:rPr lang="en-US" smtClean="0">
                <a:solidFill>
                  <a:srgbClr val="008000"/>
                </a:solidFill>
              </a:rPr>
              <a:t>displays the elements in the specified, non-null table model</a:t>
            </a:r>
          </a:p>
          <a:p>
            <a:pPr>
              <a:spcBef>
                <a:spcPts val="300"/>
              </a:spcBef>
            </a:pPr>
            <a:r>
              <a:rPr lang="en-US" smtClean="0">
                <a:solidFill>
                  <a:srgbClr val="FF0000"/>
                </a:solidFill>
              </a:rPr>
              <a:t>int</a:t>
            </a:r>
            <a:r>
              <a:rPr lang="en-US" smtClean="0">
                <a:solidFill>
                  <a:srgbClr val="0000FF"/>
                </a:solidFill>
              </a:rPr>
              <a:t> getSelectedRow()</a:t>
            </a:r>
          </a:p>
          <a:p>
            <a:pPr lvl="1">
              <a:spcBef>
                <a:spcPts val="300"/>
              </a:spcBef>
            </a:pPr>
            <a:r>
              <a:rPr lang="en-US" smtClean="0">
                <a:solidFill>
                  <a:srgbClr val="008000"/>
                </a:solidFill>
              </a:rPr>
              <a:t>returns the index of the first selected row, -1 if no row is selected</a:t>
            </a:r>
          </a:p>
          <a:p>
            <a:pPr>
              <a:spcBef>
                <a:spcPts val="300"/>
              </a:spcBef>
            </a:pPr>
            <a:r>
              <a:rPr lang="en-US" smtClean="0">
                <a:solidFill>
                  <a:srgbClr val="FF0000"/>
                </a:solidFill>
              </a:rPr>
              <a:t>Object</a:t>
            </a:r>
            <a:r>
              <a:rPr lang="en-US" smtClean="0">
                <a:solidFill>
                  <a:srgbClr val="0000FF"/>
                </a:solidFill>
              </a:rPr>
              <a:t> getValueAt(</a:t>
            </a:r>
            <a:r>
              <a:rPr lang="en-US" smtClean="0">
                <a:solidFill>
                  <a:srgbClr val="FF0000"/>
                </a:solidFill>
              </a:rPr>
              <a:t>int</a:t>
            </a:r>
            <a:r>
              <a:rPr lang="en-US" smtClean="0">
                <a:solidFill>
                  <a:srgbClr val="0000FF"/>
                </a:solidFill>
              </a:rPr>
              <a:t> row, </a:t>
            </a:r>
            <a:r>
              <a:rPr lang="en-US" smtClean="0">
                <a:solidFill>
                  <a:srgbClr val="FF0000"/>
                </a:solidFill>
              </a:rPr>
              <a:t>int</a:t>
            </a:r>
            <a:r>
              <a:rPr lang="en-US" smtClean="0">
                <a:solidFill>
                  <a:srgbClr val="0000FF"/>
                </a:solidFill>
              </a:rPr>
              <a:t> column)</a:t>
            </a:r>
          </a:p>
          <a:p>
            <a:pPr>
              <a:spcBef>
                <a:spcPts val="300"/>
              </a:spcBef>
            </a:pPr>
            <a:r>
              <a:rPr lang="en-US" smtClean="0">
                <a:solidFill>
                  <a:srgbClr val="FF0000"/>
                </a:solidFill>
              </a:rPr>
              <a:t>void</a:t>
            </a:r>
            <a:r>
              <a:rPr lang="en-US" smtClean="0">
                <a:solidFill>
                  <a:srgbClr val="0000FF"/>
                </a:solidFill>
              </a:rPr>
              <a:t> setValueAt(</a:t>
            </a:r>
            <a:r>
              <a:rPr lang="en-US" smtClean="0">
                <a:solidFill>
                  <a:srgbClr val="FF0000"/>
                </a:solidFill>
              </a:rPr>
              <a:t>Object</a:t>
            </a:r>
            <a:r>
              <a:rPr lang="en-US" smtClean="0">
                <a:solidFill>
                  <a:srgbClr val="0000FF"/>
                </a:solidFill>
              </a:rPr>
              <a:t> value, </a:t>
            </a:r>
            <a:r>
              <a:rPr lang="en-US" smtClean="0">
                <a:solidFill>
                  <a:srgbClr val="FF0000"/>
                </a:solidFill>
              </a:rPr>
              <a:t>int</a:t>
            </a:r>
            <a:r>
              <a:rPr lang="en-US" smtClean="0">
                <a:solidFill>
                  <a:srgbClr val="0000FF"/>
                </a:solidFill>
              </a:rPr>
              <a:t> row, </a:t>
            </a:r>
            <a:r>
              <a:rPr lang="en-US" smtClean="0">
                <a:solidFill>
                  <a:srgbClr val="FF0000"/>
                </a:solidFill>
              </a:rPr>
              <a:t>int</a:t>
            </a:r>
            <a:r>
              <a:rPr lang="en-US" smtClean="0">
                <a:solidFill>
                  <a:srgbClr val="0000FF"/>
                </a:solidFill>
              </a:rPr>
              <a:t> column)</a:t>
            </a:r>
          </a:p>
          <a:p>
            <a:pPr lvl="1">
              <a:spcBef>
                <a:spcPts val="300"/>
              </a:spcBef>
            </a:pPr>
            <a:r>
              <a:rPr lang="en-US" smtClean="0">
                <a:solidFill>
                  <a:srgbClr val="008000"/>
                </a:solidFill>
              </a:rPr>
              <a:t>gets or sets the value at the given row and column</a:t>
            </a:r>
            <a:endParaRPr lang="en-US" smtClean="0">
              <a:solidFill>
                <a:srgbClr val="0000FF"/>
              </a:solidFill>
            </a:endParaRPr>
          </a:p>
          <a:p>
            <a:pPr>
              <a:spcBef>
                <a:spcPts val="300"/>
              </a:spcBef>
            </a:pPr>
            <a:r>
              <a:rPr lang="en-US" smtClean="0">
                <a:solidFill>
                  <a:srgbClr val="FF0000"/>
                </a:solidFill>
              </a:rPr>
              <a:t>int</a:t>
            </a:r>
            <a:r>
              <a:rPr lang="en-US" smtClean="0">
                <a:solidFill>
                  <a:srgbClr val="0000FF"/>
                </a:solidFill>
              </a:rPr>
              <a:t> getRowCount()</a:t>
            </a:r>
          </a:p>
          <a:p>
            <a:pPr lvl="1">
              <a:spcBef>
                <a:spcPts val="300"/>
              </a:spcBef>
            </a:pPr>
            <a:r>
              <a:rPr lang="en-US" smtClean="0">
                <a:solidFill>
                  <a:srgbClr val="008000"/>
                </a:solidFill>
              </a:rPr>
              <a:t>returns the number of row in the table</a:t>
            </a:r>
          </a:p>
        </p:txBody>
      </p:sp>
      <p:sp>
        <p:nvSpPr>
          <p:cNvPr id="46085"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8E9908C0-D2C6-44EB-8CDA-4D281702D499}" type="slidenum">
              <a:rPr lang="en-US" b="0">
                <a:latin typeface="Arial Narrow" pitchFamily="34" charset="0"/>
              </a:rPr>
              <a:pPr algn="r"/>
              <a:t>28</a:t>
            </a:fld>
            <a:endParaRPr lang="en-US" b="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2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2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25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3251">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3251">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3251">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251">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3251">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53251">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32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5CDA2C21-D2D9-47FC-947F-434B7649BB14}" type="slidenum">
              <a:rPr lang="en-US" b="0" smtClean="0">
                <a:latin typeface="Arial Narrow" pitchFamily="34" charset="0"/>
              </a:rPr>
              <a:pPr/>
              <a:t>29</a:t>
            </a:fld>
            <a:endParaRPr lang="en-US" b="0" smtClean="0">
              <a:latin typeface="Arial Narrow" pitchFamily="34" charset="0"/>
            </a:endParaRPr>
          </a:p>
        </p:txBody>
      </p:sp>
      <p:sp>
        <p:nvSpPr>
          <p:cNvPr id="47107" name="Slide Number Placeholder 6"/>
          <p:cNvSpPr txBox="1">
            <a:spLocks noGrp="1"/>
          </p:cNvSpPr>
          <p:nvPr/>
        </p:nvSpPr>
        <p:spPr bwMode="auto">
          <a:xfrm>
            <a:off x="8686800" y="65532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52808069-39F5-4995-9E89-5A0C5F8E7CE2}" type="slidenum">
              <a:rPr lang="en-US" b="0">
                <a:latin typeface="Arial Narrow" pitchFamily="34" charset="0"/>
              </a:rPr>
              <a:pPr algn="r"/>
              <a:t>29</a:t>
            </a:fld>
            <a:endParaRPr lang="en-US" b="0">
              <a:latin typeface="Arial Narrow" pitchFamily="34" charset="0"/>
            </a:endParaRPr>
          </a:p>
        </p:txBody>
      </p:sp>
      <p:sp>
        <p:nvSpPr>
          <p:cNvPr id="238594" name="Rectangle 2"/>
          <p:cNvSpPr>
            <a:spLocks noGrp="1" noChangeArrowheads="1"/>
          </p:cNvSpPr>
          <p:nvPr>
            <p:ph type="title"/>
          </p:nvPr>
        </p:nvSpPr>
        <p:spPr>
          <a:xfrm>
            <a:off x="609600" y="228600"/>
            <a:ext cx="8305800" cy="685800"/>
          </a:xfrm>
        </p:spPr>
        <p:txBody>
          <a:bodyPr/>
          <a:lstStyle/>
          <a:p>
            <a:pPr>
              <a:defRPr/>
            </a:pPr>
            <a:r>
              <a:rPr lang="en-US" smtClean="0"/>
              <a:t>JTable with Fixed Set of Choices</a:t>
            </a:r>
          </a:p>
        </p:txBody>
      </p:sp>
      <p:sp>
        <p:nvSpPr>
          <p:cNvPr id="238595" name="Rectangle 3"/>
          <p:cNvSpPr>
            <a:spLocks noGrp="1" noChangeArrowheads="1"/>
          </p:cNvSpPr>
          <p:nvPr>
            <p:ph type="body" sz="half" idx="1"/>
          </p:nvPr>
        </p:nvSpPr>
        <p:spPr>
          <a:xfrm>
            <a:off x="609600" y="1295400"/>
            <a:ext cx="8534400" cy="5181600"/>
          </a:xfrm>
        </p:spPr>
        <p:txBody>
          <a:bodyPr/>
          <a:lstStyle/>
          <a:p>
            <a:pPr>
              <a:spcBef>
                <a:spcPts val="600"/>
              </a:spcBef>
            </a:pPr>
            <a:r>
              <a:rPr lang="en-US" sz="2600" smtClean="0"/>
              <a:t>Build JTable:</a:t>
            </a:r>
          </a:p>
          <a:p>
            <a:pPr lvl="1">
              <a:spcBef>
                <a:spcPts val="600"/>
              </a:spcBef>
            </a:pPr>
            <a:r>
              <a:rPr lang="en-US" sz="2400" smtClean="0"/>
              <a:t>Supply the column names:</a:t>
            </a:r>
          </a:p>
          <a:p>
            <a:pPr lvl="1">
              <a:spcBef>
                <a:spcPts val="600"/>
              </a:spcBef>
              <a:buFontTx/>
              <a:buNone/>
            </a:pPr>
            <a:r>
              <a:rPr kumimoji="0" lang="en-US" smtClean="0">
                <a:solidFill>
                  <a:schemeClr val="tx2"/>
                </a:solidFill>
              </a:rPr>
              <a:t>	String[] columnNames = { "</a:t>
            </a:r>
            <a:r>
              <a:rPr kumimoji="0" lang="en-US" smtClean="0">
                <a:solidFill>
                  <a:schemeClr val="tx1"/>
                </a:solidFill>
              </a:rPr>
              <a:t>Ma mon</a:t>
            </a:r>
            <a:r>
              <a:rPr kumimoji="0" lang="en-US" smtClean="0">
                <a:solidFill>
                  <a:schemeClr val="tx2"/>
                </a:solidFill>
              </a:rPr>
              <a:t>", "</a:t>
            </a:r>
            <a:r>
              <a:rPr kumimoji="0" lang="en-US" smtClean="0">
                <a:solidFill>
                  <a:schemeClr val="tx1"/>
                </a:solidFill>
              </a:rPr>
              <a:t>Ten mon</a:t>
            </a:r>
            <a:r>
              <a:rPr kumimoji="0" lang="en-US" smtClean="0">
                <a:solidFill>
                  <a:schemeClr val="tx2"/>
                </a:solidFill>
              </a:rPr>
              <a:t>", "</a:t>
            </a:r>
            <a:r>
              <a:rPr kumimoji="0" lang="en-US" smtClean="0">
                <a:solidFill>
                  <a:schemeClr val="tx1"/>
                </a:solidFill>
              </a:rPr>
              <a:t>So tin chi</a:t>
            </a:r>
            <a:r>
              <a:rPr kumimoji="0" lang="en-US" smtClean="0">
                <a:solidFill>
                  <a:schemeClr val="tx2"/>
                </a:solidFill>
              </a:rPr>
              <a:t>"}; </a:t>
            </a:r>
          </a:p>
          <a:p>
            <a:pPr lvl="1">
              <a:spcBef>
                <a:spcPts val="600"/>
              </a:spcBef>
            </a:pPr>
            <a:r>
              <a:rPr lang="en-US" sz="2400" smtClean="0"/>
              <a:t>Create data in two-dimensional array of Object:</a:t>
            </a:r>
          </a:p>
          <a:p>
            <a:pPr lvl="1">
              <a:spcBef>
                <a:spcPts val="600"/>
              </a:spcBef>
              <a:buFontTx/>
              <a:buNone/>
            </a:pPr>
            <a:r>
              <a:rPr lang="en-US" smtClean="0">
                <a:solidFill>
                  <a:schemeClr val="tx2"/>
                </a:solidFill>
              </a:rPr>
              <a:t>	Object[][] cells = {</a:t>
            </a:r>
            <a:r>
              <a:rPr kumimoji="0" lang="en-US" smtClean="0">
                <a:solidFill>
                  <a:schemeClr val="tx2"/>
                </a:solidFill>
              </a:rPr>
              <a:t>{"</a:t>
            </a:r>
            <a:r>
              <a:rPr kumimoji="0" lang="en-US" smtClean="0">
                <a:solidFill>
                  <a:schemeClr val="tx1"/>
                </a:solidFill>
              </a:rPr>
              <a:t>001</a:t>
            </a:r>
            <a:r>
              <a:rPr kumimoji="0" lang="en-US" smtClean="0">
                <a:solidFill>
                  <a:schemeClr val="tx2"/>
                </a:solidFill>
              </a:rPr>
              <a:t>", "</a:t>
            </a:r>
            <a:r>
              <a:rPr kumimoji="0" lang="en-US" smtClean="0">
                <a:solidFill>
                  <a:schemeClr val="tx1"/>
                </a:solidFill>
              </a:rPr>
              <a:t>Lap trinh Windows</a:t>
            </a:r>
            <a:r>
              <a:rPr kumimoji="0" lang="en-US" smtClean="0">
                <a:solidFill>
                  <a:schemeClr val="tx2"/>
                </a:solidFill>
              </a:rPr>
              <a:t>", new Integer(5)}, {"</a:t>
            </a:r>
            <a:r>
              <a:rPr kumimoji="0" lang="en-US" smtClean="0">
                <a:solidFill>
                  <a:schemeClr val="tx1"/>
                </a:solidFill>
              </a:rPr>
              <a:t>002</a:t>
            </a:r>
            <a:r>
              <a:rPr kumimoji="0" lang="en-US" smtClean="0">
                <a:solidFill>
                  <a:schemeClr val="tx2"/>
                </a:solidFill>
              </a:rPr>
              <a:t>", "</a:t>
            </a:r>
            <a:r>
              <a:rPr kumimoji="0" lang="en-US" smtClean="0">
                <a:solidFill>
                  <a:schemeClr val="tx1"/>
                </a:solidFill>
              </a:rPr>
              <a:t>Do hoa may tinh</a:t>
            </a:r>
            <a:r>
              <a:rPr kumimoji="0" lang="en-US" smtClean="0">
                <a:solidFill>
                  <a:schemeClr val="tx2"/>
                </a:solidFill>
              </a:rPr>
              <a:t>", new Integer(4)}, {"</a:t>
            </a:r>
            <a:r>
              <a:rPr kumimoji="0" lang="en-US" smtClean="0">
                <a:solidFill>
                  <a:schemeClr val="tx1"/>
                </a:solidFill>
              </a:rPr>
              <a:t>003</a:t>
            </a:r>
            <a:r>
              <a:rPr kumimoji="0" lang="en-US" smtClean="0">
                <a:solidFill>
                  <a:schemeClr val="tx2"/>
                </a:solidFill>
              </a:rPr>
              <a:t>", "</a:t>
            </a:r>
            <a:r>
              <a:rPr kumimoji="0" lang="en-US" smtClean="0">
                <a:solidFill>
                  <a:schemeClr val="tx1"/>
                </a:solidFill>
              </a:rPr>
              <a:t>Phan tich thiet ke</a:t>
            </a:r>
            <a:r>
              <a:rPr kumimoji="0" lang="en-US" smtClean="0">
                <a:solidFill>
                  <a:schemeClr val="tx2"/>
                </a:solidFill>
              </a:rPr>
              <a:t>", new Integer(5)}, …};</a:t>
            </a:r>
          </a:p>
          <a:p>
            <a:pPr lvl="1">
              <a:spcBef>
                <a:spcPts val="600"/>
              </a:spcBef>
            </a:pPr>
            <a:r>
              <a:rPr lang="en-US" sz="2400" smtClean="0"/>
              <a:t>Construct a table from the cell and column name arrays:</a:t>
            </a:r>
          </a:p>
          <a:p>
            <a:pPr lvl="1">
              <a:spcBef>
                <a:spcPts val="600"/>
              </a:spcBef>
              <a:buFontTx/>
              <a:buNone/>
            </a:pPr>
            <a:r>
              <a:rPr kumimoji="0" lang="en-US" smtClean="0">
                <a:solidFill>
                  <a:schemeClr val="tx2"/>
                </a:solidFill>
              </a:rPr>
              <a:t>	JTable table = new JTable(cells, columnNames); </a:t>
            </a:r>
          </a:p>
          <a:p>
            <a:pPr lvl="1">
              <a:spcBef>
                <a:spcPts val="600"/>
              </a:spcBef>
            </a:pPr>
            <a:r>
              <a:rPr lang="en-US" sz="2400" smtClean="0"/>
              <a:t>Finally, add scroll bars in the usual way, by wrapping the table in a </a:t>
            </a:r>
            <a:r>
              <a:rPr lang="en-US" sz="2400" smtClean="0">
                <a:solidFill>
                  <a:schemeClr val="tx1"/>
                </a:solidFill>
              </a:rPr>
              <a:t>JScrollPane</a:t>
            </a:r>
            <a:r>
              <a:rPr lang="en-US" sz="2400" smtClean="0"/>
              <a:t>:</a:t>
            </a:r>
          </a:p>
          <a:p>
            <a:pPr lvl="1">
              <a:spcBef>
                <a:spcPts val="600"/>
              </a:spcBef>
              <a:buFontTx/>
              <a:buNone/>
            </a:pPr>
            <a:r>
              <a:rPr kumimoji="0" lang="en-US" smtClean="0">
                <a:solidFill>
                  <a:schemeClr val="tx2"/>
                </a:solidFill>
              </a:rPr>
              <a:t>	JScrollPane pane = new JScrollPane(table);</a:t>
            </a: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38595">
                                            <p:txEl>
                                              <p:pRg st="0" end="0"/>
                                            </p:txEl>
                                          </p:spTgt>
                                        </p:tgtEl>
                                        <p:attrNameLst>
                                          <p:attrName>style.visibility</p:attrName>
                                        </p:attrNameLst>
                                      </p:cBhvr>
                                      <p:to>
                                        <p:strVal val="visible"/>
                                      </p:to>
                                    </p:set>
                                    <p:animEffect transition="in" filter="box(in)">
                                      <p:cBhvr>
                                        <p:cTn id="7" dur="500"/>
                                        <p:tgtEl>
                                          <p:spTgt spid="238595">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38595">
                                            <p:txEl>
                                              <p:pRg st="1" end="1"/>
                                            </p:txEl>
                                          </p:spTgt>
                                        </p:tgtEl>
                                        <p:attrNameLst>
                                          <p:attrName>style.visibility</p:attrName>
                                        </p:attrNameLst>
                                      </p:cBhvr>
                                      <p:to>
                                        <p:strVal val="visible"/>
                                      </p:to>
                                    </p:set>
                                    <p:animEffect transition="in" filter="box(in)">
                                      <p:cBhvr>
                                        <p:cTn id="10" dur="500"/>
                                        <p:tgtEl>
                                          <p:spTgt spid="238595">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38595">
                                            <p:txEl>
                                              <p:pRg st="2" end="2"/>
                                            </p:txEl>
                                          </p:spTgt>
                                        </p:tgtEl>
                                        <p:attrNameLst>
                                          <p:attrName>style.visibility</p:attrName>
                                        </p:attrNameLst>
                                      </p:cBhvr>
                                      <p:to>
                                        <p:strVal val="visible"/>
                                      </p:to>
                                    </p:set>
                                    <p:animEffect transition="in" filter="box(in)">
                                      <p:cBhvr>
                                        <p:cTn id="13" dur="500"/>
                                        <p:tgtEl>
                                          <p:spTgt spid="238595">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38595">
                                            <p:txEl>
                                              <p:pRg st="3" end="3"/>
                                            </p:txEl>
                                          </p:spTgt>
                                        </p:tgtEl>
                                        <p:attrNameLst>
                                          <p:attrName>style.visibility</p:attrName>
                                        </p:attrNameLst>
                                      </p:cBhvr>
                                      <p:to>
                                        <p:strVal val="visible"/>
                                      </p:to>
                                    </p:set>
                                    <p:animEffect transition="in" filter="box(in)">
                                      <p:cBhvr>
                                        <p:cTn id="16" dur="500"/>
                                        <p:tgtEl>
                                          <p:spTgt spid="238595">
                                            <p:txEl>
                                              <p:pRg st="3" end="3"/>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38595">
                                            <p:txEl>
                                              <p:pRg st="4" end="4"/>
                                            </p:txEl>
                                          </p:spTgt>
                                        </p:tgtEl>
                                        <p:attrNameLst>
                                          <p:attrName>style.visibility</p:attrName>
                                        </p:attrNameLst>
                                      </p:cBhvr>
                                      <p:to>
                                        <p:strVal val="visible"/>
                                      </p:to>
                                    </p:set>
                                    <p:animEffect transition="in" filter="box(in)">
                                      <p:cBhvr>
                                        <p:cTn id="19" dur="500"/>
                                        <p:tgtEl>
                                          <p:spTgt spid="238595">
                                            <p:txEl>
                                              <p:pRg st="4" end="4"/>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38595">
                                            <p:txEl>
                                              <p:pRg st="5" end="5"/>
                                            </p:txEl>
                                          </p:spTgt>
                                        </p:tgtEl>
                                        <p:attrNameLst>
                                          <p:attrName>style.visibility</p:attrName>
                                        </p:attrNameLst>
                                      </p:cBhvr>
                                      <p:to>
                                        <p:strVal val="visible"/>
                                      </p:to>
                                    </p:set>
                                    <p:animEffect transition="in" filter="box(in)">
                                      <p:cBhvr>
                                        <p:cTn id="22" dur="500"/>
                                        <p:tgtEl>
                                          <p:spTgt spid="238595">
                                            <p:txEl>
                                              <p:pRg st="5" end="5"/>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38595">
                                            <p:txEl>
                                              <p:pRg st="6" end="6"/>
                                            </p:txEl>
                                          </p:spTgt>
                                        </p:tgtEl>
                                        <p:attrNameLst>
                                          <p:attrName>style.visibility</p:attrName>
                                        </p:attrNameLst>
                                      </p:cBhvr>
                                      <p:to>
                                        <p:strVal val="visible"/>
                                      </p:to>
                                    </p:set>
                                    <p:animEffect transition="in" filter="box(in)">
                                      <p:cBhvr>
                                        <p:cTn id="25" dur="500"/>
                                        <p:tgtEl>
                                          <p:spTgt spid="238595">
                                            <p:txEl>
                                              <p:pRg st="6" end="6"/>
                                            </p:txEl>
                                          </p:spTgt>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38595">
                                            <p:txEl>
                                              <p:pRg st="7" end="7"/>
                                            </p:txEl>
                                          </p:spTgt>
                                        </p:tgtEl>
                                        <p:attrNameLst>
                                          <p:attrName>style.visibility</p:attrName>
                                        </p:attrNameLst>
                                      </p:cBhvr>
                                      <p:to>
                                        <p:strVal val="visible"/>
                                      </p:to>
                                    </p:set>
                                    <p:animEffect transition="in" filter="box(in)">
                                      <p:cBhvr>
                                        <p:cTn id="28" dur="500"/>
                                        <p:tgtEl>
                                          <p:spTgt spid="238595">
                                            <p:txEl>
                                              <p:pRg st="7" end="7"/>
                                            </p:txEl>
                                          </p:spTgt>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38595">
                                            <p:txEl>
                                              <p:pRg st="8" end="8"/>
                                            </p:txEl>
                                          </p:spTgt>
                                        </p:tgtEl>
                                        <p:attrNameLst>
                                          <p:attrName>style.visibility</p:attrName>
                                        </p:attrNameLst>
                                      </p:cBhvr>
                                      <p:to>
                                        <p:strVal val="visible"/>
                                      </p:to>
                                    </p:set>
                                    <p:animEffect transition="in" filter="box(in)">
                                      <p:cBhvr>
                                        <p:cTn id="31" dur="500"/>
                                        <p:tgtEl>
                                          <p:spTgt spid="2385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pPr>
              <a:defRPr/>
            </a:pPr>
            <a:fld id="{EAB4D87F-C654-4EE6-B9B5-67E74A761270}" type="slidenum">
              <a:rPr lang="en-US"/>
              <a:pPr>
                <a:defRPr/>
              </a:pPr>
              <a:t>3</a:t>
            </a:fld>
            <a:endParaRPr lang="en-US"/>
          </a:p>
        </p:txBody>
      </p:sp>
      <p:sp>
        <p:nvSpPr>
          <p:cNvPr id="19459" name="Rectangle 2"/>
          <p:cNvSpPr>
            <a:spLocks noGrp="1" noChangeArrowheads="1"/>
          </p:cNvSpPr>
          <p:nvPr>
            <p:ph type="title"/>
          </p:nvPr>
        </p:nvSpPr>
        <p:spPr>
          <a:xfrm>
            <a:off x="574675" y="304800"/>
            <a:ext cx="8001000" cy="911225"/>
          </a:xfrm>
        </p:spPr>
        <p:txBody>
          <a:bodyPr/>
          <a:lstStyle/>
          <a:p>
            <a:pPr algn="l" eaLnBrk="1" hangingPunct="1"/>
            <a:r>
              <a:rPr lang="en-US" sz="4400" b="1" smtClean="0">
                <a:solidFill>
                  <a:srgbClr val="7B9899"/>
                </a:solidFill>
              </a:rPr>
              <a:t>Outline</a:t>
            </a:r>
          </a:p>
        </p:txBody>
      </p:sp>
      <p:sp>
        <p:nvSpPr>
          <p:cNvPr id="74755" name="Text Box 3"/>
          <p:cNvSpPr txBox="1">
            <a:spLocks noChangeArrowheads="1"/>
          </p:cNvSpPr>
          <p:nvPr/>
        </p:nvSpPr>
        <p:spPr bwMode="auto">
          <a:xfrm>
            <a:off x="4343400" y="1809750"/>
            <a:ext cx="30480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457200" indent="-4572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spcBef>
                <a:spcPts val="1200"/>
              </a:spcBef>
              <a:buFont typeface="Wingdings" pitchFamily="2" charset="2"/>
              <a:buChar char="Ø"/>
            </a:pPr>
            <a:r>
              <a:rPr lang="en-US" sz="2400">
                <a:solidFill>
                  <a:srgbClr val="0000FF"/>
                </a:solidFill>
                <a:latin typeface="Arial" charset="0"/>
              </a:rPr>
              <a:t>JList</a:t>
            </a:r>
          </a:p>
          <a:p>
            <a:pPr>
              <a:spcBef>
                <a:spcPts val="1200"/>
              </a:spcBef>
              <a:buFont typeface="Wingdings" pitchFamily="2" charset="2"/>
              <a:buChar char="Ø"/>
            </a:pPr>
            <a:r>
              <a:rPr lang="en-US" sz="2400">
                <a:solidFill>
                  <a:srgbClr val="0000FF"/>
                </a:solidFill>
                <a:latin typeface="Arial" charset="0"/>
              </a:rPr>
              <a:t>JTable</a:t>
            </a:r>
          </a:p>
          <a:p>
            <a:pPr>
              <a:spcBef>
                <a:spcPts val="1200"/>
              </a:spcBef>
              <a:buFont typeface="Wingdings" pitchFamily="2" charset="2"/>
              <a:buChar char="Ø"/>
            </a:pPr>
            <a:r>
              <a:rPr lang="en-US" sz="2400">
                <a:solidFill>
                  <a:srgbClr val="0000FF"/>
                </a:solidFill>
                <a:latin typeface="Arial" charset="0"/>
              </a:rPr>
              <a:t>JTree</a:t>
            </a:r>
          </a:p>
          <a:p>
            <a:pPr>
              <a:spcBef>
                <a:spcPts val="1200"/>
              </a:spcBef>
              <a:buFont typeface="Wingdings" pitchFamily="2" charset="2"/>
              <a:buChar char="Ø"/>
            </a:pPr>
            <a:r>
              <a:rPr lang="en-US" sz="2400">
                <a:solidFill>
                  <a:srgbClr val="0000FF"/>
                </a:solidFill>
                <a:latin typeface="Arial" charset="0"/>
              </a:rPr>
              <a:t>JSplitPane</a:t>
            </a:r>
          </a:p>
          <a:p>
            <a:pPr lvl="3">
              <a:spcBef>
                <a:spcPts val="1200"/>
              </a:spcBef>
              <a:buFont typeface="Wingdings" pitchFamily="2" charset="2"/>
              <a:buChar char="Ø"/>
            </a:pPr>
            <a:r>
              <a:rPr lang="en-US" sz="2400">
                <a:solidFill>
                  <a:srgbClr val="0000FF"/>
                </a:solidFill>
                <a:latin typeface="Arial" charset="0"/>
              </a:rPr>
              <a:t>JSlider</a:t>
            </a:r>
          </a:p>
          <a:p>
            <a:pPr lvl="3">
              <a:spcBef>
                <a:spcPts val="1200"/>
              </a:spcBef>
              <a:buFont typeface="Wingdings" pitchFamily="2" charset="2"/>
              <a:buChar char="Ø"/>
            </a:pPr>
            <a:r>
              <a:rPr lang="en-US" sz="2400">
                <a:solidFill>
                  <a:srgbClr val="0000FF"/>
                </a:solidFill>
              </a:rPr>
              <a:t>Key Events</a:t>
            </a:r>
          </a:p>
          <a:p>
            <a:pPr lvl="3">
              <a:spcBef>
                <a:spcPts val="1200"/>
              </a:spcBef>
              <a:buFont typeface="Wingdings" pitchFamily="2" charset="2"/>
              <a:buChar char="Ø"/>
            </a:pPr>
            <a:r>
              <a:rPr lang="en-US" sz="2400">
                <a:solidFill>
                  <a:srgbClr val="0000FF"/>
                </a:solidFill>
              </a:rPr>
              <a:t>Mouse Events</a:t>
            </a:r>
            <a:endParaRPr lang="en-US" sz="2400">
              <a:solidFill>
                <a:srgbClr val="0000FF"/>
              </a:solidFill>
              <a:latin typeface="Arial" charset="0"/>
            </a:endParaRPr>
          </a:p>
        </p:txBody>
      </p:sp>
      <p:sp>
        <p:nvSpPr>
          <p:cNvPr id="74756" name="AutoShape 4"/>
          <p:cNvSpPr>
            <a:spLocks noChangeArrowheads="1"/>
          </p:cNvSpPr>
          <p:nvPr/>
        </p:nvSpPr>
        <p:spPr bwMode="auto">
          <a:xfrm>
            <a:off x="2819400" y="1905000"/>
            <a:ext cx="1371600" cy="304800"/>
          </a:xfrm>
          <a:prstGeom prst="rightArrow">
            <a:avLst>
              <a:gd name="adj1" fmla="val 50000"/>
              <a:gd name="adj2" fmla="val 68750"/>
            </a:avLst>
          </a:prstGeom>
          <a:solidFill>
            <a:schemeClr val="accent3">
              <a:lumMod val="75000"/>
            </a:schemeClr>
          </a:solidFill>
          <a:ln w="9525">
            <a:solidFill>
              <a:schemeClr val="tx1"/>
            </a:solidFill>
            <a:miter lim="800000"/>
            <a:headEnd/>
            <a:tailEnd/>
          </a:ln>
          <a:effectLst/>
        </p:spPr>
        <p:txBody>
          <a:bodyPr wrap="none" anchor="ctr"/>
          <a:lstStyle/>
          <a:p>
            <a:pPr>
              <a:defRPr/>
            </a:pPr>
            <a:endParaRPr lang="en-US"/>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74755"/>
                                        </p:tgtEl>
                                        <p:attrNameLst>
                                          <p:attrName>style.visibility</p:attrName>
                                        </p:attrNameLst>
                                      </p:cBhvr>
                                      <p:to>
                                        <p:strVal val="visible"/>
                                      </p:to>
                                    </p:set>
                                    <p:anim calcmode="lin" valueType="num">
                                      <p:cBhvr additive="base">
                                        <p:cTn id="7" dur="500" fill="hold"/>
                                        <p:tgtEl>
                                          <p:spTgt spid="74755"/>
                                        </p:tgtEl>
                                        <p:attrNameLst>
                                          <p:attrName>ppt_x</p:attrName>
                                        </p:attrNameLst>
                                      </p:cBhvr>
                                      <p:tavLst>
                                        <p:tav tm="0">
                                          <p:val>
                                            <p:strVal val="1+#ppt_w/2"/>
                                          </p:val>
                                        </p:tav>
                                        <p:tav tm="100000">
                                          <p:val>
                                            <p:strVal val="#ppt_x"/>
                                          </p:val>
                                        </p:tav>
                                      </p:tavLst>
                                    </p:anim>
                                    <p:anim calcmode="lin" valueType="num">
                                      <p:cBhvr additive="base">
                                        <p:cTn id="8" dur="500" fill="hold"/>
                                        <p:tgtEl>
                                          <p:spTgt spid="7475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4756"/>
                                        </p:tgtEl>
                                        <p:attrNameLst>
                                          <p:attrName>style.visibility</p:attrName>
                                        </p:attrNameLst>
                                      </p:cBhvr>
                                      <p:to>
                                        <p:strVal val="visible"/>
                                      </p:to>
                                    </p:set>
                                    <p:animEffect transition="in" filter="dissolve">
                                      <p:cBhvr>
                                        <p:cTn id="13" dur="5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autoUpdateAnimBg="0"/>
      <p:bldP spid="7475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453635FF-59BC-410A-97F3-E7E60EF5035A}" type="slidenum">
              <a:rPr lang="en-US" b="0" smtClean="0">
                <a:latin typeface="Arial Narrow" pitchFamily="34" charset="0"/>
              </a:rPr>
              <a:pPr/>
              <a:t>30</a:t>
            </a:fld>
            <a:endParaRPr lang="en-US" b="0" smtClean="0">
              <a:latin typeface="Arial Narrow" pitchFamily="34" charset="0"/>
            </a:endParaRPr>
          </a:p>
        </p:txBody>
      </p:sp>
      <p:sp>
        <p:nvSpPr>
          <p:cNvPr id="211970" name="Rectangle 2"/>
          <p:cNvSpPr>
            <a:spLocks noGrp="1" noChangeArrowheads="1"/>
          </p:cNvSpPr>
          <p:nvPr>
            <p:ph type="title"/>
          </p:nvPr>
        </p:nvSpPr>
        <p:spPr/>
        <p:txBody>
          <a:bodyPr/>
          <a:lstStyle/>
          <a:p>
            <a:pPr>
              <a:defRPr/>
            </a:pPr>
            <a:r>
              <a:rPr kumimoji="0" lang="en-US" b="0" smtClean="0"/>
              <a:t>Example: JTableDemo.java</a:t>
            </a:r>
          </a:p>
        </p:txBody>
      </p:sp>
      <p:sp>
        <p:nvSpPr>
          <p:cNvPr id="48132" name="Content Placeholder 5"/>
          <p:cNvSpPr>
            <a:spLocks noGrp="1"/>
          </p:cNvSpPr>
          <p:nvPr>
            <p:ph idx="1"/>
          </p:nvPr>
        </p:nvSpPr>
        <p:spPr/>
        <p:txBody>
          <a:bodyPr/>
          <a:lstStyle/>
          <a:p>
            <a:endParaRPr lang="en-US" smtClean="0"/>
          </a:p>
        </p:txBody>
      </p:sp>
      <p:sp>
        <p:nvSpPr>
          <p:cNvPr id="48133"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98FB4D0D-EC6D-4B2B-AB44-5A025A5FA320}" type="slidenum">
              <a:rPr lang="en-US" b="0">
                <a:latin typeface="Arial Narrow" pitchFamily="34" charset="0"/>
              </a:rPr>
              <a:pPr algn="r"/>
              <a:t>30</a:t>
            </a:fld>
            <a:endParaRPr lang="en-US" b="0">
              <a:latin typeface="Arial Narrow" pitchFamily="34" charset="0"/>
            </a:endParaRPr>
          </a:p>
        </p:txBody>
      </p:sp>
      <p:sp>
        <p:nvSpPr>
          <p:cNvPr id="5125" name="Rectangle 3"/>
          <p:cNvSpPr>
            <a:spLocks noChangeArrowheads="1"/>
          </p:cNvSpPr>
          <p:nvPr/>
        </p:nvSpPr>
        <p:spPr bwMode="auto">
          <a:xfrm>
            <a:off x="533400" y="1295400"/>
            <a:ext cx="8382000" cy="5257800"/>
          </a:xfrm>
          <a:prstGeom prst="rect">
            <a:avLst/>
          </a:prstGeom>
          <a:solidFill>
            <a:schemeClr val="hlink"/>
          </a:solidFill>
          <a:ln w="9525">
            <a:solidFill>
              <a:schemeClr val="tx1"/>
            </a:solidFill>
            <a:miter lim="800000"/>
            <a:headEnd/>
            <a:tailEnd/>
          </a:ln>
        </p:spPr>
        <p:txBody>
          <a:bodyPr tIns="0" bIns="0" anchor="ctr">
            <a:spAutoFit/>
          </a:bodyPr>
          <a:lstStyle/>
          <a:p>
            <a:pPr indent="228600">
              <a:lnSpc>
                <a:spcPct val="80000"/>
              </a:lnSpc>
              <a:spcBef>
                <a:spcPct val="30000"/>
              </a:spcBef>
              <a:tabLst>
                <a:tab pos="228600" algn="l"/>
                <a:tab pos="457200" algn="l"/>
                <a:tab pos="685800" algn="l"/>
                <a:tab pos="914400" algn="l"/>
                <a:tab pos="1143000" algn="l"/>
                <a:tab pos="1371600" algn="l"/>
                <a:tab pos="1600200" algn="l"/>
                <a:tab pos="1828800" algn="l"/>
              </a:tabLst>
            </a:pPr>
            <a:r>
              <a:rPr lang="en-US" sz="1400" b="0">
                <a:solidFill>
                  <a:srgbClr val="0000FF"/>
                </a:solidFill>
                <a:latin typeface="Arial" charset="0"/>
              </a:rPr>
              <a:t>import</a:t>
            </a:r>
            <a:r>
              <a:rPr lang="en-US" sz="1400" b="0">
                <a:solidFill>
                  <a:schemeClr val="bg2"/>
                </a:solidFill>
                <a:latin typeface="Arial" charset="0"/>
              </a:rPr>
              <a:t> javax.swing.*;</a:t>
            </a:r>
          </a:p>
          <a:p>
            <a:pPr indent="228600">
              <a:lnSpc>
                <a:spcPct val="80000"/>
              </a:lnSpc>
              <a:spcBef>
                <a:spcPct val="30000"/>
              </a:spcBef>
              <a:tabLst>
                <a:tab pos="228600" algn="l"/>
                <a:tab pos="457200" algn="l"/>
                <a:tab pos="685800" algn="l"/>
                <a:tab pos="914400" algn="l"/>
                <a:tab pos="1143000" algn="l"/>
                <a:tab pos="1371600" algn="l"/>
                <a:tab pos="1600200" algn="l"/>
                <a:tab pos="1828800" algn="l"/>
              </a:tabLst>
            </a:pPr>
            <a:r>
              <a:rPr lang="en-US" sz="1400" b="0">
                <a:solidFill>
                  <a:srgbClr val="0000FF"/>
                </a:solidFill>
                <a:latin typeface="Arial" charset="0"/>
              </a:rPr>
              <a:t>import</a:t>
            </a:r>
            <a:r>
              <a:rPr lang="en-US" sz="1400" b="0">
                <a:solidFill>
                  <a:schemeClr val="bg2"/>
                </a:solidFill>
                <a:latin typeface="Arial" charset="0"/>
              </a:rPr>
              <a:t> java.awt.*;</a:t>
            </a:r>
          </a:p>
          <a:p>
            <a:pPr indent="228600">
              <a:lnSpc>
                <a:spcPct val="80000"/>
              </a:lnSpc>
              <a:spcBef>
                <a:spcPct val="30000"/>
              </a:spcBef>
              <a:tabLst>
                <a:tab pos="228600" algn="l"/>
                <a:tab pos="457200" algn="l"/>
                <a:tab pos="685800" algn="l"/>
                <a:tab pos="914400" algn="l"/>
                <a:tab pos="1143000" algn="l"/>
                <a:tab pos="1371600" algn="l"/>
                <a:tab pos="1600200" algn="l"/>
                <a:tab pos="1828800" algn="l"/>
              </a:tabLst>
            </a:pPr>
            <a:r>
              <a:rPr lang="en-US" sz="1400" b="0">
                <a:solidFill>
                  <a:srgbClr val="0000FF"/>
                </a:solidFill>
                <a:latin typeface="Arial" charset="0"/>
              </a:rPr>
              <a:t>import</a:t>
            </a:r>
            <a:r>
              <a:rPr lang="en-US" sz="1400" b="0">
                <a:solidFill>
                  <a:schemeClr val="bg2"/>
                </a:solidFill>
                <a:latin typeface="Arial" charset="0"/>
              </a:rPr>
              <a:t> java.awt.event.*;</a:t>
            </a:r>
          </a:p>
          <a:p>
            <a:pPr indent="228600">
              <a:lnSpc>
                <a:spcPct val="80000"/>
              </a:lnSpc>
              <a:spcBef>
                <a:spcPct val="30000"/>
              </a:spcBef>
              <a:tabLst>
                <a:tab pos="228600" algn="l"/>
                <a:tab pos="457200" algn="l"/>
                <a:tab pos="685800" algn="l"/>
                <a:tab pos="914400" algn="l"/>
                <a:tab pos="1143000" algn="l"/>
                <a:tab pos="1371600" algn="l"/>
                <a:tab pos="1600200" algn="l"/>
                <a:tab pos="1828800" algn="l"/>
              </a:tabLst>
            </a:pPr>
            <a:r>
              <a:rPr lang="en-US" sz="1400" b="0">
                <a:solidFill>
                  <a:srgbClr val="0000FF"/>
                </a:solidFill>
                <a:latin typeface="Arial" charset="0"/>
              </a:rPr>
              <a:t>class</a:t>
            </a:r>
            <a:r>
              <a:rPr lang="en-US" sz="1400" b="0">
                <a:solidFill>
                  <a:schemeClr val="bg2"/>
                </a:solidFill>
                <a:latin typeface="Arial" charset="0"/>
              </a:rPr>
              <a:t> JTableDemo </a:t>
            </a:r>
            <a:r>
              <a:rPr lang="en-US" sz="1400" b="0">
                <a:solidFill>
                  <a:srgbClr val="0000FF"/>
                </a:solidFill>
                <a:latin typeface="Arial" charset="0"/>
              </a:rPr>
              <a:t>extends</a:t>
            </a:r>
            <a:r>
              <a:rPr lang="en-US" sz="1400" b="0">
                <a:solidFill>
                  <a:schemeClr val="bg2"/>
                </a:solidFill>
                <a:latin typeface="Arial" charset="0"/>
              </a:rPr>
              <a:t> JFrame {</a:t>
            </a:r>
          </a:p>
          <a:p>
            <a:pPr indent="228600">
              <a:lnSpc>
                <a:spcPct val="80000"/>
              </a:lnSpc>
              <a:spcBef>
                <a:spcPct val="30000"/>
              </a:spcBef>
              <a:tabLst>
                <a:tab pos="228600" algn="l"/>
                <a:tab pos="457200" algn="l"/>
                <a:tab pos="685800" algn="l"/>
                <a:tab pos="914400" algn="l"/>
                <a:tab pos="1143000" algn="l"/>
                <a:tab pos="1371600" algn="l"/>
                <a:tab pos="1600200" algn="l"/>
                <a:tab pos="1828800" algn="l"/>
              </a:tabLst>
            </a:pPr>
            <a:r>
              <a:rPr lang="en-US" sz="1400" b="0">
                <a:solidFill>
                  <a:schemeClr val="bg2"/>
                </a:solidFill>
                <a:latin typeface="Arial" charset="0"/>
              </a:rPr>
              <a:t>      </a:t>
            </a:r>
            <a:r>
              <a:rPr lang="en-US" sz="1400" b="0">
                <a:solidFill>
                  <a:srgbClr val="0000FF"/>
                </a:solidFill>
                <a:latin typeface="Arial" charset="0"/>
              </a:rPr>
              <a:t>public</a:t>
            </a:r>
            <a:r>
              <a:rPr lang="en-US" sz="1400" b="0">
                <a:solidFill>
                  <a:schemeClr val="bg2"/>
                </a:solidFill>
                <a:latin typeface="Arial" charset="0"/>
              </a:rPr>
              <a:t> JTableDemo()  {</a:t>
            </a:r>
          </a:p>
          <a:p>
            <a:pPr indent="228600">
              <a:lnSpc>
                <a:spcPct val="80000"/>
              </a:lnSpc>
              <a:spcBef>
                <a:spcPct val="30000"/>
              </a:spcBef>
              <a:tabLst>
                <a:tab pos="228600" algn="l"/>
                <a:tab pos="457200" algn="l"/>
                <a:tab pos="685800" algn="l"/>
                <a:tab pos="914400" algn="l"/>
                <a:tab pos="1143000" algn="l"/>
                <a:tab pos="1371600" algn="l"/>
                <a:tab pos="1600200" algn="l"/>
                <a:tab pos="1828800" algn="l"/>
              </a:tabLst>
            </a:pPr>
            <a:r>
              <a:rPr lang="en-US" sz="1400" b="0">
                <a:solidFill>
                  <a:schemeClr val="bg2"/>
                </a:solidFill>
                <a:latin typeface="Arial" charset="0"/>
              </a:rPr>
              <a:t>		super(“</a:t>
            </a:r>
            <a:r>
              <a:rPr lang="en-US" sz="1400" b="0">
                <a:solidFill>
                  <a:srgbClr val="DE2C28"/>
                </a:solidFill>
                <a:latin typeface="Arial" charset="0"/>
              </a:rPr>
              <a:t>JTable demo</a:t>
            </a:r>
            <a:r>
              <a:rPr lang="en-US" sz="1400" b="0">
                <a:solidFill>
                  <a:schemeClr val="bg2"/>
                </a:solidFill>
                <a:latin typeface="Arial" charset="0"/>
              </a:rPr>
              <a:t>”);</a:t>
            </a:r>
          </a:p>
          <a:p>
            <a:pPr indent="228600">
              <a:lnSpc>
                <a:spcPct val="80000"/>
              </a:lnSpc>
              <a:spcBef>
                <a:spcPct val="30000"/>
              </a:spcBef>
              <a:tabLst>
                <a:tab pos="228600" algn="l"/>
                <a:tab pos="457200" algn="l"/>
                <a:tab pos="685800" algn="l"/>
                <a:tab pos="914400" algn="l"/>
                <a:tab pos="1143000" algn="l"/>
                <a:tab pos="1371600" algn="l"/>
                <a:tab pos="1600200" algn="l"/>
                <a:tab pos="1828800" algn="l"/>
              </a:tabLst>
            </a:pPr>
            <a:r>
              <a:rPr lang="en-US" sz="1400" b="0">
                <a:solidFill>
                  <a:schemeClr val="bg2"/>
                </a:solidFill>
                <a:latin typeface="Arial" charset="0"/>
              </a:rPr>
              <a:t> 		</a:t>
            </a:r>
            <a:r>
              <a:rPr lang="en-US" sz="1400">
                <a:solidFill>
                  <a:srgbClr val="0000FF"/>
                </a:solidFill>
                <a:latin typeface="Arial" charset="0"/>
              </a:rPr>
              <a:t>String</a:t>
            </a:r>
            <a:r>
              <a:rPr lang="en-US" sz="1400">
                <a:solidFill>
                  <a:schemeClr val="bg2"/>
                </a:solidFill>
                <a:latin typeface="Arial" charset="0"/>
              </a:rPr>
              <a:t>[] colnames = {“</a:t>
            </a:r>
            <a:r>
              <a:rPr lang="en-US" sz="1400">
                <a:solidFill>
                  <a:srgbClr val="DE2C28"/>
                </a:solidFill>
                <a:latin typeface="Arial" charset="0"/>
              </a:rPr>
              <a:t>Ma mon</a:t>
            </a:r>
            <a:r>
              <a:rPr lang="en-US" sz="1400">
                <a:solidFill>
                  <a:schemeClr val="bg2"/>
                </a:solidFill>
                <a:latin typeface="Arial" charset="0"/>
              </a:rPr>
              <a:t>",“</a:t>
            </a:r>
            <a:r>
              <a:rPr lang="en-US" sz="1400">
                <a:solidFill>
                  <a:srgbClr val="DE2C28"/>
                </a:solidFill>
                <a:latin typeface="Arial" charset="0"/>
              </a:rPr>
              <a:t>Ten mon</a:t>
            </a:r>
            <a:r>
              <a:rPr lang="en-US" sz="1400">
                <a:solidFill>
                  <a:schemeClr val="bg2"/>
                </a:solidFill>
                <a:latin typeface="Arial" charset="0"/>
              </a:rPr>
              <a:t>",“</a:t>
            </a:r>
            <a:r>
              <a:rPr lang="en-US" sz="1400">
                <a:solidFill>
                  <a:srgbClr val="DE2C28"/>
                </a:solidFill>
                <a:latin typeface="Arial" charset="0"/>
              </a:rPr>
              <a:t>So tin chi</a:t>
            </a:r>
            <a:r>
              <a:rPr lang="en-US" sz="1400">
                <a:solidFill>
                  <a:schemeClr val="bg2"/>
                </a:solidFill>
                <a:latin typeface="Arial" charset="0"/>
              </a:rPr>
              <a:t>"}; </a:t>
            </a:r>
          </a:p>
          <a:p>
            <a:pPr indent="228600">
              <a:lnSpc>
                <a:spcPct val="80000"/>
              </a:lnSpc>
              <a:spcBef>
                <a:spcPct val="30000"/>
              </a:spcBef>
              <a:tabLst>
                <a:tab pos="228600" algn="l"/>
                <a:tab pos="457200" algn="l"/>
                <a:tab pos="685800" algn="l"/>
                <a:tab pos="914400" algn="l"/>
                <a:tab pos="1143000" algn="l"/>
                <a:tab pos="1371600" algn="l"/>
                <a:tab pos="1600200" algn="l"/>
                <a:tab pos="1828800" algn="l"/>
              </a:tabLst>
            </a:pPr>
            <a:r>
              <a:rPr lang="en-US" sz="1400" b="0">
                <a:solidFill>
                  <a:schemeClr val="bg2"/>
                </a:solidFill>
                <a:latin typeface="Arial" charset="0"/>
              </a:rPr>
              <a:t>		</a:t>
            </a:r>
            <a:r>
              <a:rPr lang="en-US" sz="1400" b="0">
                <a:solidFill>
                  <a:srgbClr val="0000FF"/>
                </a:solidFill>
                <a:latin typeface="Arial" charset="0"/>
              </a:rPr>
              <a:t>Object</a:t>
            </a:r>
            <a:r>
              <a:rPr lang="en-US" sz="1400" b="0">
                <a:solidFill>
                  <a:schemeClr val="bg2"/>
                </a:solidFill>
                <a:latin typeface="Arial" charset="0"/>
              </a:rPr>
              <a:t>[ ][ ] cells = {</a:t>
            </a:r>
          </a:p>
          <a:p>
            <a:pPr indent="228600">
              <a:lnSpc>
                <a:spcPct val="80000"/>
              </a:lnSpc>
              <a:spcBef>
                <a:spcPct val="30000"/>
              </a:spcBef>
              <a:tabLst>
                <a:tab pos="228600" algn="l"/>
                <a:tab pos="457200" algn="l"/>
                <a:tab pos="685800" algn="l"/>
                <a:tab pos="914400" algn="l"/>
                <a:tab pos="1143000" algn="l"/>
                <a:tab pos="1371600" algn="l"/>
                <a:tab pos="1600200" algn="l"/>
                <a:tab pos="1828800" algn="l"/>
              </a:tabLst>
            </a:pPr>
            <a:r>
              <a:rPr lang="en-US" sz="1400" b="0">
                <a:solidFill>
                  <a:schemeClr val="bg2"/>
                </a:solidFill>
                <a:latin typeface="Arial" charset="0"/>
              </a:rPr>
              <a:t>				{"</a:t>
            </a:r>
            <a:r>
              <a:rPr lang="en-US" sz="1400" b="0">
                <a:solidFill>
                  <a:srgbClr val="DE2C28"/>
                </a:solidFill>
                <a:latin typeface="Arial" charset="0"/>
              </a:rPr>
              <a:t>001</a:t>
            </a:r>
            <a:r>
              <a:rPr lang="en-US" sz="1400" b="0">
                <a:solidFill>
                  <a:schemeClr val="bg2"/>
                </a:solidFill>
                <a:latin typeface="Arial" charset="0"/>
              </a:rPr>
              <a:t>", "</a:t>
            </a:r>
            <a:r>
              <a:rPr lang="en-US" sz="1400" b="0">
                <a:solidFill>
                  <a:srgbClr val="DE2C28"/>
                </a:solidFill>
                <a:latin typeface="Arial" charset="0"/>
              </a:rPr>
              <a:t>Lap</a:t>
            </a:r>
            <a:r>
              <a:rPr lang="en-US" sz="1400" b="0">
                <a:solidFill>
                  <a:schemeClr val="bg2"/>
                </a:solidFill>
                <a:latin typeface="Arial" charset="0"/>
              </a:rPr>
              <a:t> </a:t>
            </a:r>
            <a:r>
              <a:rPr lang="en-US" sz="1400" b="0">
                <a:solidFill>
                  <a:srgbClr val="DE2C28"/>
                </a:solidFill>
                <a:latin typeface="Arial" charset="0"/>
              </a:rPr>
              <a:t>trinh</a:t>
            </a:r>
            <a:r>
              <a:rPr lang="en-US" sz="1400" b="0">
                <a:solidFill>
                  <a:schemeClr val="bg2"/>
                </a:solidFill>
                <a:latin typeface="Arial" charset="0"/>
              </a:rPr>
              <a:t> </a:t>
            </a:r>
            <a:r>
              <a:rPr lang="en-US" sz="1400" b="0">
                <a:solidFill>
                  <a:srgbClr val="DE2C28"/>
                </a:solidFill>
                <a:latin typeface="Arial" charset="0"/>
              </a:rPr>
              <a:t>Windows</a:t>
            </a:r>
            <a:r>
              <a:rPr lang="en-US" sz="1400" b="0">
                <a:solidFill>
                  <a:schemeClr val="bg2"/>
                </a:solidFill>
                <a:latin typeface="Arial" charset="0"/>
              </a:rPr>
              <a:t>", </a:t>
            </a:r>
            <a:r>
              <a:rPr lang="en-US" sz="1400" b="0">
                <a:solidFill>
                  <a:srgbClr val="0000FF"/>
                </a:solidFill>
                <a:latin typeface="Arial" charset="0"/>
              </a:rPr>
              <a:t>new</a:t>
            </a:r>
            <a:r>
              <a:rPr lang="en-US" sz="1400" b="0">
                <a:solidFill>
                  <a:schemeClr val="bg2"/>
                </a:solidFill>
                <a:latin typeface="Arial" charset="0"/>
              </a:rPr>
              <a:t> Integer(5)},</a:t>
            </a:r>
          </a:p>
          <a:p>
            <a:pPr indent="228600">
              <a:lnSpc>
                <a:spcPct val="80000"/>
              </a:lnSpc>
              <a:spcBef>
                <a:spcPct val="30000"/>
              </a:spcBef>
              <a:tabLst>
                <a:tab pos="228600" algn="l"/>
                <a:tab pos="457200" algn="l"/>
                <a:tab pos="685800" algn="l"/>
                <a:tab pos="914400" algn="l"/>
                <a:tab pos="1143000" algn="l"/>
                <a:tab pos="1371600" algn="l"/>
                <a:tab pos="1600200" algn="l"/>
                <a:tab pos="1828800" algn="l"/>
              </a:tabLst>
            </a:pPr>
            <a:r>
              <a:rPr lang="en-US" sz="1400" b="0">
                <a:solidFill>
                  <a:schemeClr val="bg2"/>
                </a:solidFill>
                <a:latin typeface="Arial" charset="0"/>
              </a:rPr>
              <a:t>				{"</a:t>
            </a:r>
            <a:r>
              <a:rPr lang="en-US" sz="1400" b="0">
                <a:solidFill>
                  <a:srgbClr val="DE2C28"/>
                </a:solidFill>
                <a:latin typeface="Arial" charset="0"/>
              </a:rPr>
              <a:t>002</a:t>
            </a:r>
            <a:r>
              <a:rPr lang="en-US" sz="1400" b="0">
                <a:solidFill>
                  <a:schemeClr val="bg2"/>
                </a:solidFill>
                <a:latin typeface="Arial" charset="0"/>
              </a:rPr>
              <a:t>", "</a:t>
            </a:r>
            <a:r>
              <a:rPr lang="en-US" sz="1400" b="0">
                <a:solidFill>
                  <a:srgbClr val="DE2C28"/>
                </a:solidFill>
                <a:latin typeface="Arial" charset="0"/>
              </a:rPr>
              <a:t>Do</a:t>
            </a:r>
            <a:r>
              <a:rPr lang="en-US" sz="1400" b="0">
                <a:solidFill>
                  <a:schemeClr val="bg2"/>
                </a:solidFill>
                <a:latin typeface="Arial" charset="0"/>
              </a:rPr>
              <a:t> </a:t>
            </a:r>
            <a:r>
              <a:rPr lang="en-US" sz="1400" b="0">
                <a:solidFill>
                  <a:srgbClr val="DE2C28"/>
                </a:solidFill>
                <a:latin typeface="Arial" charset="0"/>
              </a:rPr>
              <a:t>hoa</a:t>
            </a:r>
            <a:r>
              <a:rPr lang="en-US" sz="1400" b="0">
                <a:solidFill>
                  <a:schemeClr val="bg2"/>
                </a:solidFill>
                <a:latin typeface="Arial" charset="0"/>
              </a:rPr>
              <a:t> </a:t>
            </a:r>
            <a:r>
              <a:rPr lang="en-US" sz="1400" b="0">
                <a:solidFill>
                  <a:srgbClr val="DE2C28"/>
                </a:solidFill>
                <a:latin typeface="Arial" charset="0"/>
              </a:rPr>
              <a:t>may</a:t>
            </a:r>
            <a:r>
              <a:rPr lang="en-US" sz="1400" b="0">
                <a:solidFill>
                  <a:schemeClr val="bg2"/>
                </a:solidFill>
                <a:latin typeface="Arial" charset="0"/>
              </a:rPr>
              <a:t> </a:t>
            </a:r>
            <a:r>
              <a:rPr lang="en-US" sz="1400" b="0">
                <a:solidFill>
                  <a:srgbClr val="DE2C28"/>
                </a:solidFill>
                <a:latin typeface="Arial" charset="0"/>
              </a:rPr>
              <a:t>tinh</a:t>
            </a:r>
            <a:r>
              <a:rPr lang="en-US" sz="1400" b="0">
                <a:solidFill>
                  <a:schemeClr val="bg2"/>
                </a:solidFill>
                <a:latin typeface="Arial" charset="0"/>
              </a:rPr>
              <a:t>", </a:t>
            </a:r>
            <a:r>
              <a:rPr lang="en-US" sz="1400" b="0">
                <a:solidFill>
                  <a:srgbClr val="0000FF"/>
                </a:solidFill>
                <a:latin typeface="Arial" charset="0"/>
              </a:rPr>
              <a:t>new</a:t>
            </a:r>
            <a:r>
              <a:rPr lang="en-US" sz="1400" b="0">
                <a:solidFill>
                  <a:schemeClr val="bg2"/>
                </a:solidFill>
                <a:latin typeface="Arial" charset="0"/>
              </a:rPr>
              <a:t> Integer(4)},</a:t>
            </a:r>
          </a:p>
          <a:p>
            <a:pPr indent="228600">
              <a:lnSpc>
                <a:spcPct val="80000"/>
              </a:lnSpc>
              <a:spcBef>
                <a:spcPct val="30000"/>
              </a:spcBef>
              <a:tabLst>
                <a:tab pos="228600" algn="l"/>
                <a:tab pos="457200" algn="l"/>
                <a:tab pos="685800" algn="l"/>
                <a:tab pos="914400" algn="l"/>
                <a:tab pos="1143000" algn="l"/>
                <a:tab pos="1371600" algn="l"/>
                <a:tab pos="1600200" algn="l"/>
                <a:tab pos="1828800" algn="l"/>
              </a:tabLst>
            </a:pPr>
            <a:r>
              <a:rPr lang="en-US" sz="1400" b="0">
                <a:solidFill>
                  <a:schemeClr val="bg2"/>
                </a:solidFill>
                <a:latin typeface="Arial" charset="0"/>
              </a:rPr>
              <a:t>				{"</a:t>
            </a:r>
            <a:r>
              <a:rPr lang="en-US" sz="1400" b="0">
                <a:solidFill>
                  <a:srgbClr val="DE2C28"/>
                </a:solidFill>
                <a:latin typeface="Arial" charset="0"/>
              </a:rPr>
              <a:t>003</a:t>
            </a:r>
            <a:r>
              <a:rPr lang="en-US" sz="1400" b="0">
                <a:solidFill>
                  <a:schemeClr val="bg2"/>
                </a:solidFill>
                <a:latin typeface="Arial" charset="0"/>
              </a:rPr>
              <a:t>", "</a:t>
            </a:r>
            <a:r>
              <a:rPr lang="en-US" sz="1400" b="0">
                <a:solidFill>
                  <a:srgbClr val="DE2C28"/>
                </a:solidFill>
                <a:latin typeface="Arial" charset="0"/>
              </a:rPr>
              <a:t>Phan</a:t>
            </a:r>
            <a:r>
              <a:rPr lang="en-US" sz="1400" b="0">
                <a:solidFill>
                  <a:schemeClr val="bg2"/>
                </a:solidFill>
                <a:latin typeface="Arial" charset="0"/>
              </a:rPr>
              <a:t> </a:t>
            </a:r>
            <a:r>
              <a:rPr lang="en-US" sz="1400" b="0">
                <a:solidFill>
                  <a:srgbClr val="DE2C28"/>
                </a:solidFill>
                <a:latin typeface="Arial" charset="0"/>
              </a:rPr>
              <a:t>tich</a:t>
            </a:r>
            <a:r>
              <a:rPr lang="en-US" sz="1400" b="0">
                <a:solidFill>
                  <a:schemeClr val="bg2"/>
                </a:solidFill>
                <a:latin typeface="Arial" charset="0"/>
              </a:rPr>
              <a:t> </a:t>
            </a:r>
            <a:r>
              <a:rPr lang="en-US" sz="1400" b="0">
                <a:solidFill>
                  <a:srgbClr val="DE2C28"/>
                </a:solidFill>
                <a:latin typeface="Arial" charset="0"/>
              </a:rPr>
              <a:t>thiet</a:t>
            </a:r>
            <a:r>
              <a:rPr lang="en-US" sz="1400" b="0">
                <a:solidFill>
                  <a:schemeClr val="bg2"/>
                </a:solidFill>
                <a:latin typeface="Arial" charset="0"/>
              </a:rPr>
              <a:t> </a:t>
            </a:r>
            <a:r>
              <a:rPr lang="en-US" sz="1400" b="0">
                <a:solidFill>
                  <a:srgbClr val="DE2C28"/>
                </a:solidFill>
                <a:latin typeface="Arial" charset="0"/>
              </a:rPr>
              <a:t>ke</a:t>
            </a:r>
            <a:r>
              <a:rPr lang="en-US" sz="1400" b="0">
                <a:solidFill>
                  <a:schemeClr val="bg2"/>
                </a:solidFill>
                <a:latin typeface="Arial" charset="0"/>
              </a:rPr>
              <a:t>", </a:t>
            </a:r>
            <a:r>
              <a:rPr lang="en-US" sz="1400" b="0">
                <a:solidFill>
                  <a:srgbClr val="0000FF"/>
                </a:solidFill>
                <a:latin typeface="Arial" charset="0"/>
              </a:rPr>
              <a:t>new</a:t>
            </a:r>
            <a:r>
              <a:rPr lang="en-US" sz="1400" b="0">
                <a:solidFill>
                  <a:schemeClr val="bg2"/>
                </a:solidFill>
                <a:latin typeface="Arial" charset="0"/>
              </a:rPr>
              <a:t> Integer(5)}</a:t>
            </a:r>
          </a:p>
          <a:p>
            <a:pPr indent="228600">
              <a:lnSpc>
                <a:spcPct val="80000"/>
              </a:lnSpc>
              <a:spcBef>
                <a:spcPct val="30000"/>
              </a:spcBef>
              <a:tabLst>
                <a:tab pos="228600" algn="l"/>
                <a:tab pos="457200" algn="l"/>
                <a:tab pos="685800" algn="l"/>
                <a:tab pos="914400" algn="l"/>
                <a:tab pos="1143000" algn="l"/>
                <a:tab pos="1371600" algn="l"/>
                <a:tab pos="1600200" algn="l"/>
                <a:tab pos="1828800" algn="l"/>
              </a:tabLst>
            </a:pPr>
            <a:r>
              <a:rPr lang="en-US" sz="1400" b="0">
                <a:solidFill>
                  <a:schemeClr val="bg2"/>
                </a:solidFill>
                <a:latin typeface="Arial" charset="0"/>
              </a:rPr>
              <a:t>			};</a:t>
            </a:r>
          </a:p>
          <a:p>
            <a:pPr indent="228600">
              <a:lnSpc>
                <a:spcPct val="80000"/>
              </a:lnSpc>
              <a:spcBef>
                <a:spcPct val="30000"/>
              </a:spcBef>
              <a:tabLst>
                <a:tab pos="228600" algn="l"/>
                <a:tab pos="457200" algn="l"/>
                <a:tab pos="685800" algn="l"/>
                <a:tab pos="914400" algn="l"/>
                <a:tab pos="1143000" algn="l"/>
                <a:tab pos="1371600" algn="l"/>
                <a:tab pos="1600200" algn="l"/>
                <a:tab pos="1828800" algn="l"/>
              </a:tabLst>
            </a:pPr>
            <a:r>
              <a:rPr lang="en-US" sz="1400" b="0">
                <a:solidFill>
                  <a:schemeClr val="bg2"/>
                </a:solidFill>
                <a:latin typeface="Arial" charset="0"/>
              </a:rPr>
              <a:t>		</a:t>
            </a:r>
            <a:r>
              <a:rPr lang="en-US" sz="1400">
                <a:solidFill>
                  <a:srgbClr val="0000FF"/>
                </a:solidFill>
                <a:latin typeface="Arial" charset="0"/>
              </a:rPr>
              <a:t>JTable</a:t>
            </a:r>
            <a:r>
              <a:rPr lang="en-US" sz="1400">
                <a:solidFill>
                  <a:schemeClr val="bg2"/>
                </a:solidFill>
                <a:latin typeface="Arial" charset="0"/>
              </a:rPr>
              <a:t> table = </a:t>
            </a:r>
            <a:r>
              <a:rPr lang="en-US" sz="1400">
                <a:solidFill>
                  <a:srgbClr val="0000FF"/>
                </a:solidFill>
                <a:latin typeface="Arial" charset="0"/>
              </a:rPr>
              <a:t>new</a:t>
            </a:r>
            <a:r>
              <a:rPr lang="en-US" sz="1400">
                <a:solidFill>
                  <a:schemeClr val="bg2"/>
                </a:solidFill>
                <a:latin typeface="Arial" charset="0"/>
              </a:rPr>
              <a:t> </a:t>
            </a:r>
            <a:r>
              <a:rPr lang="en-US" sz="1400">
                <a:solidFill>
                  <a:srgbClr val="0000FF"/>
                </a:solidFill>
                <a:latin typeface="Arial" charset="0"/>
              </a:rPr>
              <a:t>JTable</a:t>
            </a:r>
            <a:r>
              <a:rPr lang="en-US" sz="1400">
                <a:solidFill>
                  <a:schemeClr val="bg2"/>
                </a:solidFill>
                <a:latin typeface="Arial" charset="0"/>
              </a:rPr>
              <a:t>(cells, colnames);</a:t>
            </a:r>
          </a:p>
          <a:p>
            <a:pPr indent="228600">
              <a:lnSpc>
                <a:spcPct val="80000"/>
              </a:lnSpc>
              <a:spcBef>
                <a:spcPct val="30000"/>
              </a:spcBef>
              <a:tabLst>
                <a:tab pos="228600" algn="l"/>
                <a:tab pos="457200" algn="l"/>
                <a:tab pos="685800" algn="l"/>
                <a:tab pos="914400" algn="l"/>
                <a:tab pos="1143000" algn="l"/>
                <a:tab pos="1371600" algn="l"/>
                <a:tab pos="1600200" algn="l"/>
                <a:tab pos="1828800" algn="l"/>
              </a:tabLst>
            </a:pPr>
            <a:r>
              <a:rPr lang="en-US" sz="1400" b="0">
                <a:solidFill>
                  <a:schemeClr val="bg2"/>
                </a:solidFill>
                <a:latin typeface="Arial" charset="0"/>
              </a:rPr>
              <a:t>  		</a:t>
            </a:r>
          </a:p>
          <a:p>
            <a:pPr indent="228600">
              <a:lnSpc>
                <a:spcPct val="80000"/>
              </a:lnSpc>
              <a:spcBef>
                <a:spcPct val="30000"/>
              </a:spcBef>
              <a:tabLst>
                <a:tab pos="228600" algn="l"/>
                <a:tab pos="457200" algn="l"/>
                <a:tab pos="685800" algn="l"/>
                <a:tab pos="914400" algn="l"/>
                <a:tab pos="1143000" algn="l"/>
                <a:tab pos="1371600" algn="l"/>
                <a:tab pos="1600200" algn="l"/>
                <a:tab pos="1828800" algn="l"/>
              </a:tabLst>
            </a:pPr>
            <a:r>
              <a:rPr lang="en-US" sz="1400" b="0">
                <a:solidFill>
                  <a:schemeClr val="bg2"/>
                </a:solidFill>
                <a:latin typeface="Arial" charset="0"/>
              </a:rPr>
              <a:t>   		add(</a:t>
            </a:r>
            <a:r>
              <a:rPr lang="en-US" sz="1400" b="0">
                <a:solidFill>
                  <a:srgbClr val="0000FF"/>
                </a:solidFill>
                <a:latin typeface="Arial" charset="0"/>
              </a:rPr>
              <a:t>new</a:t>
            </a:r>
            <a:r>
              <a:rPr lang="en-US" sz="1400" b="0">
                <a:solidFill>
                  <a:schemeClr val="bg2"/>
                </a:solidFill>
                <a:latin typeface="Arial" charset="0"/>
              </a:rPr>
              <a:t> </a:t>
            </a:r>
            <a:r>
              <a:rPr lang="en-US" sz="1400" b="0">
                <a:solidFill>
                  <a:srgbClr val="0000FF"/>
                </a:solidFill>
                <a:latin typeface="Arial" charset="0"/>
              </a:rPr>
              <a:t>JScrollPane</a:t>
            </a:r>
            <a:r>
              <a:rPr lang="en-US" sz="1400" b="0">
                <a:solidFill>
                  <a:schemeClr val="bg2"/>
                </a:solidFill>
                <a:latin typeface="Arial" charset="0"/>
              </a:rPr>
              <a:t>(table));</a:t>
            </a:r>
          </a:p>
          <a:p>
            <a:pPr indent="228600">
              <a:lnSpc>
                <a:spcPct val="80000"/>
              </a:lnSpc>
              <a:spcBef>
                <a:spcPct val="30000"/>
              </a:spcBef>
              <a:tabLst>
                <a:tab pos="228600" algn="l"/>
                <a:tab pos="457200" algn="l"/>
                <a:tab pos="685800" algn="l"/>
                <a:tab pos="914400" algn="l"/>
                <a:tab pos="1143000" algn="l"/>
                <a:tab pos="1371600" algn="l"/>
                <a:tab pos="1600200" algn="l"/>
                <a:tab pos="1828800" algn="l"/>
              </a:tabLst>
            </a:pPr>
            <a:r>
              <a:rPr lang="en-US" sz="1400" b="0">
                <a:solidFill>
                  <a:schemeClr val="bg2"/>
                </a:solidFill>
                <a:latin typeface="Arial" charset="0"/>
              </a:rPr>
              <a:t>   		setSize(200,200);</a:t>
            </a:r>
          </a:p>
          <a:p>
            <a:pPr indent="228600">
              <a:lnSpc>
                <a:spcPct val="80000"/>
              </a:lnSpc>
              <a:spcBef>
                <a:spcPct val="30000"/>
              </a:spcBef>
              <a:tabLst>
                <a:tab pos="228600" algn="l"/>
                <a:tab pos="457200" algn="l"/>
                <a:tab pos="685800" algn="l"/>
                <a:tab pos="914400" algn="l"/>
                <a:tab pos="1143000" algn="l"/>
                <a:tab pos="1371600" algn="l"/>
                <a:tab pos="1600200" algn="l"/>
                <a:tab pos="1828800" algn="l"/>
              </a:tabLst>
            </a:pPr>
            <a:r>
              <a:rPr lang="en-US" sz="1400" b="0">
                <a:solidFill>
                  <a:schemeClr val="bg2"/>
                </a:solidFill>
                <a:latin typeface="Arial" charset="0"/>
              </a:rPr>
              <a:t>    		setVisible(true);</a:t>
            </a:r>
          </a:p>
          <a:p>
            <a:pPr indent="228600">
              <a:lnSpc>
                <a:spcPct val="80000"/>
              </a:lnSpc>
              <a:spcBef>
                <a:spcPct val="30000"/>
              </a:spcBef>
              <a:tabLst>
                <a:tab pos="228600" algn="l"/>
                <a:tab pos="457200" algn="l"/>
                <a:tab pos="685800" algn="l"/>
                <a:tab pos="914400" algn="l"/>
                <a:tab pos="1143000" algn="l"/>
                <a:tab pos="1371600" algn="l"/>
                <a:tab pos="1600200" algn="l"/>
                <a:tab pos="1828800" algn="l"/>
              </a:tabLst>
            </a:pPr>
            <a:r>
              <a:rPr lang="en-US" sz="1400" b="0">
                <a:solidFill>
                  <a:schemeClr val="bg2"/>
                </a:solidFill>
                <a:latin typeface="Arial" charset="0"/>
              </a:rPr>
              <a:t>     } 	</a:t>
            </a:r>
          </a:p>
          <a:p>
            <a:pPr indent="228600">
              <a:lnSpc>
                <a:spcPct val="80000"/>
              </a:lnSpc>
              <a:spcBef>
                <a:spcPct val="30000"/>
              </a:spcBef>
              <a:tabLst>
                <a:tab pos="228600" algn="l"/>
                <a:tab pos="457200" algn="l"/>
                <a:tab pos="685800" algn="l"/>
                <a:tab pos="914400" algn="l"/>
                <a:tab pos="1143000" algn="l"/>
                <a:tab pos="1371600" algn="l"/>
                <a:tab pos="1600200" algn="l"/>
                <a:tab pos="1828800" algn="l"/>
              </a:tabLst>
            </a:pPr>
            <a:r>
              <a:rPr lang="en-US" sz="1400" b="0">
                <a:solidFill>
                  <a:schemeClr val="bg2"/>
                </a:solidFill>
                <a:latin typeface="Arial" charset="0"/>
              </a:rPr>
              <a:t>    </a:t>
            </a:r>
            <a:r>
              <a:rPr lang="en-US" sz="1400" b="0">
                <a:solidFill>
                  <a:srgbClr val="0000FF"/>
                </a:solidFill>
                <a:latin typeface="Arial" charset="0"/>
              </a:rPr>
              <a:t>public</a:t>
            </a:r>
            <a:r>
              <a:rPr lang="en-US" sz="1400" b="0">
                <a:solidFill>
                  <a:schemeClr val="bg2"/>
                </a:solidFill>
                <a:latin typeface="Arial" charset="0"/>
              </a:rPr>
              <a:t> </a:t>
            </a:r>
            <a:r>
              <a:rPr lang="en-US" sz="1400" b="0">
                <a:solidFill>
                  <a:srgbClr val="0000FF"/>
                </a:solidFill>
                <a:latin typeface="Arial" charset="0"/>
              </a:rPr>
              <a:t>static</a:t>
            </a:r>
            <a:r>
              <a:rPr lang="en-US" sz="1400" b="0">
                <a:solidFill>
                  <a:schemeClr val="bg2"/>
                </a:solidFill>
                <a:latin typeface="Arial" charset="0"/>
              </a:rPr>
              <a:t> </a:t>
            </a:r>
            <a:r>
              <a:rPr lang="en-US" sz="1400" b="0">
                <a:solidFill>
                  <a:srgbClr val="0000FF"/>
                </a:solidFill>
                <a:latin typeface="Arial" charset="0"/>
              </a:rPr>
              <a:t>void</a:t>
            </a:r>
            <a:r>
              <a:rPr lang="en-US" sz="1400" b="0">
                <a:solidFill>
                  <a:schemeClr val="bg2"/>
                </a:solidFill>
                <a:latin typeface="Arial" charset="0"/>
              </a:rPr>
              <a:t> main(</a:t>
            </a:r>
            <a:r>
              <a:rPr lang="en-US" sz="1400" b="0">
                <a:solidFill>
                  <a:srgbClr val="0000FF"/>
                </a:solidFill>
                <a:latin typeface="Arial" charset="0"/>
              </a:rPr>
              <a:t>String</a:t>
            </a:r>
            <a:r>
              <a:rPr lang="en-US" sz="1400" b="0">
                <a:solidFill>
                  <a:schemeClr val="bg2"/>
                </a:solidFill>
                <a:latin typeface="Arial" charset="0"/>
              </a:rPr>
              <a:t> args[])   {</a:t>
            </a:r>
          </a:p>
          <a:p>
            <a:pPr indent="228600">
              <a:lnSpc>
                <a:spcPct val="80000"/>
              </a:lnSpc>
              <a:spcBef>
                <a:spcPct val="30000"/>
              </a:spcBef>
              <a:tabLst>
                <a:tab pos="228600" algn="l"/>
                <a:tab pos="457200" algn="l"/>
                <a:tab pos="685800" algn="l"/>
                <a:tab pos="914400" algn="l"/>
                <a:tab pos="1143000" algn="l"/>
                <a:tab pos="1371600" algn="l"/>
                <a:tab pos="1600200" algn="l"/>
                <a:tab pos="1828800" algn="l"/>
              </a:tabLst>
            </a:pPr>
            <a:r>
              <a:rPr lang="en-US" sz="1400" b="0">
                <a:solidFill>
                  <a:schemeClr val="bg2"/>
                </a:solidFill>
                <a:latin typeface="Arial" charset="0"/>
              </a:rPr>
              <a:t>   		</a:t>
            </a:r>
            <a:r>
              <a:rPr lang="en-US" sz="1400" b="0">
                <a:solidFill>
                  <a:srgbClr val="0000FF"/>
                </a:solidFill>
                <a:latin typeface="Arial" charset="0"/>
              </a:rPr>
              <a:t>new</a:t>
            </a:r>
            <a:r>
              <a:rPr lang="en-US" sz="1400" b="0">
                <a:solidFill>
                  <a:schemeClr val="bg2"/>
                </a:solidFill>
                <a:latin typeface="Arial" charset="0"/>
              </a:rPr>
              <a:t> </a:t>
            </a:r>
            <a:r>
              <a:rPr lang="en-US" sz="1400" b="0">
                <a:solidFill>
                  <a:srgbClr val="0000FF"/>
                </a:solidFill>
                <a:latin typeface="Arial" charset="0"/>
              </a:rPr>
              <a:t>JTableDemo</a:t>
            </a:r>
            <a:r>
              <a:rPr lang="en-US" sz="1400" b="0">
                <a:solidFill>
                  <a:schemeClr val="bg2"/>
                </a:solidFill>
                <a:latin typeface="Arial" charset="0"/>
              </a:rPr>
              <a:t>();	</a:t>
            </a:r>
          </a:p>
          <a:p>
            <a:pPr indent="228600">
              <a:lnSpc>
                <a:spcPct val="80000"/>
              </a:lnSpc>
              <a:spcBef>
                <a:spcPct val="30000"/>
              </a:spcBef>
              <a:tabLst>
                <a:tab pos="228600" algn="l"/>
                <a:tab pos="457200" algn="l"/>
                <a:tab pos="685800" algn="l"/>
                <a:tab pos="914400" algn="l"/>
                <a:tab pos="1143000" algn="l"/>
                <a:tab pos="1371600" algn="l"/>
                <a:tab pos="1600200" algn="l"/>
                <a:tab pos="1828800" algn="l"/>
              </a:tabLst>
            </a:pPr>
            <a:r>
              <a:rPr lang="en-US" sz="1400" b="0">
                <a:solidFill>
                  <a:schemeClr val="bg2"/>
                </a:solidFill>
                <a:latin typeface="Arial" charset="0"/>
              </a:rPr>
              <a:t>    }  	 </a:t>
            </a:r>
          </a:p>
          <a:p>
            <a:pPr indent="228600">
              <a:lnSpc>
                <a:spcPct val="80000"/>
              </a:lnSpc>
              <a:spcBef>
                <a:spcPct val="30000"/>
              </a:spcBef>
              <a:tabLst>
                <a:tab pos="228600" algn="l"/>
                <a:tab pos="457200" algn="l"/>
                <a:tab pos="685800" algn="l"/>
                <a:tab pos="914400" algn="l"/>
                <a:tab pos="1143000" algn="l"/>
                <a:tab pos="1371600" algn="l"/>
                <a:tab pos="1600200" algn="l"/>
                <a:tab pos="1828800" algn="l"/>
              </a:tabLst>
            </a:pPr>
            <a:r>
              <a:rPr lang="en-US" sz="1400" b="0">
                <a:solidFill>
                  <a:schemeClr val="bg2"/>
                </a:solidFill>
                <a:latin typeface="Arial" charset="0"/>
              </a:rPr>
              <a:t>}</a:t>
            </a:r>
          </a:p>
        </p:txBody>
      </p:sp>
      <p:graphicFrame>
        <p:nvGraphicFramePr>
          <p:cNvPr id="48135" name="Object 6"/>
          <p:cNvGraphicFramePr>
            <a:graphicFrameLocks noChangeAspect="1"/>
          </p:cNvGraphicFramePr>
          <p:nvPr/>
        </p:nvGraphicFramePr>
        <p:xfrm>
          <a:off x="5000625" y="4038600"/>
          <a:ext cx="4143375" cy="2538413"/>
        </p:xfrm>
        <a:graphic>
          <a:graphicData uri="http://schemas.openxmlformats.org/presentationml/2006/ole">
            <mc:AlternateContent xmlns:mc="http://schemas.openxmlformats.org/markup-compatibility/2006">
              <mc:Choice xmlns:v="urn:schemas-microsoft-com:vml" Requires="v">
                <p:oleObj spid="_x0000_s48142" name="Bitmap Image" r:id="rId3" imgW="2952381" imgH="1809524" progId="Paint.Picture">
                  <p:embed/>
                </p:oleObj>
              </mc:Choice>
              <mc:Fallback>
                <p:oleObj name="Bitmap Image" r:id="rId3" imgW="2952381" imgH="1809524"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25" y="4038600"/>
                        <a:ext cx="4143375" cy="25384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25">
                                            <p:txEl>
                                              <p:pRg st="6" end="6"/>
                                            </p:txEl>
                                          </p:spTgt>
                                        </p:tgtEl>
                                        <p:attrNameLst>
                                          <p:attrName>style.visibility</p:attrName>
                                        </p:attrNameLst>
                                      </p:cBhvr>
                                      <p:to>
                                        <p:strVal val="visible"/>
                                      </p:to>
                                    </p:set>
                                    <p:animEffect transition="in" filter="blinds(horizontal)">
                                      <p:cBhvr>
                                        <p:cTn id="7" dur="500"/>
                                        <p:tgtEl>
                                          <p:spTgt spid="5125">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125">
                                            <p:txEl>
                                              <p:pRg st="7" end="7"/>
                                            </p:txEl>
                                          </p:spTgt>
                                        </p:tgtEl>
                                        <p:attrNameLst>
                                          <p:attrName>style.visibility</p:attrName>
                                        </p:attrNameLst>
                                      </p:cBhvr>
                                      <p:to>
                                        <p:strVal val="visible"/>
                                      </p:to>
                                    </p:set>
                                    <p:animEffect transition="in" filter="blinds(horizontal)">
                                      <p:cBhvr>
                                        <p:cTn id="12" dur="500"/>
                                        <p:tgtEl>
                                          <p:spTgt spid="5125">
                                            <p:txEl>
                                              <p:pRg st="7" end="7"/>
                                            </p:txEl>
                                          </p:spTgt>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5125">
                                            <p:txEl>
                                              <p:pRg st="8" end="8"/>
                                            </p:txEl>
                                          </p:spTgt>
                                        </p:tgtEl>
                                        <p:attrNameLst>
                                          <p:attrName>style.visibility</p:attrName>
                                        </p:attrNameLst>
                                      </p:cBhvr>
                                      <p:to>
                                        <p:strVal val="visible"/>
                                      </p:to>
                                    </p:set>
                                    <p:animEffect transition="in" filter="blinds(horizontal)">
                                      <p:cBhvr>
                                        <p:cTn id="16" dur="500"/>
                                        <p:tgtEl>
                                          <p:spTgt spid="5125">
                                            <p:txEl>
                                              <p:pRg st="8" end="8"/>
                                            </p:txEl>
                                          </p:spTgt>
                                        </p:tgtEl>
                                      </p:cBhvr>
                                    </p:animEffect>
                                  </p:childTnLst>
                                </p:cTn>
                              </p:par>
                            </p:childTnLst>
                          </p:cTn>
                        </p:par>
                        <p:par>
                          <p:cTn id="17" fill="hold" nodeType="afterGroup">
                            <p:stCondLst>
                              <p:cond delay="1000"/>
                            </p:stCondLst>
                            <p:childTnLst>
                              <p:par>
                                <p:cTn id="18" presetID="3" presetClass="entr" presetSubtype="10" fill="hold" nodeType="afterEffect">
                                  <p:stCondLst>
                                    <p:cond delay="0"/>
                                  </p:stCondLst>
                                  <p:childTnLst>
                                    <p:set>
                                      <p:cBhvr>
                                        <p:cTn id="19" dur="1" fill="hold">
                                          <p:stCondLst>
                                            <p:cond delay="0"/>
                                          </p:stCondLst>
                                        </p:cTn>
                                        <p:tgtEl>
                                          <p:spTgt spid="5125">
                                            <p:txEl>
                                              <p:pRg st="9" end="9"/>
                                            </p:txEl>
                                          </p:spTgt>
                                        </p:tgtEl>
                                        <p:attrNameLst>
                                          <p:attrName>style.visibility</p:attrName>
                                        </p:attrNameLst>
                                      </p:cBhvr>
                                      <p:to>
                                        <p:strVal val="visible"/>
                                      </p:to>
                                    </p:set>
                                    <p:animEffect transition="in" filter="blinds(horizontal)">
                                      <p:cBhvr>
                                        <p:cTn id="20" dur="500"/>
                                        <p:tgtEl>
                                          <p:spTgt spid="5125">
                                            <p:txEl>
                                              <p:pRg st="9" end="9"/>
                                            </p:txEl>
                                          </p:spTgt>
                                        </p:tgtEl>
                                      </p:cBhvr>
                                    </p:animEffect>
                                  </p:childTnLst>
                                </p:cTn>
                              </p:par>
                            </p:childTnLst>
                          </p:cTn>
                        </p:par>
                        <p:par>
                          <p:cTn id="21" fill="hold" nodeType="afterGroup">
                            <p:stCondLst>
                              <p:cond delay="1500"/>
                            </p:stCondLst>
                            <p:childTnLst>
                              <p:par>
                                <p:cTn id="22" presetID="3" presetClass="entr" presetSubtype="10" fill="hold" nodeType="afterEffect">
                                  <p:stCondLst>
                                    <p:cond delay="0"/>
                                  </p:stCondLst>
                                  <p:childTnLst>
                                    <p:set>
                                      <p:cBhvr>
                                        <p:cTn id="23" dur="1" fill="hold">
                                          <p:stCondLst>
                                            <p:cond delay="0"/>
                                          </p:stCondLst>
                                        </p:cTn>
                                        <p:tgtEl>
                                          <p:spTgt spid="5125">
                                            <p:txEl>
                                              <p:pRg st="10" end="10"/>
                                            </p:txEl>
                                          </p:spTgt>
                                        </p:tgtEl>
                                        <p:attrNameLst>
                                          <p:attrName>style.visibility</p:attrName>
                                        </p:attrNameLst>
                                      </p:cBhvr>
                                      <p:to>
                                        <p:strVal val="visible"/>
                                      </p:to>
                                    </p:set>
                                    <p:animEffect transition="in" filter="blinds(horizontal)">
                                      <p:cBhvr>
                                        <p:cTn id="24" dur="500"/>
                                        <p:tgtEl>
                                          <p:spTgt spid="5125">
                                            <p:txEl>
                                              <p:pRg st="10" end="10"/>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5125">
                                            <p:txEl>
                                              <p:pRg st="11" end="11"/>
                                            </p:txEl>
                                          </p:spTgt>
                                        </p:tgtEl>
                                        <p:attrNameLst>
                                          <p:attrName>style.visibility</p:attrName>
                                        </p:attrNameLst>
                                      </p:cBhvr>
                                      <p:to>
                                        <p:strVal val="visible"/>
                                      </p:to>
                                    </p:set>
                                    <p:animEffect transition="in" filter="blinds(horizontal)">
                                      <p:cBhvr>
                                        <p:cTn id="27" dur="500"/>
                                        <p:tgtEl>
                                          <p:spTgt spid="5125">
                                            <p:txEl>
                                              <p:pRg st="11" end="1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125">
                                            <p:txEl>
                                              <p:pRg st="12" end="12"/>
                                            </p:txEl>
                                          </p:spTgt>
                                        </p:tgtEl>
                                        <p:attrNameLst>
                                          <p:attrName>style.visibility</p:attrName>
                                        </p:attrNameLst>
                                      </p:cBhvr>
                                      <p:to>
                                        <p:strVal val="visible"/>
                                      </p:to>
                                    </p:set>
                                    <p:animEffect transition="in" filter="blinds(horizontal)">
                                      <p:cBhvr>
                                        <p:cTn id="32" dur="500"/>
                                        <p:tgtEl>
                                          <p:spTgt spid="5125">
                                            <p:txEl>
                                              <p:pRg st="12" end="1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125">
                                            <p:txEl>
                                              <p:pRg st="14" end="14"/>
                                            </p:txEl>
                                          </p:spTgt>
                                        </p:tgtEl>
                                        <p:attrNameLst>
                                          <p:attrName>style.visibility</p:attrName>
                                        </p:attrNameLst>
                                      </p:cBhvr>
                                      <p:to>
                                        <p:strVal val="visible"/>
                                      </p:to>
                                    </p:set>
                                    <p:animEffect transition="in" filter="blinds(horizontal)">
                                      <p:cBhvr>
                                        <p:cTn id="37" dur="500"/>
                                        <p:tgtEl>
                                          <p:spTgt spid="512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4DEE5B4B-7C57-4B3D-8BAE-97A2126CFE32}" type="slidenum">
              <a:rPr lang="en-US" b="0" smtClean="0">
                <a:latin typeface="Arial Narrow" pitchFamily="34" charset="0"/>
              </a:rPr>
              <a:pPr/>
              <a:t>31</a:t>
            </a:fld>
            <a:endParaRPr lang="en-US" b="0" smtClean="0">
              <a:latin typeface="Arial Narrow" pitchFamily="34" charset="0"/>
            </a:endParaRPr>
          </a:p>
        </p:txBody>
      </p:sp>
      <p:sp>
        <p:nvSpPr>
          <p:cNvPr id="49155"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62C8D2DF-FCBD-41D0-A38B-3EC469AF91C9}" type="slidenum">
              <a:rPr lang="en-US" b="0">
                <a:latin typeface="Arial Narrow" pitchFamily="34" charset="0"/>
              </a:rPr>
              <a:pPr algn="r"/>
              <a:t>31</a:t>
            </a:fld>
            <a:endParaRPr lang="en-US" b="0">
              <a:latin typeface="Arial Narrow" pitchFamily="34" charset="0"/>
            </a:endParaRPr>
          </a:p>
        </p:txBody>
      </p:sp>
      <p:sp>
        <p:nvSpPr>
          <p:cNvPr id="245762" name="Rectangle 2"/>
          <p:cNvSpPr>
            <a:spLocks noGrp="1" noChangeArrowheads="1"/>
          </p:cNvSpPr>
          <p:nvPr>
            <p:ph type="title"/>
          </p:nvPr>
        </p:nvSpPr>
        <p:spPr/>
        <p:txBody>
          <a:bodyPr/>
          <a:lstStyle/>
          <a:p>
            <a:pPr>
              <a:defRPr/>
            </a:pPr>
            <a:r>
              <a:rPr lang="en-US" smtClean="0"/>
              <a:t>Editing table</a:t>
            </a:r>
          </a:p>
        </p:txBody>
      </p:sp>
      <p:sp>
        <p:nvSpPr>
          <p:cNvPr id="56324" name="Rectangle 3"/>
          <p:cNvSpPr>
            <a:spLocks noGrp="1" noChangeArrowheads="1"/>
          </p:cNvSpPr>
          <p:nvPr>
            <p:ph type="body" idx="1"/>
          </p:nvPr>
        </p:nvSpPr>
        <p:spPr/>
        <p:txBody>
          <a:bodyPr/>
          <a:lstStyle/>
          <a:p>
            <a:r>
              <a:rPr lang="en-US" smtClean="0"/>
              <a:t>In the </a:t>
            </a:r>
            <a:r>
              <a:rPr lang="en-US" smtClean="0">
                <a:latin typeface="Courier New" pitchFamily="49" charset="0"/>
              </a:rPr>
              <a:t>JTable</a:t>
            </a:r>
            <a:r>
              <a:rPr lang="en-US" smtClean="0">
                <a:latin typeface="Tahoma" pitchFamily="34" charset="0"/>
              </a:rPr>
              <a:t> </a:t>
            </a:r>
            <a:r>
              <a:rPr lang="en-US" smtClean="0"/>
              <a:t>class, </a:t>
            </a:r>
            <a:r>
              <a:rPr lang="en-US" b="1" smtClean="0">
                <a:solidFill>
                  <a:schemeClr val="tx1"/>
                </a:solidFill>
              </a:rPr>
              <a:t>no methods to add or remove rows</a:t>
            </a:r>
            <a:r>
              <a:rPr lang="en-US" smtClean="0"/>
              <a:t>, so you cannot directly edit the collection of table values</a:t>
            </a:r>
            <a:endParaRPr lang="en-US" smtClean="0">
              <a:latin typeface="Courier New" pitchFamily="49" charset="0"/>
            </a:endParaRPr>
          </a:p>
          <a:p>
            <a:pPr lvl="1"/>
            <a:r>
              <a:rPr lang="en-US" smtClean="0">
                <a:latin typeface="Courier New" pitchFamily="49" charset="0"/>
              </a:rPr>
              <a:t>JTable</a:t>
            </a:r>
            <a:r>
              <a:rPr lang="en-US" smtClean="0">
                <a:latin typeface="Tahoma" pitchFamily="34" charset="0"/>
              </a:rPr>
              <a:t> does not store data, it only provides a view of it, so you</a:t>
            </a:r>
            <a:r>
              <a:rPr lang="en-US" smtClean="0"/>
              <a:t> obtain its data through a TableModel </a:t>
            </a:r>
          </a:p>
          <a:p>
            <a:r>
              <a:rPr lang="en-US" smtClean="0">
                <a:solidFill>
                  <a:schemeClr val="tx1"/>
                </a:solidFill>
              </a:rPr>
              <a:t>TableModel</a:t>
            </a:r>
            <a:r>
              <a:rPr lang="en-US" smtClean="0"/>
              <a:t>  is an interface. How do you obtain a </a:t>
            </a:r>
            <a:r>
              <a:rPr lang="en-US" smtClean="0">
                <a:solidFill>
                  <a:schemeClr val="tx1"/>
                </a:solidFill>
              </a:rPr>
              <a:t>TableModel</a:t>
            </a:r>
            <a:r>
              <a:rPr lang="en-US" smtClean="0"/>
              <a:t>?</a:t>
            </a:r>
          </a:p>
          <a:p>
            <a:pPr lvl="1"/>
            <a:r>
              <a:rPr lang="en-US" smtClean="0"/>
              <a:t>constructing your own table by creating a class that implements the </a:t>
            </a:r>
            <a:r>
              <a:rPr lang="en-US" smtClean="0">
                <a:solidFill>
                  <a:schemeClr val="tx1"/>
                </a:solidFill>
              </a:rPr>
              <a:t>TableModel </a:t>
            </a:r>
            <a:r>
              <a:rPr lang="en-US" smtClean="0"/>
              <a:t>interface</a:t>
            </a:r>
          </a:p>
          <a:p>
            <a:pPr lvl="1"/>
            <a:r>
              <a:rPr lang="en-US" smtClean="0"/>
              <a:t>You can use a </a:t>
            </a:r>
            <a:r>
              <a:rPr lang="en-US" smtClean="0">
                <a:solidFill>
                  <a:schemeClr val="tx1"/>
                </a:solidFill>
                <a:latin typeface="Courier New" pitchFamily="49" charset="0"/>
              </a:rPr>
              <a:t>DefaultTableModel </a:t>
            </a:r>
            <a:r>
              <a:rPr lang="en-US" smtClean="0"/>
              <a:t>(</a:t>
            </a:r>
            <a:r>
              <a:rPr lang="en-US" smtClean="0">
                <a:solidFill>
                  <a:schemeClr val="tx1"/>
                </a:solidFill>
              </a:rPr>
              <a:t>javax.swing.table</a:t>
            </a:r>
            <a:r>
              <a:rPr lang="en-US" smtClean="0"/>
              <a:t>)</a:t>
            </a:r>
          </a:p>
        </p:txBody>
      </p:sp>
      <p:sp>
        <p:nvSpPr>
          <p:cNvPr id="5" name="Rectangle 4"/>
          <p:cNvSpPr>
            <a:spLocks noChangeArrowheads="1"/>
          </p:cNvSpPr>
          <p:nvPr/>
        </p:nvSpPr>
        <p:spPr bwMode="auto">
          <a:xfrm>
            <a:off x="914400" y="5797550"/>
            <a:ext cx="7848600" cy="908050"/>
          </a:xfrm>
          <a:prstGeom prst="rect">
            <a:avLst/>
          </a:prstGeom>
          <a:solidFill>
            <a:srgbClr val="99CCFF"/>
          </a:solidFill>
          <a:ln w="9525">
            <a:solidFill>
              <a:schemeClr val="tx1"/>
            </a:solidFill>
            <a:miter lim="800000"/>
            <a:headEnd/>
            <a:tailEnd/>
          </a:ln>
        </p:spPr>
        <p:txBody>
          <a:bodyPr anchor="ctr">
            <a:spAutoFit/>
          </a:bodyPr>
          <a:lstStyle/>
          <a:p>
            <a:pPr>
              <a:spcBef>
                <a:spcPts val="600"/>
              </a:spcBef>
            </a:pPr>
            <a:r>
              <a:rPr kumimoji="1" lang="en-US" sz="2400" b="0">
                <a:solidFill>
                  <a:srgbClr val="0000FF"/>
                </a:solidFill>
                <a:latin typeface="Arial" charset="0"/>
              </a:rPr>
              <a:t>DefaultTableModel</a:t>
            </a:r>
            <a:r>
              <a:rPr kumimoji="1" lang="en-US" sz="2400" b="0">
                <a:solidFill>
                  <a:schemeClr val="bg1"/>
                </a:solidFill>
                <a:latin typeface="Arial" charset="0"/>
              </a:rPr>
              <a:t> tblmodel = </a:t>
            </a:r>
            <a:r>
              <a:rPr kumimoji="1" lang="en-US" sz="2400" b="0">
                <a:solidFill>
                  <a:srgbClr val="0000FF"/>
                </a:solidFill>
                <a:latin typeface="Arial" charset="0"/>
              </a:rPr>
              <a:t>new</a:t>
            </a:r>
            <a:r>
              <a:rPr kumimoji="1" lang="en-US" sz="2400" b="0">
                <a:solidFill>
                  <a:schemeClr val="bg1"/>
                </a:solidFill>
                <a:latin typeface="Arial" charset="0"/>
              </a:rPr>
              <a:t> </a:t>
            </a:r>
            <a:r>
              <a:rPr kumimoji="1" lang="en-US" sz="2400" b="0">
                <a:solidFill>
                  <a:srgbClr val="0000FF"/>
                </a:solidFill>
                <a:latin typeface="Arial" charset="0"/>
              </a:rPr>
              <a:t>DefaultTableModel</a:t>
            </a:r>
            <a:r>
              <a:rPr kumimoji="1" lang="en-US" sz="2400" b="0">
                <a:solidFill>
                  <a:schemeClr val="bg1"/>
                </a:solidFill>
                <a:latin typeface="Arial" charset="0"/>
              </a:rPr>
              <a:t>();</a:t>
            </a:r>
          </a:p>
          <a:p>
            <a:pPr>
              <a:spcBef>
                <a:spcPts val="600"/>
              </a:spcBef>
            </a:pPr>
            <a:r>
              <a:rPr kumimoji="1" lang="en-US" sz="2400" b="0">
                <a:solidFill>
                  <a:srgbClr val="0000FF"/>
                </a:solidFill>
                <a:latin typeface="Arial" charset="0"/>
              </a:rPr>
              <a:t>JTable  </a:t>
            </a:r>
            <a:r>
              <a:rPr kumimoji="1" lang="en-US" sz="2400" b="0">
                <a:solidFill>
                  <a:schemeClr val="bg1"/>
                </a:solidFill>
                <a:latin typeface="Arial" charset="0"/>
              </a:rPr>
              <a:t>tbl = </a:t>
            </a:r>
            <a:r>
              <a:rPr kumimoji="1" lang="en-US" sz="2400" b="0">
                <a:solidFill>
                  <a:srgbClr val="0000FF"/>
                </a:solidFill>
                <a:latin typeface="Arial" charset="0"/>
              </a:rPr>
              <a:t>new</a:t>
            </a:r>
            <a:r>
              <a:rPr kumimoji="1" lang="en-US" sz="2400" b="0">
                <a:solidFill>
                  <a:schemeClr val="bg1"/>
                </a:solidFill>
                <a:latin typeface="Arial" charset="0"/>
              </a:rPr>
              <a:t> </a:t>
            </a:r>
            <a:r>
              <a:rPr kumimoji="1" lang="en-US" sz="2400" b="0">
                <a:solidFill>
                  <a:srgbClr val="0000FF"/>
                </a:solidFill>
                <a:latin typeface="Arial" charset="0"/>
              </a:rPr>
              <a:t>JTable</a:t>
            </a:r>
            <a:r>
              <a:rPr kumimoji="1" lang="en-US" sz="2400" b="0">
                <a:solidFill>
                  <a:schemeClr val="bg1"/>
                </a:solidFill>
                <a:latin typeface="Arial" charset="0"/>
              </a:rPr>
              <a:t>(tblmodel);</a:t>
            </a: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324">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632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32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324">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2E73F462-ACD4-434D-BD9A-4481DD751AFD}" type="slidenum">
              <a:rPr lang="en-US" b="0" smtClean="0">
                <a:latin typeface="Arial Narrow" pitchFamily="34" charset="0"/>
              </a:rPr>
              <a:pPr/>
              <a:t>32</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smtClean="0"/>
              <a:t>JTable with Changeable Choices</a:t>
            </a:r>
            <a:endParaRPr lang="en-US"/>
          </a:p>
        </p:txBody>
      </p:sp>
      <p:sp>
        <p:nvSpPr>
          <p:cNvPr id="50180" name="Content Placeholder 2"/>
          <p:cNvSpPr>
            <a:spLocks noGrp="1"/>
          </p:cNvSpPr>
          <p:nvPr>
            <p:ph idx="1"/>
          </p:nvPr>
        </p:nvSpPr>
        <p:spPr/>
        <p:txBody>
          <a:bodyPr/>
          <a:lstStyle/>
          <a:p>
            <a:r>
              <a:rPr lang="en-US" smtClean="0"/>
              <a:t>Build JTable:</a:t>
            </a:r>
          </a:p>
          <a:p>
            <a:pPr lvl="1"/>
            <a:r>
              <a:rPr lang="en-US" smtClean="0"/>
              <a:t>Create a columns name array, create  a DefaultTableModel, pass to constructor</a:t>
            </a:r>
          </a:p>
          <a:p>
            <a:pPr lvl="1">
              <a:buFontTx/>
              <a:buNone/>
            </a:pPr>
            <a:r>
              <a:rPr lang="en-US" smtClean="0">
                <a:solidFill>
                  <a:srgbClr val="FFFF00"/>
                </a:solidFill>
              </a:rPr>
              <a:t> 	</a:t>
            </a:r>
            <a:r>
              <a:rPr lang="en-US" sz="2200" smtClean="0">
                <a:solidFill>
                  <a:srgbClr val="FFFF00"/>
                </a:solidFill>
              </a:rPr>
              <a:t>String[] cols= {"Ma mon", "Ten mon", "So tin chi"};</a:t>
            </a:r>
          </a:p>
          <a:p>
            <a:pPr lvl="1">
              <a:buFontTx/>
              <a:buNone/>
            </a:pPr>
            <a:r>
              <a:rPr lang="en-US" sz="2200" smtClean="0">
                <a:solidFill>
                  <a:srgbClr val="FFFF00"/>
                </a:solidFill>
              </a:rPr>
              <a:t>	DefaultTableModel model=new DefaultTableModel(cols,0);</a:t>
            </a:r>
          </a:p>
          <a:p>
            <a:pPr lvl="1">
              <a:buFontTx/>
              <a:buNone/>
            </a:pPr>
            <a:r>
              <a:rPr lang="en-US" sz="2200" smtClean="0">
                <a:solidFill>
                  <a:srgbClr val="FFFF00"/>
                </a:solidFill>
              </a:rPr>
              <a:t>	JTable table = new JTable(model);</a:t>
            </a:r>
          </a:p>
          <a:p>
            <a:pPr lvl="1">
              <a:buFontTx/>
              <a:buNone/>
            </a:pPr>
            <a:r>
              <a:rPr lang="en-US" sz="2200" smtClean="0">
                <a:solidFill>
                  <a:srgbClr val="FFFF00"/>
                </a:solidFill>
              </a:rPr>
              <a:t>	</a:t>
            </a:r>
            <a:r>
              <a:rPr kumimoji="0" lang="en-US" sz="2000" smtClean="0">
                <a:solidFill>
                  <a:schemeClr val="tx2"/>
                </a:solidFill>
              </a:rPr>
              <a:t> </a:t>
            </a:r>
            <a:r>
              <a:rPr lang="en-US" sz="2200" smtClean="0">
                <a:solidFill>
                  <a:srgbClr val="FFFF00"/>
                </a:solidFill>
              </a:rPr>
              <a:t>JScrollPane pane = new JScrollPane(table);</a:t>
            </a:r>
          </a:p>
          <a:p>
            <a:r>
              <a:rPr lang="en-US" smtClean="0"/>
              <a:t>Add/remove elements</a:t>
            </a:r>
          </a:p>
          <a:p>
            <a:pPr lvl="1"/>
            <a:r>
              <a:rPr lang="en-US" smtClean="0"/>
              <a:t>Use the </a:t>
            </a:r>
            <a:r>
              <a:rPr lang="en-US" i="1" smtClean="0"/>
              <a:t>model</a:t>
            </a:r>
            <a:r>
              <a:rPr lang="en-US" smtClean="0"/>
              <a:t>, not the JTable directly</a:t>
            </a:r>
          </a:p>
        </p:txBody>
      </p:sp>
      <p:sp>
        <p:nvSpPr>
          <p:cNvPr id="50181"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184D7362-1E69-4C40-A09A-607D4C8102CF}" type="slidenum">
              <a:rPr lang="en-US" b="0">
                <a:latin typeface="Arial Narrow" pitchFamily="34" charset="0"/>
              </a:rPr>
              <a:pPr algn="r"/>
              <a:t>32</a:t>
            </a:fld>
            <a:endParaRPr lang="en-US" b="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60192A36-1DE5-43AA-97A6-D2FC3E9C757C}" type="slidenum">
              <a:rPr lang="en-US" b="0" smtClean="0">
                <a:latin typeface="Arial Narrow" pitchFamily="34" charset="0"/>
              </a:rPr>
              <a:pPr/>
              <a:t>33</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smtClean="0"/>
              <a:t>Methods in DefaultTableModel</a:t>
            </a:r>
            <a:endParaRPr lang="en-US"/>
          </a:p>
        </p:txBody>
      </p:sp>
      <p:sp>
        <p:nvSpPr>
          <p:cNvPr id="51204" name="Content Placeholder 2"/>
          <p:cNvSpPr>
            <a:spLocks noGrp="1"/>
          </p:cNvSpPr>
          <p:nvPr>
            <p:ph idx="1"/>
          </p:nvPr>
        </p:nvSpPr>
        <p:spPr>
          <a:solidFill>
            <a:srgbClr val="FFFF99"/>
          </a:solidFill>
        </p:spPr>
        <p:txBody>
          <a:bodyPr/>
          <a:lstStyle/>
          <a:p>
            <a:r>
              <a:rPr lang="en-US" b="1" smtClean="0">
                <a:solidFill>
                  <a:srgbClr val="FF0000"/>
                </a:solidFill>
                <a:latin typeface="Courier New" pitchFamily="49" charset="0"/>
                <a:cs typeface="Courier New" pitchFamily="49" charset="0"/>
              </a:rPr>
              <a:t>void</a:t>
            </a:r>
            <a:r>
              <a:rPr lang="en-US" b="1" smtClean="0">
                <a:solidFill>
                  <a:srgbClr val="0000FF"/>
                </a:solidFill>
                <a:latin typeface="Courier New" pitchFamily="49" charset="0"/>
                <a:cs typeface="Courier New" pitchFamily="49" charset="0"/>
              </a:rPr>
              <a:t> addRow(</a:t>
            </a:r>
            <a:r>
              <a:rPr lang="en-US" b="1" smtClean="0">
                <a:solidFill>
                  <a:srgbClr val="FF0000"/>
                </a:solidFill>
                <a:latin typeface="Courier New" pitchFamily="49" charset="0"/>
                <a:cs typeface="Courier New" pitchFamily="49" charset="0"/>
              </a:rPr>
              <a:t>Object</a:t>
            </a:r>
            <a:r>
              <a:rPr lang="en-US" b="1" smtClean="0">
                <a:solidFill>
                  <a:srgbClr val="0000FF"/>
                </a:solidFill>
                <a:latin typeface="Courier New" pitchFamily="49" charset="0"/>
                <a:cs typeface="Courier New" pitchFamily="49" charset="0"/>
              </a:rPr>
              <a:t>[] rowData)</a:t>
            </a:r>
          </a:p>
          <a:p>
            <a:pPr lvl="1"/>
            <a:r>
              <a:rPr lang="en-US" smtClean="0">
                <a:solidFill>
                  <a:srgbClr val="008000"/>
                </a:solidFill>
              </a:rPr>
              <a:t>add a row of data to the end of the table model</a:t>
            </a:r>
            <a:endParaRPr lang="en-US" b="1" smtClean="0">
              <a:solidFill>
                <a:srgbClr val="0000FF"/>
              </a:solidFill>
              <a:latin typeface="Courier New" pitchFamily="49" charset="0"/>
              <a:cs typeface="Courier New" pitchFamily="49" charset="0"/>
            </a:endParaRPr>
          </a:p>
          <a:p>
            <a:r>
              <a:rPr lang="en-US" b="1" smtClean="0">
                <a:solidFill>
                  <a:srgbClr val="FF0000"/>
                </a:solidFill>
                <a:latin typeface="Courier New" pitchFamily="49" charset="0"/>
                <a:cs typeface="Courier New" pitchFamily="49" charset="0"/>
              </a:rPr>
              <a:t>void</a:t>
            </a:r>
            <a:r>
              <a:rPr lang="en-US" b="1" smtClean="0">
                <a:solidFill>
                  <a:srgbClr val="0000FF"/>
                </a:solidFill>
                <a:latin typeface="Courier New" pitchFamily="49" charset="0"/>
                <a:cs typeface="Courier New" pitchFamily="49" charset="0"/>
              </a:rPr>
              <a:t> insertRow(</a:t>
            </a:r>
            <a:r>
              <a:rPr lang="en-US" b="1" smtClean="0">
                <a:solidFill>
                  <a:srgbClr val="FF0000"/>
                </a:solidFill>
                <a:latin typeface="Courier New" pitchFamily="49" charset="0"/>
                <a:cs typeface="Courier New" pitchFamily="49" charset="0"/>
              </a:rPr>
              <a:t>int</a:t>
            </a:r>
            <a:r>
              <a:rPr lang="en-US" b="1" smtClean="0">
                <a:solidFill>
                  <a:srgbClr val="0000FF"/>
                </a:solidFill>
                <a:latin typeface="Courier New" pitchFamily="49" charset="0"/>
                <a:cs typeface="Courier New" pitchFamily="49" charset="0"/>
              </a:rPr>
              <a:t> row, </a:t>
            </a:r>
            <a:r>
              <a:rPr lang="en-US" b="1" smtClean="0">
                <a:solidFill>
                  <a:srgbClr val="FF0000"/>
                </a:solidFill>
                <a:latin typeface="Courier New" pitchFamily="49" charset="0"/>
                <a:cs typeface="Courier New" pitchFamily="49" charset="0"/>
              </a:rPr>
              <a:t>Object</a:t>
            </a:r>
            <a:r>
              <a:rPr lang="en-US" b="1" smtClean="0">
                <a:solidFill>
                  <a:srgbClr val="0000FF"/>
                </a:solidFill>
                <a:latin typeface="Courier New" pitchFamily="49" charset="0"/>
                <a:cs typeface="Courier New" pitchFamily="49" charset="0"/>
              </a:rPr>
              <a:t>[] rowData)</a:t>
            </a:r>
          </a:p>
          <a:p>
            <a:pPr lvl="1"/>
            <a:r>
              <a:rPr lang="en-US" smtClean="0">
                <a:solidFill>
                  <a:srgbClr val="008000"/>
                </a:solidFill>
              </a:rPr>
              <a:t>adds a row of data at index row</a:t>
            </a:r>
          </a:p>
          <a:p>
            <a:r>
              <a:rPr lang="en-US" b="1" smtClean="0">
                <a:solidFill>
                  <a:srgbClr val="FF0000"/>
                </a:solidFill>
                <a:latin typeface="Courier New" pitchFamily="49" charset="0"/>
                <a:cs typeface="Courier New" pitchFamily="49" charset="0"/>
              </a:rPr>
              <a:t>void</a:t>
            </a:r>
            <a:r>
              <a:rPr lang="en-US" b="1" smtClean="0">
                <a:solidFill>
                  <a:srgbClr val="0000FF"/>
                </a:solidFill>
                <a:latin typeface="Courier New" pitchFamily="49" charset="0"/>
                <a:cs typeface="Courier New" pitchFamily="49" charset="0"/>
              </a:rPr>
              <a:t> removeRow(</a:t>
            </a:r>
            <a:r>
              <a:rPr lang="en-US" b="1" smtClean="0">
                <a:solidFill>
                  <a:srgbClr val="FF0000"/>
                </a:solidFill>
                <a:latin typeface="Courier New" pitchFamily="49" charset="0"/>
                <a:cs typeface="Courier New" pitchFamily="49" charset="0"/>
              </a:rPr>
              <a:t>int</a:t>
            </a:r>
            <a:r>
              <a:rPr lang="en-US" b="1" smtClean="0">
                <a:solidFill>
                  <a:srgbClr val="0000FF"/>
                </a:solidFill>
                <a:latin typeface="Courier New" pitchFamily="49" charset="0"/>
                <a:cs typeface="Courier New" pitchFamily="49" charset="0"/>
              </a:rPr>
              <a:t> row)</a:t>
            </a:r>
          </a:p>
          <a:p>
            <a:pPr lvl="1"/>
            <a:r>
              <a:rPr lang="en-US" smtClean="0">
                <a:solidFill>
                  <a:srgbClr val="008000"/>
                </a:solidFill>
              </a:rPr>
              <a:t>removes the given row from the model</a:t>
            </a:r>
          </a:p>
        </p:txBody>
      </p:sp>
      <p:sp>
        <p:nvSpPr>
          <p:cNvPr id="51205"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3D938807-B991-42DD-A52F-2F7B35715083}" type="slidenum">
              <a:rPr lang="en-US" b="0">
                <a:latin typeface="Arial Narrow" pitchFamily="34" charset="0"/>
              </a:rPr>
              <a:pPr algn="r"/>
              <a:t>33</a:t>
            </a:fld>
            <a:endParaRPr lang="en-US" b="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899B366A-9018-4951-90D4-37C46286C502}" type="slidenum">
              <a:rPr lang="en-US" b="0" smtClean="0">
                <a:latin typeface="Arial Narrow" pitchFamily="34" charset="0"/>
              </a:rPr>
              <a:pPr/>
              <a:t>34</a:t>
            </a:fld>
            <a:endParaRPr lang="en-US" b="0" smtClean="0">
              <a:latin typeface="Arial Narrow" pitchFamily="34" charset="0"/>
            </a:endParaRPr>
          </a:p>
        </p:txBody>
      </p:sp>
      <p:sp>
        <p:nvSpPr>
          <p:cNvPr id="277506" name="Rectangle 2"/>
          <p:cNvSpPr>
            <a:spLocks noGrp="1" noChangeArrowheads="1"/>
          </p:cNvSpPr>
          <p:nvPr>
            <p:ph type="title"/>
          </p:nvPr>
        </p:nvSpPr>
        <p:spPr/>
        <p:txBody>
          <a:bodyPr/>
          <a:lstStyle/>
          <a:p>
            <a:pPr>
              <a:defRPr/>
            </a:pPr>
            <a:r>
              <a:rPr lang="en-US" b="0" smtClean="0"/>
              <a:t>Example: JTableEditDemo.java</a:t>
            </a:r>
          </a:p>
        </p:txBody>
      </p:sp>
      <p:sp>
        <p:nvSpPr>
          <p:cNvPr id="52228" name="Rectangle 3"/>
          <p:cNvSpPr>
            <a:spLocks noGrp="1" noChangeArrowheads="1"/>
          </p:cNvSpPr>
          <p:nvPr>
            <p:ph idx="1"/>
          </p:nvPr>
        </p:nvSpPr>
        <p:spPr>
          <a:xfrm>
            <a:off x="609600" y="1295400"/>
            <a:ext cx="8305800" cy="5334000"/>
          </a:xfrm>
          <a:solidFill>
            <a:schemeClr val="tx1"/>
          </a:solidFill>
        </p:spPr>
        <p:txBody>
          <a:bodyPr/>
          <a:lstStyle/>
          <a:p>
            <a:pPr>
              <a:spcBef>
                <a:spcPts val="200"/>
              </a:spcBef>
              <a:buFont typeface="Wingdings" pitchFamily="2" charset="2"/>
              <a:buNone/>
            </a:pPr>
            <a:r>
              <a:rPr lang="en-US" sz="1600" smtClean="0">
                <a:solidFill>
                  <a:schemeClr val="bg2"/>
                </a:solidFill>
              </a:rPr>
              <a:t>public void actionPerformed(ActionEvent e) {</a:t>
            </a:r>
          </a:p>
          <a:p>
            <a:pPr>
              <a:spcBef>
                <a:spcPts val="200"/>
              </a:spcBef>
              <a:buFont typeface="Wingdings" pitchFamily="2" charset="2"/>
              <a:buNone/>
            </a:pPr>
            <a:r>
              <a:rPr lang="en-US" sz="1600" smtClean="0">
                <a:solidFill>
                  <a:schemeClr val="bg2"/>
                </a:solidFill>
              </a:rPr>
              <a:t>      Object o = e.getSource();</a:t>
            </a:r>
          </a:p>
          <a:p>
            <a:pPr>
              <a:spcBef>
                <a:spcPts val="200"/>
              </a:spcBef>
              <a:buFont typeface="Wingdings" pitchFamily="2" charset="2"/>
              <a:buNone/>
            </a:pPr>
            <a:r>
              <a:rPr lang="en-US" sz="1600" smtClean="0">
                <a:solidFill>
                  <a:schemeClr val="bg2"/>
                </a:solidFill>
              </a:rPr>
              <a:t>	if (o.equals(btnAdd)) {</a:t>
            </a:r>
          </a:p>
          <a:p>
            <a:pPr>
              <a:spcBef>
                <a:spcPts val="200"/>
              </a:spcBef>
              <a:buFont typeface="Wingdings" pitchFamily="2" charset="2"/>
              <a:buNone/>
            </a:pPr>
            <a:r>
              <a:rPr lang="en-US" sz="1600" smtClean="0">
                <a:solidFill>
                  <a:schemeClr val="bg2"/>
                </a:solidFill>
              </a:rPr>
              <a:t>		if( txtHo.getText().equals("") || txtTen.getText().equals("")) </a:t>
            </a:r>
          </a:p>
          <a:p>
            <a:pPr>
              <a:spcBef>
                <a:spcPts val="200"/>
              </a:spcBef>
              <a:buFont typeface="Wingdings" pitchFamily="2" charset="2"/>
              <a:buNone/>
            </a:pPr>
            <a:r>
              <a:rPr lang="en-US" sz="1600" smtClean="0">
                <a:solidFill>
                  <a:schemeClr val="bg2"/>
                </a:solidFill>
              </a:rPr>
              <a:t>		       JOptionPane.showMessageDialog(this, "Phai nhap du lieu truoc.");</a:t>
            </a:r>
          </a:p>
          <a:p>
            <a:pPr>
              <a:spcBef>
                <a:spcPts val="200"/>
              </a:spcBef>
              <a:buFont typeface="Wingdings" pitchFamily="2" charset="2"/>
              <a:buNone/>
            </a:pPr>
            <a:r>
              <a:rPr lang="en-US" sz="1600" smtClean="0">
                <a:solidFill>
                  <a:schemeClr val="bg2"/>
                </a:solidFill>
              </a:rPr>
              <a:t>		else {					</a:t>
            </a:r>
          </a:p>
          <a:p>
            <a:pPr>
              <a:spcBef>
                <a:spcPts val="200"/>
              </a:spcBef>
              <a:buFont typeface="Wingdings" pitchFamily="2" charset="2"/>
              <a:buNone/>
            </a:pPr>
            <a:r>
              <a:rPr lang="en-US" sz="1600" smtClean="0">
                <a:solidFill>
                  <a:schemeClr val="bg2"/>
                </a:solidFill>
              </a:rPr>
              <a:t>		       </a:t>
            </a:r>
            <a:r>
              <a:rPr lang="en-US" sz="1600" b="1" smtClean="0">
                <a:solidFill>
                  <a:srgbClr val="FF0000"/>
                </a:solidFill>
              </a:rPr>
              <a:t>Object[] obj = new Object[2];</a:t>
            </a:r>
          </a:p>
          <a:p>
            <a:pPr>
              <a:spcBef>
                <a:spcPts val="200"/>
              </a:spcBef>
              <a:buFont typeface="Wingdings" pitchFamily="2" charset="2"/>
              <a:buNone/>
            </a:pPr>
            <a:r>
              <a:rPr lang="en-US" sz="1600" b="1" smtClean="0">
                <a:solidFill>
                  <a:srgbClr val="FF0000"/>
                </a:solidFill>
              </a:rPr>
              <a:t>	    	       obj[0] = txtHo.getText();</a:t>
            </a:r>
          </a:p>
          <a:p>
            <a:pPr>
              <a:spcBef>
                <a:spcPts val="200"/>
              </a:spcBef>
              <a:buFont typeface="Wingdings" pitchFamily="2" charset="2"/>
              <a:buNone/>
            </a:pPr>
            <a:r>
              <a:rPr lang="en-US" sz="1600" b="1" smtClean="0">
                <a:solidFill>
                  <a:srgbClr val="FF0000"/>
                </a:solidFill>
              </a:rPr>
              <a:t>	    	       obj[1] = txtTen.getText();</a:t>
            </a:r>
          </a:p>
          <a:p>
            <a:pPr>
              <a:spcBef>
                <a:spcPts val="200"/>
              </a:spcBef>
              <a:buFont typeface="Wingdings" pitchFamily="2" charset="2"/>
              <a:buNone/>
            </a:pPr>
            <a:r>
              <a:rPr lang="en-US" sz="1600" b="1" smtClean="0">
                <a:solidFill>
                  <a:srgbClr val="FF0000"/>
                </a:solidFill>
              </a:rPr>
              <a:t>	    	       model.addRow(obj);	</a:t>
            </a:r>
            <a:r>
              <a:rPr lang="en-US" sz="1600" b="1" smtClean="0">
                <a:solidFill>
                  <a:schemeClr val="bg2"/>
                </a:solidFill>
              </a:rPr>
              <a:t>	</a:t>
            </a:r>
            <a:r>
              <a:rPr lang="en-US" sz="1600" smtClean="0">
                <a:solidFill>
                  <a:schemeClr val="bg2"/>
                </a:solidFill>
              </a:rPr>
              <a:t>		</a:t>
            </a:r>
          </a:p>
          <a:p>
            <a:pPr>
              <a:spcBef>
                <a:spcPts val="200"/>
              </a:spcBef>
              <a:buFont typeface="Wingdings" pitchFamily="2" charset="2"/>
              <a:buNone/>
            </a:pPr>
            <a:r>
              <a:rPr lang="en-US" sz="1600" smtClean="0">
                <a:solidFill>
                  <a:schemeClr val="bg2"/>
                </a:solidFill>
              </a:rPr>
              <a:t>		} }</a:t>
            </a:r>
          </a:p>
          <a:p>
            <a:pPr>
              <a:spcBef>
                <a:spcPts val="200"/>
              </a:spcBef>
              <a:buFont typeface="Wingdings" pitchFamily="2" charset="2"/>
              <a:buNone/>
            </a:pPr>
            <a:r>
              <a:rPr lang="en-US" sz="1600" smtClean="0">
                <a:solidFill>
                  <a:schemeClr val="bg2"/>
                </a:solidFill>
              </a:rPr>
              <a:t>	else if (o.equals(btnRemove)) {</a:t>
            </a:r>
          </a:p>
          <a:p>
            <a:pPr>
              <a:spcBef>
                <a:spcPts val="200"/>
              </a:spcBef>
              <a:buFont typeface="Wingdings" pitchFamily="2" charset="2"/>
              <a:buNone/>
            </a:pPr>
            <a:r>
              <a:rPr lang="en-US" sz="1600" smtClean="0">
                <a:solidFill>
                  <a:schemeClr val="bg2"/>
                </a:solidFill>
              </a:rPr>
              <a:t>		if (table.getSelectedRow() == -1)</a:t>
            </a:r>
          </a:p>
          <a:p>
            <a:pPr>
              <a:spcBef>
                <a:spcPts val="200"/>
              </a:spcBef>
              <a:buFont typeface="Wingdings" pitchFamily="2" charset="2"/>
              <a:buNone/>
            </a:pPr>
            <a:r>
              <a:rPr lang="en-US" sz="1600" smtClean="0">
                <a:solidFill>
                  <a:schemeClr val="bg2"/>
                </a:solidFill>
              </a:rPr>
              <a:t>		      JOptionPane.showMessageDialog(this, "Phai chon dong can xoa.");</a:t>
            </a:r>
          </a:p>
          <a:p>
            <a:pPr>
              <a:spcBef>
                <a:spcPts val="200"/>
              </a:spcBef>
              <a:buFont typeface="Wingdings" pitchFamily="2" charset="2"/>
              <a:buNone/>
            </a:pPr>
            <a:r>
              <a:rPr lang="en-US" sz="1600" smtClean="0">
                <a:solidFill>
                  <a:schemeClr val="bg2"/>
                </a:solidFill>
              </a:rPr>
              <a:t>		else{</a:t>
            </a:r>
          </a:p>
          <a:p>
            <a:pPr>
              <a:spcBef>
                <a:spcPts val="200"/>
              </a:spcBef>
              <a:buFont typeface="Wingdings" pitchFamily="2" charset="2"/>
              <a:buNone/>
            </a:pPr>
            <a:r>
              <a:rPr lang="en-US" sz="1600" smtClean="0">
                <a:solidFill>
                  <a:schemeClr val="bg2"/>
                </a:solidFill>
              </a:rPr>
              <a:t>		      if (JOptionPane.showConfirmDialog(this,"Ban co muon xoa dong nay khong?","Canh bao",JOptionPane.YES_NO_OPTION)==JOptionPane.YES_OPTION	      </a:t>
            </a:r>
            <a:r>
              <a:rPr lang="en-US" sz="1600" b="1" smtClean="0">
                <a:solidFill>
                  <a:srgbClr val="FF0000"/>
                </a:solidFill>
              </a:rPr>
              <a:t>model.removeRow(table.getSelectedRow());</a:t>
            </a:r>
            <a:endParaRPr lang="en-US" sz="1600" b="1" smtClean="0">
              <a:solidFill>
                <a:schemeClr val="bg2"/>
              </a:solidFill>
            </a:endParaRPr>
          </a:p>
          <a:p>
            <a:pPr>
              <a:spcBef>
                <a:spcPts val="200"/>
              </a:spcBef>
              <a:buFont typeface="Wingdings" pitchFamily="2" charset="2"/>
              <a:buNone/>
            </a:pPr>
            <a:r>
              <a:rPr lang="en-US" sz="1600" b="1" smtClean="0">
                <a:solidFill>
                  <a:schemeClr val="bg2"/>
                </a:solidFill>
              </a:rPr>
              <a:t>		</a:t>
            </a:r>
            <a:r>
              <a:rPr lang="en-US" sz="1600" smtClean="0">
                <a:solidFill>
                  <a:schemeClr val="bg2"/>
                </a:solidFill>
              </a:rPr>
              <a:t>}</a:t>
            </a:r>
          </a:p>
          <a:p>
            <a:pPr>
              <a:spcBef>
                <a:spcPts val="200"/>
              </a:spcBef>
              <a:buFont typeface="Wingdings" pitchFamily="2" charset="2"/>
              <a:buNone/>
            </a:pPr>
            <a:r>
              <a:rPr lang="en-US" sz="1600" smtClean="0">
                <a:solidFill>
                  <a:schemeClr val="bg2"/>
                </a:solidFill>
              </a:rPr>
              <a:t>	}	</a:t>
            </a:r>
          </a:p>
        </p:txBody>
      </p:sp>
      <p:sp>
        <p:nvSpPr>
          <p:cNvPr id="52229"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1F261DA8-21FF-42EF-AD47-F8ECD4B0F4EE}" type="slidenum">
              <a:rPr lang="en-US" b="0">
                <a:latin typeface="Arial Narrow" pitchFamily="34" charset="0"/>
              </a:rPr>
              <a:pPr algn="r"/>
              <a:t>34</a:t>
            </a:fld>
            <a:endParaRPr lang="en-US" b="0">
              <a:latin typeface="Arial Narrow" pitchFamily="34" charset="0"/>
            </a:endParaRPr>
          </a:p>
        </p:txBody>
      </p:sp>
      <p:pic>
        <p:nvPicPr>
          <p:cNvPr id="5223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0"/>
            <a:ext cx="2514600" cy="223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heel spokes="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9ACA3ACF-7FC6-4E04-8889-4B3DD1D6E947}" type="slidenum">
              <a:rPr lang="en-US" b="0" smtClean="0">
                <a:latin typeface="Arial Narrow" pitchFamily="34" charset="0"/>
              </a:rPr>
              <a:pPr/>
              <a:t>35</a:t>
            </a:fld>
            <a:endParaRPr lang="en-US" b="0" smtClean="0">
              <a:latin typeface="Arial Narrow" pitchFamily="34" charset="0"/>
            </a:endParaRPr>
          </a:p>
        </p:txBody>
      </p:sp>
      <p:sp>
        <p:nvSpPr>
          <p:cNvPr id="277506" name="Rectangle 2"/>
          <p:cNvSpPr>
            <a:spLocks noGrp="1" noChangeArrowheads="1"/>
          </p:cNvSpPr>
          <p:nvPr>
            <p:ph type="title" idx="4294967295"/>
          </p:nvPr>
        </p:nvSpPr>
        <p:spPr>
          <a:xfrm>
            <a:off x="609600" y="228600"/>
            <a:ext cx="8382000" cy="685800"/>
          </a:xfrm>
        </p:spPr>
        <p:txBody>
          <a:bodyPr/>
          <a:lstStyle/>
          <a:p>
            <a:pPr>
              <a:defRPr/>
            </a:pPr>
            <a:r>
              <a:rPr lang="en-US" b="0" smtClean="0"/>
              <a:t>Example: JTableEditDemo.java</a:t>
            </a:r>
          </a:p>
        </p:txBody>
      </p:sp>
      <p:sp>
        <p:nvSpPr>
          <p:cNvPr id="53252" name="Rectangle 3"/>
          <p:cNvSpPr>
            <a:spLocks noGrp="1" noChangeArrowheads="1"/>
          </p:cNvSpPr>
          <p:nvPr>
            <p:ph idx="4294967295"/>
          </p:nvPr>
        </p:nvSpPr>
        <p:spPr>
          <a:xfrm>
            <a:off x="609600" y="1295400"/>
            <a:ext cx="8305800" cy="5334000"/>
          </a:xfrm>
          <a:solidFill>
            <a:schemeClr val="tx1"/>
          </a:solidFill>
        </p:spPr>
        <p:txBody>
          <a:bodyPr/>
          <a:lstStyle/>
          <a:p>
            <a:pPr>
              <a:spcBef>
                <a:spcPts val="200"/>
              </a:spcBef>
              <a:buFont typeface="Wingdings" pitchFamily="2" charset="2"/>
              <a:buNone/>
            </a:pPr>
            <a:r>
              <a:rPr lang="en-US" sz="1600" smtClean="0">
                <a:solidFill>
                  <a:schemeClr val="bg2"/>
                </a:solidFill>
              </a:rPr>
              <a:t>      </a:t>
            </a:r>
          </a:p>
          <a:p>
            <a:pPr>
              <a:spcBef>
                <a:spcPts val="200"/>
              </a:spcBef>
              <a:buFont typeface="Wingdings" pitchFamily="2" charset="2"/>
              <a:buNone/>
            </a:pPr>
            <a:r>
              <a:rPr lang="en-US" sz="1600" smtClean="0">
                <a:solidFill>
                  <a:schemeClr val="bg2"/>
                </a:solidFill>
              </a:rPr>
              <a:t>	</a:t>
            </a:r>
          </a:p>
          <a:p>
            <a:pPr>
              <a:spcBef>
                <a:spcPts val="200"/>
              </a:spcBef>
              <a:buFont typeface="Wingdings" pitchFamily="2" charset="2"/>
              <a:buNone/>
            </a:pPr>
            <a:r>
              <a:rPr lang="en-US" sz="1600" smtClean="0">
                <a:solidFill>
                  <a:schemeClr val="bg2"/>
                </a:solidFill>
              </a:rPr>
              <a:t>	</a:t>
            </a:r>
            <a:r>
              <a:rPr lang="en-US" sz="1800" smtClean="0">
                <a:solidFill>
                  <a:schemeClr val="bg2"/>
                </a:solidFill>
              </a:rPr>
              <a:t>else if (o.equals(btnEdit)) {</a:t>
            </a:r>
          </a:p>
          <a:p>
            <a:pPr>
              <a:spcBef>
                <a:spcPts val="200"/>
              </a:spcBef>
              <a:buFont typeface="Wingdings" pitchFamily="2" charset="2"/>
              <a:buNone/>
            </a:pPr>
            <a:r>
              <a:rPr lang="en-US" sz="1800" smtClean="0">
                <a:solidFill>
                  <a:schemeClr val="bg2"/>
                </a:solidFill>
              </a:rPr>
              <a:t>		if (table.getSelectedRow() == -1)</a:t>
            </a:r>
          </a:p>
          <a:p>
            <a:pPr>
              <a:spcBef>
                <a:spcPts val="200"/>
              </a:spcBef>
              <a:buFont typeface="Wingdings" pitchFamily="2" charset="2"/>
              <a:buNone/>
            </a:pPr>
            <a:r>
              <a:rPr lang="en-US" sz="1800" smtClean="0">
                <a:solidFill>
                  <a:schemeClr val="bg2"/>
                </a:solidFill>
              </a:rPr>
              <a:t>		      JOptionPane.showMessageDialog(this, </a:t>
            </a:r>
          </a:p>
          <a:p>
            <a:pPr>
              <a:spcBef>
                <a:spcPts val="200"/>
              </a:spcBef>
              <a:buFont typeface="Wingdings" pitchFamily="2" charset="2"/>
              <a:buNone/>
            </a:pPr>
            <a:r>
              <a:rPr lang="en-US" sz="1800" smtClean="0">
                <a:solidFill>
                  <a:schemeClr val="bg2"/>
                </a:solidFill>
              </a:rPr>
              <a:t>					"Phai chon dong can sua.");</a:t>
            </a:r>
          </a:p>
          <a:p>
            <a:pPr>
              <a:spcBef>
                <a:spcPts val="200"/>
              </a:spcBef>
              <a:buFont typeface="Wingdings" pitchFamily="2" charset="2"/>
              <a:buNone/>
            </a:pPr>
            <a:r>
              <a:rPr lang="en-US" sz="1800" smtClean="0">
                <a:solidFill>
                  <a:schemeClr val="bg2"/>
                </a:solidFill>
              </a:rPr>
              <a:t>		else {</a:t>
            </a:r>
          </a:p>
          <a:p>
            <a:pPr>
              <a:spcBef>
                <a:spcPts val="200"/>
              </a:spcBef>
              <a:buFont typeface="Wingdings" pitchFamily="2" charset="2"/>
              <a:buNone/>
            </a:pPr>
            <a:r>
              <a:rPr lang="en-US" sz="1800" smtClean="0">
                <a:solidFill>
                  <a:schemeClr val="bg2"/>
                </a:solidFill>
              </a:rPr>
              <a:t>			// lay dong dang chon tren table</a:t>
            </a:r>
          </a:p>
          <a:p>
            <a:pPr>
              <a:buFont typeface="Wingdings" pitchFamily="2" charset="2"/>
              <a:buNone/>
            </a:pPr>
            <a:r>
              <a:rPr lang="en-US" sz="1800" smtClean="0">
                <a:solidFill>
                  <a:schemeClr val="bg2"/>
                </a:solidFill>
              </a:rPr>
              <a:t>			</a:t>
            </a:r>
            <a:r>
              <a:rPr lang="en-US" sz="1800" b="1" smtClean="0">
                <a:solidFill>
                  <a:srgbClr val="FF0000"/>
                </a:solidFill>
              </a:rPr>
              <a:t>int row = table.getSelectedRow(); </a:t>
            </a:r>
          </a:p>
          <a:p>
            <a:pPr>
              <a:buFont typeface="Wingdings" pitchFamily="2" charset="2"/>
              <a:buNone/>
            </a:pPr>
            <a:r>
              <a:rPr lang="en-US" sz="1800" b="1" smtClean="0">
                <a:solidFill>
                  <a:srgbClr val="FF0000"/>
                </a:solidFill>
              </a:rPr>
              <a:t>			model.setValueAt( txtHo.getText(), row, 0 );</a:t>
            </a:r>
          </a:p>
          <a:p>
            <a:pPr>
              <a:buFont typeface="Wingdings" pitchFamily="2" charset="2"/>
              <a:buNone/>
            </a:pPr>
            <a:r>
              <a:rPr lang="en-US" sz="1800" b="1" smtClean="0">
                <a:solidFill>
                  <a:srgbClr val="FF0000"/>
                </a:solidFill>
              </a:rPr>
              <a:t>			model.setValueAt( txtTen.getText(), row, 1 );</a:t>
            </a:r>
          </a:p>
          <a:p>
            <a:pPr>
              <a:spcBef>
                <a:spcPts val="200"/>
              </a:spcBef>
              <a:buFont typeface="Wingdings" pitchFamily="2" charset="2"/>
              <a:buNone/>
            </a:pPr>
            <a:r>
              <a:rPr lang="en-US" sz="1800" smtClean="0">
                <a:solidFill>
                  <a:schemeClr val="bg2"/>
                </a:solidFill>
              </a:rPr>
              <a:t>		}	</a:t>
            </a:r>
          </a:p>
          <a:p>
            <a:pPr>
              <a:spcBef>
                <a:spcPts val="200"/>
              </a:spcBef>
              <a:buFont typeface="Wingdings" pitchFamily="2" charset="2"/>
              <a:buNone/>
            </a:pPr>
            <a:r>
              <a:rPr lang="en-US" sz="1800" smtClean="0">
                <a:solidFill>
                  <a:schemeClr val="bg2"/>
                </a:solidFill>
              </a:rPr>
              <a:t>}	</a:t>
            </a:r>
          </a:p>
        </p:txBody>
      </p:sp>
      <p:sp>
        <p:nvSpPr>
          <p:cNvPr id="53253"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97FDCD8F-46DF-4D39-9008-70384083A2EC}" type="slidenum">
              <a:rPr lang="en-US" b="0">
                <a:latin typeface="Arial Narrow" pitchFamily="34" charset="0"/>
              </a:rPr>
              <a:pPr algn="r"/>
              <a:t>35</a:t>
            </a:fld>
            <a:endParaRPr lang="en-US" b="0">
              <a:latin typeface="Arial Narrow" pitchFamily="34" charset="0"/>
            </a:endParaRPr>
          </a:p>
        </p:txBody>
      </p:sp>
      <p:pic>
        <p:nvPicPr>
          <p:cNvPr id="5325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0"/>
            <a:ext cx="2514600" cy="223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heel spokes="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67A96EA3-81B5-4100-8D95-3AF2994603D0}" type="slidenum">
              <a:rPr lang="en-US" b="0" smtClean="0">
                <a:latin typeface="Arial Narrow" pitchFamily="34" charset="0"/>
              </a:rPr>
              <a:pPr/>
              <a:t>36</a:t>
            </a:fld>
            <a:endParaRPr lang="en-US" b="0" smtClean="0">
              <a:latin typeface="Arial Narrow" pitchFamily="34" charset="0"/>
            </a:endParaRPr>
          </a:p>
        </p:txBody>
      </p:sp>
      <p:sp>
        <p:nvSpPr>
          <p:cNvPr id="54275"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06D5A85E-9F38-4FA3-AE90-61A0C2BCDEC1}" type="slidenum">
              <a:rPr lang="en-US" b="0">
                <a:latin typeface="Arial Narrow" pitchFamily="34" charset="0"/>
              </a:rPr>
              <a:pPr algn="r"/>
              <a:t>36</a:t>
            </a:fld>
            <a:endParaRPr lang="en-US" b="0">
              <a:latin typeface="Arial Narrow" pitchFamily="34" charset="0"/>
            </a:endParaRPr>
          </a:p>
        </p:txBody>
      </p:sp>
      <p:sp>
        <p:nvSpPr>
          <p:cNvPr id="217090" name="Rectangle 2"/>
          <p:cNvSpPr>
            <a:spLocks noGrp="1" noChangeArrowheads="1"/>
          </p:cNvSpPr>
          <p:nvPr>
            <p:ph type="title"/>
          </p:nvPr>
        </p:nvSpPr>
        <p:spPr/>
        <p:txBody>
          <a:bodyPr/>
          <a:lstStyle/>
          <a:p>
            <a:pPr>
              <a:defRPr/>
            </a:pPr>
            <a:r>
              <a:rPr lang="en-US" b="0" smtClean="0"/>
              <a:t>Event of JTable</a:t>
            </a:r>
          </a:p>
        </p:txBody>
      </p:sp>
      <p:sp>
        <p:nvSpPr>
          <p:cNvPr id="47108" name="Rectangle 3"/>
          <p:cNvSpPr>
            <a:spLocks noGrp="1" noChangeArrowheads="1"/>
          </p:cNvSpPr>
          <p:nvPr>
            <p:ph type="body" idx="1"/>
          </p:nvPr>
        </p:nvSpPr>
        <p:spPr>
          <a:xfrm>
            <a:off x="609600" y="1295400"/>
            <a:ext cx="8534400" cy="5181600"/>
          </a:xfrm>
        </p:spPr>
        <p:txBody>
          <a:bodyPr/>
          <a:lstStyle/>
          <a:p>
            <a:r>
              <a:rPr lang="en-US" smtClean="0"/>
              <a:t>We use </a:t>
            </a:r>
            <a:r>
              <a:rPr lang="en-US" smtClean="0">
                <a:solidFill>
                  <a:schemeClr val="tx1"/>
                </a:solidFill>
              </a:rPr>
              <a:t>MouseEvent</a:t>
            </a:r>
            <a:r>
              <a:rPr lang="en-US" smtClean="0"/>
              <a:t> to process event of choosing rows on JTable</a:t>
            </a:r>
          </a:p>
          <a:p>
            <a:pPr lvl="1"/>
            <a:r>
              <a:rPr lang="en-US" smtClean="0"/>
              <a:t>implement </a:t>
            </a:r>
            <a:r>
              <a:rPr lang="en-US" smtClean="0">
                <a:solidFill>
                  <a:schemeClr val="tx1"/>
                </a:solidFill>
              </a:rPr>
              <a:t>MouseListener</a:t>
            </a:r>
            <a:r>
              <a:rPr lang="en-US" smtClean="0"/>
              <a:t> (in </a:t>
            </a:r>
            <a:r>
              <a:rPr lang="en-US" i="1" smtClean="0">
                <a:solidFill>
                  <a:schemeClr val="tx1"/>
                </a:solidFill>
              </a:rPr>
              <a:t>java.awt.event</a:t>
            </a:r>
            <a:r>
              <a:rPr lang="en-US" smtClean="0"/>
              <a:t>)</a:t>
            </a:r>
          </a:p>
          <a:p>
            <a:pPr lvl="1"/>
            <a:r>
              <a:rPr lang="en-US" smtClean="0"/>
              <a:t>method ?      </a:t>
            </a:r>
            <a:endParaRPr lang="en-US" sz="2000" smtClean="0">
              <a:solidFill>
                <a:srgbClr val="FFFF00"/>
              </a:solidFill>
            </a:endParaRPr>
          </a:p>
          <a:p>
            <a:pPr lvl="1"/>
            <a:r>
              <a:rPr lang="en-US" smtClean="0"/>
              <a:t>register ?</a:t>
            </a:r>
          </a:p>
        </p:txBody>
      </p:sp>
      <p:sp>
        <p:nvSpPr>
          <p:cNvPr id="5" name="Rounded Rectangle 4"/>
          <p:cNvSpPr/>
          <p:nvPr/>
        </p:nvSpPr>
        <p:spPr bwMode="auto">
          <a:xfrm>
            <a:off x="685800" y="3475038"/>
            <a:ext cx="8229600" cy="3001962"/>
          </a:xfrm>
          <a:prstGeom prst="roundRect">
            <a:avLst/>
          </a:prstGeom>
          <a:solidFill>
            <a:srgbClr val="99CCFF"/>
          </a:solidFill>
          <a:ln w="9525" cap="flat" cmpd="sng" algn="ctr">
            <a:solidFill>
              <a:schemeClr val="tx1"/>
            </a:solidFill>
            <a:prstDash val="solid"/>
            <a:miter lim="800000"/>
            <a:headEnd type="none" w="med" len="med"/>
            <a:tailEnd type="none" w="med" len="med"/>
          </a:ln>
          <a:effectLst/>
        </p:spPr>
        <p:txBody>
          <a:bodyPr lIns="0" tIns="0">
            <a:spAutoFit/>
          </a:bodyPr>
          <a:lstStyle/>
          <a:p>
            <a:pPr lvl="1">
              <a:lnSpc>
                <a:spcPts val="3200"/>
              </a:lnSpc>
              <a:spcBef>
                <a:spcPts val="1200"/>
              </a:spcBef>
              <a:defRPr/>
            </a:pPr>
            <a:r>
              <a:rPr lang="en-US" sz="2400">
                <a:solidFill>
                  <a:srgbClr val="0000FF"/>
                </a:solidFill>
                <a:latin typeface="+mn-lt"/>
              </a:rPr>
              <a:t>public void </a:t>
            </a:r>
            <a:r>
              <a:rPr lang="en-US" sz="2400">
                <a:solidFill>
                  <a:schemeClr val="bg1">
                    <a:lumMod val="50000"/>
                  </a:schemeClr>
                </a:solidFill>
                <a:latin typeface="+mn-lt"/>
              </a:rPr>
              <a:t>mouseClicked (</a:t>
            </a:r>
            <a:r>
              <a:rPr lang="en-US" sz="2400">
                <a:solidFill>
                  <a:srgbClr val="0000FF"/>
                </a:solidFill>
                <a:latin typeface="+mn-lt"/>
              </a:rPr>
              <a:t>MouseEvent</a:t>
            </a:r>
            <a:r>
              <a:rPr lang="en-US" sz="2400">
                <a:solidFill>
                  <a:schemeClr val="bg1">
                    <a:lumMod val="50000"/>
                  </a:schemeClr>
                </a:solidFill>
                <a:latin typeface="+mn-lt"/>
              </a:rPr>
              <a:t> e) {}</a:t>
            </a:r>
          </a:p>
          <a:p>
            <a:pPr lvl="1">
              <a:lnSpc>
                <a:spcPts val="3200"/>
              </a:lnSpc>
              <a:spcBef>
                <a:spcPts val="1200"/>
              </a:spcBef>
              <a:defRPr/>
            </a:pPr>
            <a:r>
              <a:rPr lang="en-US" sz="2400">
                <a:solidFill>
                  <a:srgbClr val="0000FF"/>
                </a:solidFill>
                <a:latin typeface="+mn-lt"/>
              </a:rPr>
              <a:t>public</a:t>
            </a:r>
            <a:r>
              <a:rPr lang="en-US" sz="2400">
                <a:solidFill>
                  <a:schemeClr val="bg1">
                    <a:lumMod val="50000"/>
                  </a:schemeClr>
                </a:solidFill>
                <a:latin typeface="+mn-lt"/>
              </a:rPr>
              <a:t> </a:t>
            </a:r>
            <a:r>
              <a:rPr lang="en-US" sz="2400">
                <a:solidFill>
                  <a:srgbClr val="0000FF"/>
                </a:solidFill>
                <a:latin typeface="+mn-lt"/>
              </a:rPr>
              <a:t>void</a:t>
            </a:r>
            <a:r>
              <a:rPr lang="en-US" sz="2400">
                <a:solidFill>
                  <a:schemeClr val="bg1">
                    <a:lumMod val="50000"/>
                  </a:schemeClr>
                </a:solidFill>
                <a:latin typeface="+mn-lt"/>
              </a:rPr>
              <a:t> mousePressed (</a:t>
            </a:r>
            <a:r>
              <a:rPr lang="en-US" sz="2400">
                <a:solidFill>
                  <a:srgbClr val="0000FF"/>
                </a:solidFill>
                <a:latin typeface="+mn-lt"/>
              </a:rPr>
              <a:t>MouseEvent</a:t>
            </a:r>
            <a:r>
              <a:rPr lang="en-US" sz="2400">
                <a:solidFill>
                  <a:schemeClr val="bg1">
                    <a:lumMod val="50000"/>
                  </a:schemeClr>
                </a:solidFill>
                <a:latin typeface="+mn-lt"/>
              </a:rPr>
              <a:t> e) {}</a:t>
            </a:r>
          </a:p>
          <a:p>
            <a:pPr lvl="1">
              <a:lnSpc>
                <a:spcPts val="3200"/>
              </a:lnSpc>
              <a:spcBef>
                <a:spcPts val="1200"/>
              </a:spcBef>
              <a:defRPr/>
            </a:pPr>
            <a:r>
              <a:rPr lang="en-US" sz="2400">
                <a:solidFill>
                  <a:srgbClr val="0000FF"/>
                </a:solidFill>
                <a:latin typeface="+mn-lt"/>
              </a:rPr>
              <a:t>public</a:t>
            </a:r>
            <a:r>
              <a:rPr lang="en-US" sz="2400">
                <a:solidFill>
                  <a:schemeClr val="bg1">
                    <a:lumMod val="50000"/>
                  </a:schemeClr>
                </a:solidFill>
                <a:latin typeface="+mn-lt"/>
              </a:rPr>
              <a:t> </a:t>
            </a:r>
            <a:r>
              <a:rPr lang="en-US" sz="2400">
                <a:solidFill>
                  <a:srgbClr val="0000FF"/>
                </a:solidFill>
                <a:latin typeface="+mn-lt"/>
              </a:rPr>
              <a:t>void</a:t>
            </a:r>
            <a:r>
              <a:rPr lang="en-US" sz="2400">
                <a:solidFill>
                  <a:schemeClr val="bg1">
                    <a:lumMod val="50000"/>
                  </a:schemeClr>
                </a:solidFill>
                <a:latin typeface="+mn-lt"/>
              </a:rPr>
              <a:t> mouseReleased (</a:t>
            </a:r>
            <a:r>
              <a:rPr lang="en-US" sz="2400">
                <a:solidFill>
                  <a:srgbClr val="0000FF"/>
                </a:solidFill>
                <a:latin typeface="+mn-lt"/>
              </a:rPr>
              <a:t>MouseEvent</a:t>
            </a:r>
            <a:r>
              <a:rPr lang="en-US" sz="2400">
                <a:solidFill>
                  <a:schemeClr val="bg1">
                    <a:lumMod val="50000"/>
                  </a:schemeClr>
                </a:solidFill>
                <a:latin typeface="+mn-lt"/>
              </a:rPr>
              <a:t> e) {}</a:t>
            </a:r>
          </a:p>
          <a:p>
            <a:pPr lvl="1">
              <a:lnSpc>
                <a:spcPts val="3200"/>
              </a:lnSpc>
              <a:spcBef>
                <a:spcPts val="1200"/>
              </a:spcBef>
              <a:defRPr/>
            </a:pPr>
            <a:r>
              <a:rPr lang="en-US" sz="2400">
                <a:solidFill>
                  <a:srgbClr val="0000FF"/>
                </a:solidFill>
                <a:latin typeface="+mn-lt"/>
              </a:rPr>
              <a:t>public</a:t>
            </a:r>
            <a:r>
              <a:rPr lang="en-US" sz="2400">
                <a:solidFill>
                  <a:schemeClr val="bg1">
                    <a:lumMod val="50000"/>
                  </a:schemeClr>
                </a:solidFill>
                <a:latin typeface="+mn-lt"/>
              </a:rPr>
              <a:t> </a:t>
            </a:r>
            <a:r>
              <a:rPr lang="en-US" sz="2400">
                <a:solidFill>
                  <a:srgbClr val="0000FF"/>
                </a:solidFill>
                <a:latin typeface="+mn-lt"/>
              </a:rPr>
              <a:t>void</a:t>
            </a:r>
            <a:r>
              <a:rPr lang="en-US" sz="2400">
                <a:solidFill>
                  <a:schemeClr val="bg1">
                    <a:lumMod val="50000"/>
                  </a:schemeClr>
                </a:solidFill>
                <a:latin typeface="+mn-lt"/>
              </a:rPr>
              <a:t> mouseEntered (</a:t>
            </a:r>
            <a:r>
              <a:rPr lang="en-US" sz="2400">
                <a:solidFill>
                  <a:srgbClr val="0000FF"/>
                </a:solidFill>
                <a:latin typeface="+mn-lt"/>
              </a:rPr>
              <a:t>MouseEvent</a:t>
            </a:r>
            <a:r>
              <a:rPr lang="en-US" sz="2400">
                <a:solidFill>
                  <a:schemeClr val="bg1">
                    <a:lumMod val="50000"/>
                  </a:schemeClr>
                </a:solidFill>
                <a:latin typeface="+mn-lt"/>
              </a:rPr>
              <a:t> e) {}</a:t>
            </a:r>
          </a:p>
          <a:p>
            <a:pPr lvl="1">
              <a:lnSpc>
                <a:spcPts val="3200"/>
              </a:lnSpc>
              <a:spcBef>
                <a:spcPts val="1200"/>
              </a:spcBef>
              <a:defRPr/>
            </a:pPr>
            <a:r>
              <a:rPr lang="en-US" sz="2400">
                <a:solidFill>
                  <a:srgbClr val="0000FF"/>
                </a:solidFill>
                <a:latin typeface="+mn-lt"/>
              </a:rPr>
              <a:t>public</a:t>
            </a:r>
            <a:r>
              <a:rPr lang="en-US" sz="2400">
                <a:solidFill>
                  <a:schemeClr val="bg1">
                    <a:lumMod val="50000"/>
                  </a:schemeClr>
                </a:solidFill>
                <a:latin typeface="+mn-lt"/>
              </a:rPr>
              <a:t> </a:t>
            </a:r>
            <a:r>
              <a:rPr lang="en-US" sz="2400">
                <a:solidFill>
                  <a:srgbClr val="0000FF"/>
                </a:solidFill>
                <a:latin typeface="+mn-lt"/>
              </a:rPr>
              <a:t>void</a:t>
            </a:r>
            <a:r>
              <a:rPr lang="en-US" sz="2400">
                <a:solidFill>
                  <a:schemeClr val="bg1">
                    <a:lumMod val="50000"/>
                  </a:schemeClr>
                </a:solidFill>
                <a:latin typeface="+mn-lt"/>
              </a:rPr>
              <a:t> mouseExited (</a:t>
            </a:r>
            <a:r>
              <a:rPr lang="en-US" sz="2400">
                <a:solidFill>
                  <a:srgbClr val="0000FF"/>
                </a:solidFill>
                <a:latin typeface="+mn-lt"/>
              </a:rPr>
              <a:t>MouseEvent</a:t>
            </a:r>
            <a:r>
              <a:rPr lang="en-US" sz="2400">
                <a:solidFill>
                  <a:schemeClr val="bg1">
                    <a:lumMod val="50000"/>
                  </a:schemeClr>
                </a:solidFill>
                <a:latin typeface="+mn-lt"/>
              </a:rPr>
              <a:t> e) {}</a:t>
            </a: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10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710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A21C2C55-06F5-473D-9B65-EEE0308664AD}" type="slidenum">
              <a:rPr lang="en-US" b="0" smtClean="0">
                <a:latin typeface="Arial Narrow" pitchFamily="34" charset="0"/>
              </a:rPr>
              <a:pPr/>
              <a:t>37</a:t>
            </a:fld>
            <a:endParaRPr lang="en-US" b="0" smtClean="0">
              <a:latin typeface="Arial Narrow" pitchFamily="34" charset="0"/>
            </a:endParaRPr>
          </a:p>
        </p:txBody>
      </p:sp>
      <p:sp>
        <p:nvSpPr>
          <p:cNvPr id="156674" name="Rectangle 2"/>
          <p:cNvSpPr>
            <a:spLocks noGrp="1" noChangeArrowheads="1"/>
          </p:cNvSpPr>
          <p:nvPr>
            <p:ph type="title" idx="429496729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b="0" smtClean="0"/>
              <a:t>Example: JTableEditDemo.java</a:t>
            </a:r>
          </a:p>
        </p:txBody>
      </p:sp>
      <p:sp>
        <p:nvSpPr>
          <p:cNvPr id="55300" name="Rectangle 3"/>
          <p:cNvSpPr>
            <a:spLocks noGrp="1" noChangeArrowheads="1"/>
          </p:cNvSpPr>
          <p:nvPr>
            <p:ph type="body" idx="4294967295"/>
          </p:nvPr>
        </p:nvSpPr>
        <p:spPr>
          <a:solidFill>
            <a:schemeClr val="tx1"/>
          </a:solidFill>
        </p:spPr>
        <p:txBody>
          <a:bodyPr/>
          <a:lstStyle/>
          <a:p>
            <a:pPr>
              <a:lnSpc>
                <a:spcPct val="90000"/>
              </a:lnSpc>
              <a:buFont typeface="Wingdings" pitchFamily="2" charset="2"/>
              <a:buNone/>
            </a:pPr>
            <a:r>
              <a:rPr lang="en-US" smtClean="0">
                <a:solidFill>
                  <a:schemeClr val="bg2"/>
                </a:solidFill>
              </a:rPr>
              <a:t>public void mouseClicked(MouseEvent e)</a:t>
            </a:r>
          </a:p>
          <a:p>
            <a:pPr>
              <a:lnSpc>
                <a:spcPct val="90000"/>
              </a:lnSpc>
              <a:buFont typeface="Wingdings" pitchFamily="2" charset="2"/>
              <a:buNone/>
            </a:pPr>
            <a:r>
              <a:rPr lang="en-US" smtClean="0">
                <a:solidFill>
                  <a:schemeClr val="bg2"/>
                </a:solidFill>
              </a:rPr>
              <a:t>{	</a:t>
            </a:r>
          </a:p>
          <a:p>
            <a:pPr>
              <a:lnSpc>
                <a:spcPct val="90000"/>
              </a:lnSpc>
              <a:buFont typeface="Wingdings" pitchFamily="2" charset="2"/>
              <a:buNone/>
            </a:pPr>
            <a:r>
              <a:rPr lang="en-US" smtClean="0">
                <a:solidFill>
                  <a:schemeClr val="bg2"/>
                </a:solidFill>
              </a:rPr>
              <a:t>		</a:t>
            </a:r>
            <a:r>
              <a:rPr lang="en-US" smtClean="0">
                <a:solidFill>
                  <a:srgbClr val="FF0000"/>
                </a:solidFill>
              </a:rPr>
              <a:t>// lay dong dang chon tren table</a:t>
            </a:r>
          </a:p>
          <a:p>
            <a:pPr>
              <a:lnSpc>
                <a:spcPct val="90000"/>
              </a:lnSpc>
              <a:buFont typeface="Wingdings" pitchFamily="2" charset="2"/>
              <a:buNone/>
            </a:pPr>
            <a:r>
              <a:rPr lang="en-US" smtClean="0">
                <a:solidFill>
                  <a:srgbClr val="FF0000"/>
                </a:solidFill>
              </a:rPr>
              <a:t>		int row = table.getSelectedRow(); </a:t>
            </a:r>
          </a:p>
          <a:p>
            <a:pPr>
              <a:lnSpc>
                <a:spcPct val="90000"/>
              </a:lnSpc>
              <a:buFont typeface="Wingdings" pitchFamily="2" charset="2"/>
              <a:buNone/>
            </a:pPr>
            <a:r>
              <a:rPr lang="en-US" smtClean="0">
                <a:solidFill>
                  <a:srgbClr val="FF0000"/>
                </a:solidFill>
              </a:rPr>
              <a:t>		txtHo.setText(table.getValueAt(row, 0).toString());  </a:t>
            </a:r>
          </a:p>
          <a:p>
            <a:pPr>
              <a:lnSpc>
                <a:spcPct val="90000"/>
              </a:lnSpc>
              <a:buFont typeface="Wingdings" pitchFamily="2" charset="2"/>
              <a:buNone/>
            </a:pPr>
            <a:r>
              <a:rPr lang="en-US" smtClean="0">
                <a:solidFill>
                  <a:srgbClr val="FF0000"/>
                </a:solidFill>
              </a:rPr>
              <a:t>		txtTen.setText(table.getValueAt(row, 1).toString());</a:t>
            </a:r>
          </a:p>
          <a:p>
            <a:pPr>
              <a:lnSpc>
                <a:spcPct val="90000"/>
              </a:lnSpc>
              <a:buFont typeface="Wingdings" pitchFamily="2" charset="2"/>
              <a:buNone/>
            </a:pPr>
            <a:r>
              <a:rPr lang="en-US" smtClean="0">
                <a:solidFill>
                  <a:schemeClr val="bg2"/>
                </a:solidFill>
              </a:rPr>
              <a:t>}</a:t>
            </a:r>
          </a:p>
          <a:p>
            <a:pPr>
              <a:lnSpc>
                <a:spcPct val="90000"/>
              </a:lnSpc>
              <a:buFont typeface="Wingdings" pitchFamily="2" charset="2"/>
              <a:buNone/>
            </a:pPr>
            <a:r>
              <a:rPr lang="en-US" smtClean="0">
                <a:solidFill>
                  <a:schemeClr val="bg2"/>
                </a:solidFill>
              </a:rPr>
              <a:t>public void mousePressed(MouseEvent e) {}</a:t>
            </a:r>
          </a:p>
          <a:p>
            <a:pPr>
              <a:lnSpc>
                <a:spcPct val="90000"/>
              </a:lnSpc>
              <a:buFont typeface="Wingdings" pitchFamily="2" charset="2"/>
              <a:buNone/>
            </a:pPr>
            <a:r>
              <a:rPr lang="en-US" smtClean="0">
                <a:solidFill>
                  <a:schemeClr val="bg2"/>
                </a:solidFill>
              </a:rPr>
              <a:t>public void mouseReleased(MouseEvent e) {}</a:t>
            </a:r>
          </a:p>
          <a:p>
            <a:pPr>
              <a:lnSpc>
                <a:spcPct val="90000"/>
              </a:lnSpc>
              <a:buFont typeface="Wingdings" pitchFamily="2" charset="2"/>
              <a:buNone/>
            </a:pPr>
            <a:r>
              <a:rPr lang="en-US" smtClean="0">
                <a:solidFill>
                  <a:schemeClr val="bg2"/>
                </a:solidFill>
              </a:rPr>
              <a:t>public void mouseEntered(MouseEvent e) {}</a:t>
            </a:r>
          </a:p>
          <a:p>
            <a:pPr>
              <a:lnSpc>
                <a:spcPct val="90000"/>
              </a:lnSpc>
              <a:buFont typeface="Wingdings" pitchFamily="2" charset="2"/>
              <a:buNone/>
            </a:pPr>
            <a:r>
              <a:rPr lang="en-US" smtClean="0">
                <a:solidFill>
                  <a:schemeClr val="bg2"/>
                </a:solidFill>
              </a:rPr>
              <a:t>public void mouseExited(MouseEvent e) {}</a:t>
            </a:r>
          </a:p>
        </p:txBody>
      </p:sp>
    </p:spTree>
  </p:cSld>
  <p:clrMapOvr>
    <a:masterClrMapping/>
  </p:clrMapOvr>
  <p:transition>
    <p:wheel spokes="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EFF06AE7-20E7-4012-8945-12905A905502}" type="slidenum">
              <a:rPr lang="en-US" b="0" smtClean="0">
                <a:latin typeface="Arial Narrow" pitchFamily="34" charset="0"/>
              </a:rPr>
              <a:pPr/>
              <a:t>38</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smtClean="0">
                <a:effectLst>
                  <a:outerShdw blurRad="38100" dist="38100" dir="2700000" algn="tl">
                    <a:srgbClr val="000000">
                      <a:alpha val="43137"/>
                    </a:srgbClr>
                  </a:outerShdw>
                </a:effectLst>
              </a:rPr>
              <a:t>JTable with Custom Data Model</a:t>
            </a:r>
            <a:endParaRPr lang="en-US">
              <a:effectLst>
                <a:outerShdw blurRad="38100" dist="38100" dir="2700000" algn="tl">
                  <a:srgbClr val="000000">
                    <a:alpha val="43137"/>
                  </a:srgbClr>
                </a:outerShdw>
              </a:effectLst>
            </a:endParaRPr>
          </a:p>
        </p:txBody>
      </p:sp>
      <p:sp>
        <p:nvSpPr>
          <p:cNvPr id="56324" name="Content Placeholder 2"/>
          <p:cNvSpPr>
            <a:spLocks noGrp="1"/>
          </p:cNvSpPr>
          <p:nvPr>
            <p:ph idx="1"/>
          </p:nvPr>
        </p:nvSpPr>
        <p:spPr/>
        <p:txBody>
          <a:bodyPr/>
          <a:lstStyle/>
          <a:p>
            <a:r>
              <a:rPr lang="en-US" smtClean="0"/>
              <a:t>Build custom JTable</a:t>
            </a:r>
          </a:p>
          <a:p>
            <a:pPr lvl="1"/>
            <a:r>
              <a:rPr lang="en-US" smtClean="0"/>
              <a:t>Create a class has Vector field, this class</a:t>
            </a:r>
            <a:r>
              <a:rPr lang="en-US" i="1" smtClean="0"/>
              <a:t> </a:t>
            </a:r>
            <a:r>
              <a:rPr lang="en-US" smtClean="0"/>
              <a:t>extends AbstractTableModel</a:t>
            </a:r>
          </a:p>
          <a:p>
            <a:pPr lvl="2"/>
            <a:r>
              <a:rPr lang="en-US" smtClean="0"/>
              <a:t>public int getColumnCount()</a:t>
            </a:r>
          </a:p>
          <a:p>
            <a:pPr lvl="2"/>
            <a:r>
              <a:rPr lang="en-US" smtClean="0"/>
              <a:t>public int getRowCount()</a:t>
            </a:r>
          </a:p>
          <a:p>
            <a:pPr lvl="2"/>
            <a:r>
              <a:rPr lang="en-US" smtClean="0"/>
              <a:t>public void setValueAt(Object value, int row, int col)</a:t>
            </a:r>
          </a:p>
          <a:p>
            <a:pPr lvl="2"/>
            <a:r>
              <a:rPr lang="en-US" smtClean="0"/>
              <a:t>public Object getValueAt(int row, int col)</a:t>
            </a:r>
          </a:p>
          <a:p>
            <a:pPr lvl="2"/>
            <a:r>
              <a:rPr lang="en-US" smtClean="0"/>
              <a:t>public String getColumnName(int col)</a:t>
            </a:r>
          </a:p>
          <a:p>
            <a:pPr lvl="2"/>
            <a:r>
              <a:rPr lang="en-US" smtClean="0"/>
              <a:t>public Class getColumnClass(int c)</a:t>
            </a:r>
          </a:p>
          <a:p>
            <a:pPr lvl="1"/>
            <a:r>
              <a:rPr lang="en-US" smtClean="0"/>
              <a:t>Pass model to JTable constructor</a:t>
            </a:r>
          </a:p>
          <a:p>
            <a:r>
              <a:rPr lang="en-US" smtClean="0"/>
              <a:t>Add/remove items: use the model</a:t>
            </a:r>
          </a:p>
          <a:p>
            <a:r>
              <a:rPr lang="en-US" smtClean="0"/>
              <a:t>Handle events: as before</a:t>
            </a:r>
          </a:p>
        </p:txBody>
      </p:sp>
      <p:sp>
        <p:nvSpPr>
          <p:cNvPr id="56325"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B7B33C70-CD70-4F03-9529-FCE9897FDBEE}" type="slidenum">
              <a:rPr lang="en-US" b="0">
                <a:latin typeface="Arial Narrow" pitchFamily="34" charset="0"/>
              </a:rPr>
              <a:pPr algn="r"/>
              <a:t>38</a:t>
            </a:fld>
            <a:endParaRPr lang="en-US" b="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9AE9AE9C-7D96-459C-9D06-6A73E24D9B40}" type="slidenum">
              <a:rPr lang="en-US" b="0" smtClean="0">
                <a:latin typeface="Arial Narrow" pitchFamily="34" charset="0"/>
              </a:rPr>
              <a:pPr/>
              <a:t>39</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b="0" smtClean="0"/>
              <a:t>Example: JTable with custom data</a:t>
            </a:r>
            <a:endParaRPr lang="en-US" b="0"/>
          </a:p>
        </p:txBody>
      </p:sp>
      <p:sp>
        <p:nvSpPr>
          <p:cNvPr id="57348" name="Content Placeholder 2"/>
          <p:cNvSpPr>
            <a:spLocks noGrp="1"/>
          </p:cNvSpPr>
          <p:nvPr>
            <p:ph idx="1"/>
          </p:nvPr>
        </p:nvSpPr>
        <p:spPr/>
        <p:txBody>
          <a:bodyPr/>
          <a:lstStyle/>
          <a:p>
            <a:r>
              <a:rPr lang="en-US" smtClean="0"/>
              <a:t>Student.java</a:t>
            </a:r>
          </a:p>
          <a:p>
            <a:r>
              <a:rPr lang="en-US" smtClean="0"/>
              <a:t>StudentTableModel.java</a:t>
            </a:r>
          </a:p>
          <a:p>
            <a:r>
              <a:rPr lang="en-US" smtClean="0"/>
              <a:t>JTableWithStudentTableModelGUI.java</a:t>
            </a:r>
          </a:p>
        </p:txBody>
      </p:sp>
      <p:sp>
        <p:nvSpPr>
          <p:cNvPr id="57349"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0F40408B-89EF-45C4-94F9-2902CBDB7B74}" type="slidenum">
              <a:rPr lang="en-US" b="0">
                <a:latin typeface="Arial Narrow" pitchFamily="34" charset="0"/>
              </a:rPr>
              <a:pPr algn="r"/>
              <a:t>39</a:t>
            </a:fld>
            <a:endParaRPr lang="en-US" b="0">
              <a:latin typeface="Arial Narrow" pitchFamily="34" charset="0"/>
            </a:endParaRPr>
          </a:p>
        </p:txBody>
      </p:sp>
      <p:pic>
        <p:nvPicPr>
          <p:cNvPr id="5735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819400"/>
            <a:ext cx="6400800"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heel spokes="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336FAA52-D5CE-4AE1-99D3-1F4DEB3D9737}" type="slidenum">
              <a:rPr lang="en-US" b="0" smtClean="0">
                <a:latin typeface="Arial Narrow" pitchFamily="34" charset="0"/>
              </a:rPr>
              <a:pPr/>
              <a:t>4</a:t>
            </a:fld>
            <a:endParaRPr lang="en-US" b="0" smtClean="0">
              <a:latin typeface="Arial Narrow" pitchFamily="34" charset="0"/>
            </a:endParaRPr>
          </a:p>
        </p:txBody>
      </p:sp>
      <p:sp>
        <p:nvSpPr>
          <p:cNvPr id="5" name="Title 4"/>
          <p:cNvSpPr>
            <a:spLocks noGrp="1"/>
          </p:cNvSpPr>
          <p:nvPr>
            <p:ph type="title"/>
          </p:nvPr>
        </p:nvSpPr>
        <p:spPr/>
        <p:txBody>
          <a:bodyPr/>
          <a:lstStyle/>
          <a:p>
            <a:pPr>
              <a:defRPr/>
            </a:pPr>
            <a:r>
              <a:rPr lang="en-US" smtClean="0">
                <a:effectLst>
                  <a:outerShdw blurRad="38100" dist="38100" dir="2700000" algn="tl">
                    <a:srgbClr val="000000">
                      <a:alpha val="43137"/>
                    </a:srgbClr>
                  </a:outerShdw>
                </a:effectLst>
                <a:latin typeface="Arial" charset="0"/>
              </a:rPr>
              <a:t>JList Outline</a:t>
            </a:r>
            <a:endParaRPr lang="en-US">
              <a:effectLst>
                <a:outerShdw blurRad="38100" dist="38100" dir="2700000" algn="tl">
                  <a:srgbClr val="000000">
                    <a:alpha val="43137"/>
                  </a:srgbClr>
                </a:outerShdw>
              </a:effectLst>
            </a:endParaRPr>
          </a:p>
        </p:txBody>
      </p:sp>
      <p:sp>
        <p:nvSpPr>
          <p:cNvPr id="20484" name="Content Placeholder 5"/>
          <p:cNvSpPr>
            <a:spLocks noGrp="1"/>
          </p:cNvSpPr>
          <p:nvPr>
            <p:ph idx="1"/>
          </p:nvPr>
        </p:nvSpPr>
        <p:spPr/>
        <p:txBody>
          <a:bodyPr/>
          <a:lstStyle/>
          <a:p>
            <a:r>
              <a:rPr lang="en-US" smtClean="0"/>
              <a:t>JList overview</a:t>
            </a:r>
          </a:p>
          <a:p>
            <a:r>
              <a:rPr lang="en-US" smtClean="0"/>
              <a:t>Building a JList with fixed set of choices</a:t>
            </a:r>
          </a:p>
          <a:p>
            <a:r>
              <a:rPr lang="en-US" smtClean="0"/>
              <a:t>Adding and removing entries from a JList at runtime</a:t>
            </a:r>
          </a:p>
          <a:p>
            <a:r>
              <a:rPr lang="en-US" smtClean="0"/>
              <a:t>Making a custom data model</a:t>
            </a:r>
          </a:p>
          <a:p>
            <a:pPr lvl="1"/>
            <a:r>
              <a:rPr lang="en-US" smtClean="0"/>
              <a:t>Telling JList how to extract data from existing objects</a:t>
            </a:r>
          </a:p>
          <a:p>
            <a:r>
              <a:rPr lang="en-US" smtClean="0"/>
              <a:t>Making a custom cell renderer</a:t>
            </a:r>
          </a:p>
          <a:p>
            <a:pPr lvl="1"/>
            <a:r>
              <a:rPr lang="en-US" smtClean="0"/>
              <a:t>Telling JList what GUI component to use for each of the data cells</a:t>
            </a:r>
          </a:p>
        </p:txBody>
      </p:sp>
      <p:sp>
        <p:nvSpPr>
          <p:cNvPr id="20485"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18ABF085-4956-4943-BA9D-35BC1ACDBB4B}" type="slidenum">
              <a:rPr lang="en-US" b="0">
                <a:latin typeface="Arial Narrow" pitchFamily="34" charset="0"/>
              </a:rPr>
              <a:pPr algn="r"/>
              <a:t>4</a:t>
            </a:fld>
            <a:endParaRPr lang="en-US" b="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pPr>
              <a:defRPr/>
            </a:pPr>
            <a:fld id="{02E89B7F-052C-487C-8CA3-B68FCDCBC8CA}" type="slidenum">
              <a:rPr lang="en-US"/>
              <a:pPr>
                <a:defRPr/>
              </a:pPr>
              <a:t>40</a:t>
            </a:fld>
            <a:endParaRPr lang="en-US"/>
          </a:p>
        </p:txBody>
      </p:sp>
      <p:sp>
        <p:nvSpPr>
          <p:cNvPr id="58371" name="Rectangle 2"/>
          <p:cNvSpPr>
            <a:spLocks noGrp="1" noChangeArrowheads="1"/>
          </p:cNvSpPr>
          <p:nvPr>
            <p:ph type="title"/>
          </p:nvPr>
        </p:nvSpPr>
        <p:spPr>
          <a:xfrm>
            <a:off x="574675" y="304800"/>
            <a:ext cx="8001000" cy="911225"/>
          </a:xfrm>
        </p:spPr>
        <p:txBody>
          <a:bodyPr/>
          <a:lstStyle/>
          <a:p>
            <a:pPr algn="l" eaLnBrk="1" hangingPunct="1"/>
            <a:r>
              <a:rPr lang="en-US" sz="4400" b="1" smtClean="0">
                <a:solidFill>
                  <a:srgbClr val="7B9899"/>
                </a:solidFill>
              </a:rPr>
              <a:t>Outline</a:t>
            </a:r>
          </a:p>
        </p:txBody>
      </p:sp>
      <p:sp>
        <p:nvSpPr>
          <p:cNvPr id="74755" name="Text Box 3"/>
          <p:cNvSpPr txBox="1">
            <a:spLocks noChangeArrowheads="1"/>
          </p:cNvSpPr>
          <p:nvPr/>
        </p:nvSpPr>
        <p:spPr bwMode="auto">
          <a:xfrm>
            <a:off x="4343400" y="1809750"/>
            <a:ext cx="30480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457200" indent="-4572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spcBef>
                <a:spcPts val="1200"/>
              </a:spcBef>
              <a:buFont typeface="Wingdings" pitchFamily="2" charset="2"/>
              <a:buChar char="Ø"/>
            </a:pPr>
            <a:r>
              <a:rPr lang="en-US" sz="2400">
                <a:solidFill>
                  <a:srgbClr val="0000FF"/>
                </a:solidFill>
                <a:latin typeface="Arial" charset="0"/>
              </a:rPr>
              <a:t>JList</a:t>
            </a:r>
          </a:p>
          <a:p>
            <a:pPr>
              <a:spcBef>
                <a:spcPts val="1200"/>
              </a:spcBef>
              <a:buFont typeface="Wingdings" pitchFamily="2" charset="2"/>
              <a:buChar char="Ø"/>
            </a:pPr>
            <a:r>
              <a:rPr lang="en-US" sz="2400">
                <a:solidFill>
                  <a:srgbClr val="0000FF"/>
                </a:solidFill>
                <a:latin typeface="Arial" charset="0"/>
              </a:rPr>
              <a:t>JTable</a:t>
            </a:r>
          </a:p>
          <a:p>
            <a:pPr>
              <a:spcBef>
                <a:spcPts val="1200"/>
              </a:spcBef>
              <a:buFont typeface="Wingdings" pitchFamily="2" charset="2"/>
              <a:buChar char="Ø"/>
            </a:pPr>
            <a:r>
              <a:rPr lang="en-US" sz="2400">
                <a:solidFill>
                  <a:srgbClr val="0000FF"/>
                </a:solidFill>
                <a:latin typeface="Arial" charset="0"/>
              </a:rPr>
              <a:t>JTree</a:t>
            </a:r>
          </a:p>
          <a:p>
            <a:pPr>
              <a:spcBef>
                <a:spcPts val="1200"/>
              </a:spcBef>
              <a:buFont typeface="Wingdings" pitchFamily="2" charset="2"/>
              <a:buChar char="Ø"/>
            </a:pPr>
            <a:r>
              <a:rPr lang="en-US" sz="2400">
                <a:solidFill>
                  <a:srgbClr val="0000FF"/>
                </a:solidFill>
                <a:latin typeface="Arial" charset="0"/>
              </a:rPr>
              <a:t>JSplitPane</a:t>
            </a:r>
          </a:p>
          <a:p>
            <a:pPr lvl="3">
              <a:spcBef>
                <a:spcPts val="1200"/>
              </a:spcBef>
              <a:buFont typeface="Wingdings" pitchFamily="2" charset="2"/>
              <a:buChar char="Ø"/>
            </a:pPr>
            <a:r>
              <a:rPr lang="en-US" sz="2400">
                <a:solidFill>
                  <a:srgbClr val="0000FF"/>
                </a:solidFill>
                <a:latin typeface="Arial" charset="0"/>
              </a:rPr>
              <a:t>JSlider</a:t>
            </a:r>
          </a:p>
          <a:p>
            <a:pPr lvl="3">
              <a:spcBef>
                <a:spcPts val="1200"/>
              </a:spcBef>
              <a:buFont typeface="Wingdings" pitchFamily="2" charset="2"/>
              <a:buChar char="Ø"/>
            </a:pPr>
            <a:r>
              <a:rPr lang="en-US" sz="2400">
                <a:solidFill>
                  <a:srgbClr val="0000FF"/>
                </a:solidFill>
              </a:rPr>
              <a:t>Key Events</a:t>
            </a:r>
          </a:p>
          <a:p>
            <a:pPr lvl="3">
              <a:spcBef>
                <a:spcPts val="1200"/>
              </a:spcBef>
              <a:buFont typeface="Wingdings" pitchFamily="2" charset="2"/>
              <a:buChar char="Ø"/>
            </a:pPr>
            <a:r>
              <a:rPr lang="en-US" sz="2400">
                <a:solidFill>
                  <a:srgbClr val="0000FF"/>
                </a:solidFill>
              </a:rPr>
              <a:t>Mouse Events</a:t>
            </a:r>
            <a:endParaRPr lang="en-US" sz="2400">
              <a:solidFill>
                <a:srgbClr val="0000FF"/>
              </a:solidFill>
              <a:latin typeface="Arial" charset="0"/>
            </a:endParaRPr>
          </a:p>
        </p:txBody>
      </p:sp>
      <p:sp>
        <p:nvSpPr>
          <p:cNvPr id="74756" name="AutoShape 4"/>
          <p:cNvSpPr>
            <a:spLocks noChangeArrowheads="1"/>
          </p:cNvSpPr>
          <p:nvPr/>
        </p:nvSpPr>
        <p:spPr bwMode="auto">
          <a:xfrm>
            <a:off x="2819400" y="2895600"/>
            <a:ext cx="1371600" cy="304800"/>
          </a:xfrm>
          <a:prstGeom prst="rightArrow">
            <a:avLst>
              <a:gd name="adj1" fmla="val 50000"/>
              <a:gd name="adj2" fmla="val 68750"/>
            </a:avLst>
          </a:prstGeom>
          <a:solidFill>
            <a:schemeClr val="accent3">
              <a:lumMod val="75000"/>
            </a:schemeClr>
          </a:solidFill>
          <a:ln w="9525">
            <a:solidFill>
              <a:schemeClr val="tx1"/>
            </a:solidFill>
            <a:miter lim="800000"/>
            <a:headEnd/>
            <a:tailEnd/>
          </a:ln>
          <a:effectLst/>
        </p:spPr>
        <p:txBody>
          <a:bodyPr wrap="none" anchor="ctr"/>
          <a:lstStyle/>
          <a:p>
            <a:pPr>
              <a:defRPr/>
            </a:pPr>
            <a:endParaRPr lang="en-US"/>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74755"/>
                                        </p:tgtEl>
                                        <p:attrNameLst>
                                          <p:attrName>style.visibility</p:attrName>
                                        </p:attrNameLst>
                                      </p:cBhvr>
                                      <p:to>
                                        <p:strVal val="visible"/>
                                      </p:to>
                                    </p:set>
                                    <p:anim calcmode="lin" valueType="num">
                                      <p:cBhvr additive="base">
                                        <p:cTn id="7" dur="500" fill="hold"/>
                                        <p:tgtEl>
                                          <p:spTgt spid="74755"/>
                                        </p:tgtEl>
                                        <p:attrNameLst>
                                          <p:attrName>ppt_x</p:attrName>
                                        </p:attrNameLst>
                                      </p:cBhvr>
                                      <p:tavLst>
                                        <p:tav tm="0">
                                          <p:val>
                                            <p:strVal val="1+#ppt_w/2"/>
                                          </p:val>
                                        </p:tav>
                                        <p:tav tm="100000">
                                          <p:val>
                                            <p:strVal val="#ppt_x"/>
                                          </p:val>
                                        </p:tav>
                                      </p:tavLst>
                                    </p:anim>
                                    <p:anim calcmode="lin" valueType="num">
                                      <p:cBhvr additive="base">
                                        <p:cTn id="8" dur="500" fill="hold"/>
                                        <p:tgtEl>
                                          <p:spTgt spid="7475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4756"/>
                                        </p:tgtEl>
                                        <p:attrNameLst>
                                          <p:attrName>style.visibility</p:attrName>
                                        </p:attrNameLst>
                                      </p:cBhvr>
                                      <p:to>
                                        <p:strVal val="visible"/>
                                      </p:to>
                                    </p:set>
                                    <p:animEffect transition="in" filter="dissolve">
                                      <p:cBhvr>
                                        <p:cTn id="13" dur="5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autoUpdateAnimBg="0"/>
      <p:bldP spid="74756"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45EF27EB-8FC9-4F54-B59D-B3B4657E5BEB}" type="slidenum">
              <a:rPr lang="en-US" b="0" smtClean="0">
                <a:latin typeface="Arial Narrow" pitchFamily="34" charset="0"/>
              </a:rPr>
              <a:pPr/>
              <a:t>41</a:t>
            </a:fld>
            <a:endParaRPr lang="en-US" b="0" smtClean="0">
              <a:latin typeface="Arial Narrow" pitchFamily="34" charset="0"/>
            </a:endParaRPr>
          </a:p>
        </p:txBody>
      </p:sp>
      <p:sp>
        <p:nvSpPr>
          <p:cNvPr id="59395"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9123260E-B8E8-4CC2-AD0B-C7939AD0F5D6}" type="slidenum">
              <a:rPr lang="en-US" b="0">
                <a:latin typeface="Arial Narrow" pitchFamily="34" charset="0"/>
              </a:rPr>
              <a:pPr algn="r"/>
              <a:t>41</a:t>
            </a:fld>
            <a:endParaRPr lang="en-US" b="0">
              <a:latin typeface="Arial Narrow" pitchFamily="34" charset="0"/>
            </a:endParaRPr>
          </a:p>
        </p:txBody>
      </p:sp>
      <p:sp>
        <p:nvSpPr>
          <p:cNvPr id="207874" name="Rectangle 2"/>
          <p:cNvSpPr>
            <a:spLocks noGrp="1" noChangeArrowheads="1"/>
          </p:cNvSpPr>
          <p:nvPr>
            <p:ph type="title"/>
          </p:nvPr>
        </p:nvSpPr>
        <p:spPr/>
        <p:txBody>
          <a:bodyPr/>
          <a:lstStyle/>
          <a:p>
            <a:pPr>
              <a:defRPr/>
            </a:pPr>
            <a:r>
              <a:rPr lang="en-US" smtClean="0"/>
              <a:t>JTree</a:t>
            </a:r>
          </a:p>
        </p:txBody>
      </p:sp>
      <p:sp>
        <p:nvSpPr>
          <p:cNvPr id="207875" name="Rectangle 3"/>
          <p:cNvSpPr>
            <a:spLocks noGrp="1" noChangeArrowheads="1"/>
          </p:cNvSpPr>
          <p:nvPr>
            <p:ph type="body" idx="1"/>
          </p:nvPr>
        </p:nvSpPr>
        <p:spPr>
          <a:xfrm>
            <a:off x="722313" y="1295400"/>
            <a:ext cx="8193087" cy="4953000"/>
          </a:xfrm>
        </p:spPr>
        <p:txBody>
          <a:bodyPr/>
          <a:lstStyle/>
          <a:p>
            <a:r>
              <a:rPr lang="en-US" smtClean="0"/>
              <a:t>JTree is used to display hierarchical data</a:t>
            </a:r>
          </a:p>
          <a:p>
            <a:r>
              <a:rPr lang="en-US" smtClean="0"/>
              <a:t>A </a:t>
            </a:r>
            <a:r>
              <a:rPr lang="en-US" smtClean="0">
                <a:solidFill>
                  <a:schemeClr val="tx1"/>
                </a:solidFill>
              </a:rPr>
              <a:t>JTree </a:t>
            </a:r>
            <a:r>
              <a:rPr lang="en-US" smtClean="0"/>
              <a:t>is composed of </a:t>
            </a:r>
            <a:r>
              <a:rPr lang="en-US" i="1" smtClean="0">
                <a:solidFill>
                  <a:schemeClr val="tx1"/>
                </a:solidFill>
              </a:rPr>
              <a:t>TreeNode</a:t>
            </a:r>
          </a:p>
          <a:p>
            <a:pPr lvl="1"/>
            <a:r>
              <a:rPr lang="en-US" i="1" smtClean="0">
                <a:solidFill>
                  <a:schemeClr val="tx1"/>
                </a:solidFill>
              </a:rPr>
              <a:t>Root node</a:t>
            </a:r>
          </a:p>
          <a:p>
            <a:pPr lvl="1"/>
            <a:r>
              <a:rPr lang="en-US" i="1" smtClean="0">
                <a:solidFill>
                  <a:schemeClr val="tx1"/>
                </a:solidFill>
              </a:rPr>
              <a:t>Parent node</a:t>
            </a:r>
          </a:p>
          <a:p>
            <a:pPr lvl="1"/>
            <a:r>
              <a:rPr lang="en-US" i="1" smtClean="0">
                <a:solidFill>
                  <a:schemeClr val="tx1"/>
                </a:solidFill>
              </a:rPr>
              <a:t>Child node</a:t>
            </a:r>
          </a:p>
          <a:p>
            <a:pPr lvl="1"/>
            <a:r>
              <a:rPr lang="en-US" i="1" smtClean="0">
                <a:solidFill>
                  <a:schemeClr val="tx1"/>
                </a:solidFill>
              </a:rPr>
              <a:t>Leaf node</a:t>
            </a:r>
          </a:p>
        </p:txBody>
      </p:sp>
      <p:graphicFrame>
        <p:nvGraphicFramePr>
          <p:cNvPr id="59398" name="Object 4"/>
          <p:cNvGraphicFramePr>
            <a:graphicFrameLocks noChangeAspect="1"/>
          </p:cNvGraphicFramePr>
          <p:nvPr/>
        </p:nvGraphicFramePr>
        <p:xfrm>
          <a:off x="4953000" y="2209800"/>
          <a:ext cx="3657600" cy="2540000"/>
        </p:xfrm>
        <a:graphic>
          <a:graphicData uri="http://schemas.openxmlformats.org/presentationml/2006/ole">
            <mc:AlternateContent xmlns:mc="http://schemas.openxmlformats.org/markup-compatibility/2006">
              <mc:Choice xmlns:v="urn:schemas-microsoft-com:vml" Requires="v">
                <p:oleObj spid="_x0000_s59405" name="Bitmap Image" r:id="rId4" imgW="2715004" imgH="1886213" progId="Paint.Picture">
                  <p:embed/>
                </p:oleObj>
              </mc:Choice>
              <mc:Fallback>
                <p:oleObj name="Bitmap Image" r:id="rId4" imgW="2715004" imgH="1886213"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2209800"/>
                        <a:ext cx="3657600" cy="25400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7875">
                                            <p:txEl>
                                              <p:pRg st="0" end="0"/>
                                            </p:txEl>
                                          </p:spTgt>
                                        </p:tgtEl>
                                        <p:attrNameLst>
                                          <p:attrName>style.visibility</p:attrName>
                                        </p:attrNameLst>
                                      </p:cBhvr>
                                      <p:to>
                                        <p:strVal val="visible"/>
                                      </p:to>
                                    </p:set>
                                    <p:animEffect transition="in" filter="wipe(up)">
                                      <p:cBhvr>
                                        <p:cTn id="7" dur="500"/>
                                        <p:tgtEl>
                                          <p:spTgt spid="2078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7875">
                                            <p:txEl>
                                              <p:pRg st="1" end="1"/>
                                            </p:txEl>
                                          </p:spTgt>
                                        </p:tgtEl>
                                        <p:attrNameLst>
                                          <p:attrName>style.visibility</p:attrName>
                                        </p:attrNameLst>
                                      </p:cBhvr>
                                      <p:to>
                                        <p:strVal val="visible"/>
                                      </p:to>
                                    </p:set>
                                    <p:animEffect transition="in" filter="wipe(up)">
                                      <p:cBhvr>
                                        <p:cTn id="12" dur="500"/>
                                        <p:tgtEl>
                                          <p:spTgt spid="2078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07875">
                                            <p:txEl>
                                              <p:pRg st="2" end="2"/>
                                            </p:txEl>
                                          </p:spTgt>
                                        </p:tgtEl>
                                        <p:attrNameLst>
                                          <p:attrName>style.visibility</p:attrName>
                                        </p:attrNameLst>
                                      </p:cBhvr>
                                      <p:to>
                                        <p:strVal val="visible"/>
                                      </p:to>
                                    </p:set>
                                    <p:animEffect transition="in" filter="wipe(up)">
                                      <p:cBhvr>
                                        <p:cTn id="17" dur="500"/>
                                        <p:tgtEl>
                                          <p:spTgt spid="2078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07875">
                                            <p:txEl>
                                              <p:pRg st="3" end="3"/>
                                            </p:txEl>
                                          </p:spTgt>
                                        </p:tgtEl>
                                        <p:attrNameLst>
                                          <p:attrName>style.visibility</p:attrName>
                                        </p:attrNameLst>
                                      </p:cBhvr>
                                      <p:to>
                                        <p:strVal val="visible"/>
                                      </p:to>
                                    </p:set>
                                    <p:animEffect transition="in" filter="wipe(up)">
                                      <p:cBhvr>
                                        <p:cTn id="22" dur="500"/>
                                        <p:tgtEl>
                                          <p:spTgt spid="2078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07875">
                                            <p:txEl>
                                              <p:pRg st="4" end="4"/>
                                            </p:txEl>
                                          </p:spTgt>
                                        </p:tgtEl>
                                        <p:attrNameLst>
                                          <p:attrName>style.visibility</p:attrName>
                                        </p:attrNameLst>
                                      </p:cBhvr>
                                      <p:to>
                                        <p:strVal val="visible"/>
                                      </p:to>
                                    </p:set>
                                    <p:animEffect transition="in" filter="wipe(up)">
                                      <p:cBhvr>
                                        <p:cTn id="27" dur="500"/>
                                        <p:tgtEl>
                                          <p:spTgt spid="2078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07875">
                                            <p:txEl>
                                              <p:pRg st="5" end="5"/>
                                            </p:txEl>
                                          </p:spTgt>
                                        </p:tgtEl>
                                        <p:attrNameLst>
                                          <p:attrName>style.visibility</p:attrName>
                                        </p:attrNameLst>
                                      </p:cBhvr>
                                      <p:to>
                                        <p:strVal val="visible"/>
                                      </p:to>
                                    </p:set>
                                    <p:animEffect transition="in" filter="wipe(up)">
                                      <p:cBhvr>
                                        <p:cTn id="32" dur="500"/>
                                        <p:tgtEl>
                                          <p:spTgt spid="2078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build="p" bldLvl="2"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61B4ECC3-0C20-43AB-BC24-C80E1486D8F7}" type="slidenum">
              <a:rPr lang="en-US" b="0" smtClean="0">
                <a:latin typeface="Arial Narrow" pitchFamily="34" charset="0"/>
              </a:rPr>
              <a:pPr/>
              <a:t>42</a:t>
            </a:fld>
            <a:endParaRPr lang="en-US" b="0" smtClean="0">
              <a:latin typeface="Arial Narrow" pitchFamily="34" charset="0"/>
            </a:endParaRPr>
          </a:p>
        </p:txBody>
      </p:sp>
      <p:sp>
        <p:nvSpPr>
          <p:cNvPr id="280578" name="Rectangle 2"/>
          <p:cNvSpPr>
            <a:spLocks noGrp="1" noChangeArrowheads="1"/>
          </p:cNvSpPr>
          <p:nvPr>
            <p:ph type="title"/>
          </p:nvPr>
        </p:nvSpPr>
        <p:spPr/>
        <p:txBody>
          <a:bodyPr/>
          <a:lstStyle/>
          <a:p>
            <a:pPr>
              <a:defRPr/>
            </a:pPr>
            <a:r>
              <a:rPr lang="en-US" smtClean="0"/>
              <a:t>Contructors of JTree</a:t>
            </a:r>
          </a:p>
        </p:txBody>
      </p:sp>
      <p:sp>
        <p:nvSpPr>
          <p:cNvPr id="61443" name="Rectangle 3"/>
          <p:cNvSpPr>
            <a:spLocks noGrp="1" noChangeArrowheads="1"/>
          </p:cNvSpPr>
          <p:nvPr>
            <p:ph idx="1"/>
          </p:nvPr>
        </p:nvSpPr>
        <p:spPr>
          <a:solidFill>
            <a:schemeClr val="hlink"/>
          </a:solidFill>
        </p:spPr>
        <p:txBody>
          <a:bodyPr/>
          <a:lstStyle/>
          <a:p>
            <a:r>
              <a:rPr lang="en-US" smtClean="0">
                <a:solidFill>
                  <a:srgbClr val="0000FF"/>
                </a:solidFill>
              </a:rPr>
              <a:t>JTree (</a:t>
            </a:r>
            <a:r>
              <a:rPr lang="en-US" smtClean="0">
                <a:solidFill>
                  <a:srgbClr val="FF0000"/>
                </a:solidFill>
              </a:rPr>
              <a:t>TreeNode</a:t>
            </a:r>
            <a:r>
              <a:rPr lang="en-US" smtClean="0">
                <a:solidFill>
                  <a:srgbClr val="0000FF"/>
                </a:solidFill>
              </a:rPr>
              <a:t> root)</a:t>
            </a:r>
          </a:p>
          <a:p>
            <a:pPr lvl="1"/>
            <a:r>
              <a:rPr lang="en-US" smtClean="0">
                <a:solidFill>
                  <a:srgbClr val="008000"/>
                </a:solidFill>
              </a:rPr>
              <a:t>construct a tree with a default tree model that displays the root </a:t>
            </a:r>
          </a:p>
          <a:p>
            <a:r>
              <a:rPr lang="en-US" smtClean="0">
                <a:solidFill>
                  <a:srgbClr val="0000FF"/>
                </a:solidFill>
              </a:rPr>
              <a:t>JTree (</a:t>
            </a:r>
            <a:r>
              <a:rPr lang="en-US" smtClean="0">
                <a:solidFill>
                  <a:srgbClr val="FF0000"/>
                </a:solidFill>
              </a:rPr>
              <a:t>TreeModel</a:t>
            </a:r>
            <a:r>
              <a:rPr lang="en-US" smtClean="0">
                <a:solidFill>
                  <a:srgbClr val="0000FF"/>
                </a:solidFill>
              </a:rPr>
              <a:t> model)</a:t>
            </a:r>
          </a:p>
          <a:p>
            <a:pPr lvl="1"/>
            <a:r>
              <a:rPr lang="en-US" smtClean="0">
                <a:solidFill>
                  <a:srgbClr val="008000"/>
                </a:solidFill>
              </a:rPr>
              <a:t>constructs a tree from a tree model</a:t>
            </a:r>
          </a:p>
          <a:p>
            <a:pPr>
              <a:spcBef>
                <a:spcPts val="1800"/>
              </a:spcBef>
            </a:pPr>
            <a:r>
              <a:rPr lang="en-US" smtClean="0">
                <a:solidFill>
                  <a:srgbClr val="0000FF"/>
                </a:solidFill>
                <a:latin typeface="Courier New" pitchFamily="49" charset="0"/>
              </a:rPr>
              <a:t>TreeNode</a:t>
            </a:r>
            <a:r>
              <a:rPr lang="en-US" smtClean="0">
                <a:solidFill>
                  <a:srgbClr val="0000FF"/>
                </a:solidFill>
              </a:rPr>
              <a:t> is an interface. How do you obtain it?</a:t>
            </a:r>
          </a:p>
          <a:p>
            <a:pPr lvl="1"/>
            <a:r>
              <a:rPr lang="en-US" smtClean="0">
                <a:solidFill>
                  <a:srgbClr val="0000FF"/>
                </a:solidFill>
              </a:rPr>
              <a:t>Using the </a:t>
            </a:r>
            <a:r>
              <a:rPr lang="en-US" smtClean="0">
                <a:solidFill>
                  <a:srgbClr val="0000FF"/>
                </a:solidFill>
                <a:latin typeface="Courier New" pitchFamily="49" charset="0"/>
              </a:rPr>
              <a:t>DefaultMutableTreeNode</a:t>
            </a:r>
            <a:r>
              <a:rPr lang="en-US" smtClean="0">
                <a:solidFill>
                  <a:srgbClr val="0000FF"/>
                </a:solidFill>
              </a:rPr>
              <a:t> class (in package </a:t>
            </a:r>
            <a:r>
              <a:rPr lang="en-US" i="1" smtClean="0">
                <a:solidFill>
                  <a:srgbClr val="0000FF"/>
                </a:solidFill>
              </a:rPr>
              <a:t>javax.swing.tree</a:t>
            </a:r>
            <a:r>
              <a:rPr lang="en-US" smtClean="0">
                <a:solidFill>
                  <a:srgbClr val="0000FF"/>
                </a:solidFill>
              </a:rPr>
              <a:t>)</a:t>
            </a:r>
          </a:p>
          <a:p>
            <a:pPr lvl="1"/>
            <a:r>
              <a:rPr lang="en-US" smtClean="0">
                <a:solidFill>
                  <a:srgbClr val="0000FF"/>
                </a:solidFill>
              </a:rPr>
              <a:t>Constructing your own treenode by creating a class that </a:t>
            </a:r>
            <a:r>
              <a:rPr lang="en-US" i="1" smtClean="0">
                <a:solidFill>
                  <a:srgbClr val="0000FF"/>
                </a:solidFill>
              </a:rPr>
              <a:t>implements</a:t>
            </a:r>
            <a:r>
              <a:rPr lang="en-US" smtClean="0">
                <a:solidFill>
                  <a:srgbClr val="0000FF"/>
                </a:solidFill>
              </a:rPr>
              <a:t> the </a:t>
            </a:r>
            <a:r>
              <a:rPr lang="en-US" i="1" smtClean="0">
                <a:solidFill>
                  <a:srgbClr val="0000FF"/>
                </a:solidFill>
              </a:rPr>
              <a:t>TreeNode </a:t>
            </a:r>
            <a:r>
              <a:rPr lang="en-US" smtClean="0">
                <a:solidFill>
                  <a:srgbClr val="0000FF"/>
                </a:solidFill>
              </a:rPr>
              <a:t>interface</a:t>
            </a:r>
          </a:p>
        </p:txBody>
      </p:sp>
      <p:sp>
        <p:nvSpPr>
          <p:cNvPr id="60421" name="Slide Number Placeholder 6"/>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281FC1F8-13AF-4FDB-BC6F-934031A82F2C}" type="slidenum">
              <a:rPr lang="en-US" b="0">
                <a:latin typeface="Arial Narrow" pitchFamily="34" charset="0"/>
              </a:rPr>
              <a:pPr algn="r"/>
              <a:t>42</a:t>
            </a:fld>
            <a:endParaRPr lang="en-US" b="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blinds(horizontal)">
                                      <p:cBhvr>
                                        <p:cTn id="7" dur="500"/>
                                        <p:tgtEl>
                                          <p:spTgt spid="6144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1443">
                                            <p:txEl>
                                              <p:pRg st="1" end="1"/>
                                            </p:txEl>
                                          </p:spTgt>
                                        </p:tgtEl>
                                        <p:attrNameLst>
                                          <p:attrName>style.visibility</p:attrName>
                                        </p:attrNameLst>
                                      </p:cBhvr>
                                      <p:to>
                                        <p:strVal val="visible"/>
                                      </p:to>
                                    </p:set>
                                    <p:animEffect transition="in" filter="blinds(horizontal)">
                                      <p:cBhvr>
                                        <p:cTn id="10" dur="500"/>
                                        <p:tgtEl>
                                          <p:spTgt spid="6144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1443">
                                            <p:txEl>
                                              <p:pRg st="2" end="2"/>
                                            </p:txEl>
                                          </p:spTgt>
                                        </p:tgtEl>
                                        <p:attrNameLst>
                                          <p:attrName>style.visibility</p:attrName>
                                        </p:attrNameLst>
                                      </p:cBhvr>
                                      <p:to>
                                        <p:strVal val="visible"/>
                                      </p:to>
                                    </p:set>
                                    <p:animEffect transition="in" filter="blinds(horizontal)">
                                      <p:cBhvr>
                                        <p:cTn id="13" dur="500"/>
                                        <p:tgtEl>
                                          <p:spTgt spid="6144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1443">
                                            <p:txEl>
                                              <p:pRg st="3" end="3"/>
                                            </p:txEl>
                                          </p:spTgt>
                                        </p:tgtEl>
                                        <p:attrNameLst>
                                          <p:attrName>style.visibility</p:attrName>
                                        </p:attrNameLst>
                                      </p:cBhvr>
                                      <p:to>
                                        <p:strVal val="visible"/>
                                      </p:to>
                                    </p:set>
                                    <p:animEffect transition="in" filter="blinds(horizontal)">
                                      <p:cBhvr>
                                        <p:cTn id="16" dur="500"/>
                                        <p:tgtEl>
                                          <p:spTgt spid="6144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61443">
                                            <p:txEl>
                                              <p:pRg st="4" end="4"/>
                                            </p:txEl>
                                          </p:spTgt>
                                        </p:tgtEl>
                                        <p:attrNameLst>
                                          <p:attrName>style.visibility</p:attrName>
                                        </p:attrNameLst>
                                      </p:cBhvr>
                                      <p:to>
                                        <p:strVal val="visible"/>
                                      </p:to>
                                    </p:set>
                                    <p:animEffect transition="in" filter="blinds(horizontal)">
                                      <p:cBhvr>
                                        <p:cTn id="21" dur="500"/>
                                        <p:tgtEl>
                                          <p:spTgt spid="6144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61443">
                                            <p:txEl>
                                              <p:pRg st="5" end="5"/>
                                            </p:txEl>
                                          </p:spTgt>
                                        </p:tgtEl>
                                        <p:attrNameLst>
                                          <p:attrName>style.visibility</p:attrName>
                                        </p:attrNameLst>
                                      </p:cBhvr>
                                      <p:to>
                                        <p:strVal val="visible"/>
                                      </p:to>
                                    </p:set>
                                    <p:animEffect transition="in" filter="blinds(horizontal)">
                                      <p:cBhvr>
                                        <p:cTn id="26" dur="500"/>
                                        <p:tgtEl>
                                          <p:spTgt spid="61443">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61443">
                                            <p:txEl>
                                              <p:pRg st="6" end="6"/>
                                            </p:txEl>
                                          </p:spTgt>
                                        </p:tgtEl>
                                        <p:attrNameLst>
                                          <p:attrName>style.visibility</p:attrName>
                                        </p:attrNameLst>
                                      </p:cBhvr>
                                      <p:to>
                                        <p:strVal val="visible"/>
                                      </p:to>
                                    </p:set>
                                    <p:animEffect transition="in" filter="blinds(horizontal)">
                                      <p:cBhvr>
                                        <p:cTn id="31" dur="500"/>
                                        <p:tgtEl>
                                          <p:spTgt spid="614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7DF46AD2-B63B-43DF-AE97-D890EAD87B18}" type="slidenum">
              <a:rPr lang="en-US" b="0" smtClean="0">
                <a:latin typeface="Arial Narrow" pitchFamily="34" charset="0"/>
              </a:rPr>
              <a:pPr/>
              <a:t>43</a:t>
            </a:fld>
            <a:endParaRPr lang="en-US" b="0" smtClean="0">
              <a:latin typeface="Arial Narrow" pitchFamily="34" charset="0"/>
            </a:endParaRPr>
          </a:p>
        </p:txBody>
      </p:sp>
      <p:sp>
        <p:nvSpPr>
          <p:cNvPr id="318466" name="Rectangle 2"/>
          <p:cNvSpPr>
            <a:spLocks noGrp="1" noChangeArrowheads="1"/>
          </p:cNvSpPr>
          <p:nvPr>
            <p:ph type="title"/>
          </p:nvPr>
        </p:nvSpPr>
        <p:spPr/>
        <p:txBody>
          <a:bodyPr/>
          <a:lstStyle/>
          <a:p>
            <a:pPr>
              <a:defRPr/>
            </a:pPr>
            <a:r>
              <a:rPr lang="en-US" smtClean="0"/>
              <a:t>Methods of JTree</a:t>
            </a:r>
          </a:p>
        </p:txBody>
      </p:sp>
      <p:sp>
        <p:nvSpPr>
          <p:cNvPr id="63492" name="Rectangle 3"/>
          <p:cNvSpPr>
            <a:spLocks noGrp="1" noChangeArrowheads="1"/>
          </p:cNvSpPr>
          <p:nvPr>
            <p:ph idx="1"/>
          </p:nvPr>
        </p:nvSpPr>
        <p:spPr>
          <a:solidFill>
            <a:srgbClr val="FFFF99"/>
          </a:solidFill>
        </p:spPr>
        <p:txBody>
          <a:bodyPr tIns="0"/>
          <a:lstStyle/>
          <a:p>
            <a:pPr>
              <a:spcBef>
                <a:spcPts val="400"/>
              </a:spcBef>
            </a:pPr>
            <a:r>
              <a:rPr lang="en-US" sz="2400" b="1" smtClean="0">
                <a:solidFill>
                  <a:srgbClr val="FF0000"/>
                </a:solidFill>
                <a:latin typeface="Courier New" pitchFamily="49" charset="0"/>
              </a:rPr>
              <a:t>void</a:t>
            </a:r>
            <a:r>
              <a:rPr lang="en-US" sz="2400" b="1" smtClean="0">
                <a:solidFill>
                  <a:srgbClr val="0000FF"/>
                </a:solidFill>
                <a:latin typeface="Courier New" pitchFamily="49" charset="0"/>
              </a:rPr>
              <a:t> setEditable(</a:t>
            </a:r>
            <a:r>
              <a:rPr lang="en-US" sz="2400" b="1" smtClean="0">
                <a:solidFill>
                  <a:srgbClr val="FF0000"/>
                </a:solidFill>
                <a:latin typeface="Courier New" pitchFamily="49" charset="0"/>
              </a:rPr>
              <a:t>boolean</a:t>
            </a:r>
            <a:r>
              <a:rPr lang="en-US" sz="2400" b="1" smtClean="0">
                <a:solidFill>
                  <a:srgbClr val="0000FF"/>
                </a:solidFill>
                <a:latin typeface="Courier New" pitchFamily="49" charset="0"/>
              </a:rPr>
              <a:t> b)</a:t>
            </a:r>
          </a:p>
          <a:p>
            <a:pPr lvl="1">
              <a:spcBef>
                <a:spcPts val="400"/>
              </a:spcBef>
            </a:pPr>
            <a:r>
              <a:rPr lang="en-US" sz="2200" smtClean="0">
                <a:solidFill>
                  <a:srgbClr val="008000"/>
                </a:solidFill>
              </a:rPr>
              <a:t>If b is </a:t>
            </a:r>
            <a:r>
              <a:rPr lang="en-US" sz="2200" i="1" smtClean="0">
                <a:solidFill>
                  <a:srgbClr val="FF0000"/>
                </a:solidFill>
              </a:rPr>
              <a:t>true</a:t>
            </a:r>
            <a:r>
              <a:rPr lang="en-US" sz="2200" smtClean="0">
                <a:solidFill>
                  <a:srgbClr val="008000"/>
                </a:solidFill>
              </a:rPr>
              <a:t>, then a node on JTree can be edited</a:t>
            </a:r>
          </a:p>
          <a:p>
            <a:pPr>
              <a:spcBef>
                <a:spcPts val="400"/>
              </a:spcBef>
            </a:pPr>
            <a:r>
              <a:rPr lang="en-US" sz="2400" b="1" smtClean="0">
                <a:solidFill>
                  <a:srgbClr val="FF0000"/>
                </a:solidFill>
                <a:latin typeface="Courier New" pitchFamily="49" charset="0"/>
              </a:rPr>
              <a:t>void</a:t>
            </a:r>
            <a:r>
              <a:rPr lang="en-US" sz="2400" b="1" smtClean="0">
                <a:solidFill>
                  <a:srgbClr val="0000FF"/>
                </a:solidFill>
                <a:latin typeface="Courier New" pitchFamily="49" charset="0"/>
              </a:rPr>
              <a:t> setRootVisible(</a:t>
            </a:r>
            <a:r>
              <a:rPr lang="en-US" sz="2400" b="1" smtClean="0">
                <a:solidFill>
                  <a:srgbClr val="FF0000"/>
                </a:solidFill>
                <a:latin typeface="Courier New" pitchFamily="49" charset="0"/>
              </a:rPr>
              <a:t>boolean</a:t>
            </a:r>
            <a:r>
              <a:rPr lang="en-US" sz="2400" b="1" smtClean="0">
                <a:solidFill>
                  <a:srgbClr val="0000FF"/>
                </a:solidFill>
                <a:latin typeface="Courier New" pitchFamily="49" charset="0"/>
              </a:rPr>
              <a:t> b)</a:t>
            </a:r>
          </a:p>
          <a:p>
            <a:pPr lvl="1">
              <a:spcBef>
                <a:spcPts val="400"/>
              </a:spcBef>
            </a:pPr>
            <a:r>
              <a:rPr lang="en-US" sz="2200" smtClean="0">
                <a:solidFill>
                  <a:srgbClr val="008000"/>
                </a:solidFill>
              </a:rPr>
              <a:t>If b is </a:t>
            </a:r>
            <a:r>
              <a:rPr lang="en-US" sz="2200" i="1" smtClean="0">
                <a:solidFill>
                  <a:srgbClr val="FF0000"/>
                </a:solidFill>
              </a:rPr>
              <a:t>true</a:t>
            </a:r>
            <a:r>
              <a:rPr lang="en-US" sz="2200" smtClean="0">
                <a:solidFill>
                  <a:srgbClr val="008000"/>
                </a:solidFill>
              </a:rPr>
              <a:t>, then the root node is displayed</a:t>
            </a:r>
          </a:p>
          <a:p>
            <a:pPr>
              <a:spcBef>
                <a:spcPts val="400"/>
              </a:spcBef>
            </a:pPr>
            <a:r>
              <a:rPr lang="en-US" sz="2400" b="1" smtClean="0">
                <a:solidFill>
                  <a:srgbClr val="FF0000"/>
                </a:solidFill>
                <a:latin typeface="Courier New" pitchFamily="49" charset="0"/>
              </a:rPr>
              <a:t>void</a:t>
            </a:r>
            <a:r>
              <a:rPr lang="en-US" sz="2400" b="1" smtClean="0">
                <a:solidFill>
                  <a:srgbClr val="0000FF"/>
                </a:solidFill>
                <a:latin typeface="Courier New" pitchFamily="49" charset="0"/>
              </a:rPr>
              <a:t> makeVisible(</a:t>
            </a:r>
            <a:r>
              <a:rPr lang="en-US" sz="2400" b="1" smtClean="0">
                <a:solidFill>
                  <a:srgbClr val="FF0000"/>
                </a:solidFill>
                <a:latin typeface="Courier New" pitchFamily="49" charset="0"/>
              </a:rPr>
              <a:t>TreePath</a:t>
            </a:r>
            <a:r>
              <a:rPr lang="en-US" sz="2400" b="1" smtClean="0">
                <a:solidFill>
                  <a:srgbClr val="0000FF"/>
                </a:solidFill>
                <a:latin typeface="Courier New" pitchFamily="49" charset="0"/>
              </a:rPr>
              <a:t> path)</a:t>
            </a:r>
          </a:p>
          <a:p>
            <a:pPr lvl="1">
              <a:spcBef>
                <a:spcPts val="400"/>
              </a:spcBef>
            </a:pPr>
            <a:r>
              <a:rPr lang="en-US" sz="2200" smtClean="0">
                <a:solidFill>
                  <a:srgbClr val="008000"/>
                </a:solidFill>
              </a:rPr>
              <a:t>Expands all nodes along the path</a:t>
            </a:r>
          </a:p>
          <a:p>
            <a:pPr>
              <a:spcBef>
                <a:spcPts val="400"/>
              </a:spcBef>
            </a:pPr>
            <a:r>
              <a:rPr lang="en-US" sz="2400" b="1" smtClean="0">
                <a:solidFill>
                  <a:srgbClr val="FF0000"/>
                </a:solidFill>
                <a:latin typeface="Courier New" pitchFamily="49" charset="0"/>
              </a:rPr>
              <a:t>void</a:t>
            </a:r>
            <a:r>
              <a:rPr lang="en-US" sz="2400" b="1" smtClean="0">
                <a:solidFill>
                  <a:srgbClr val="0000FF"/>
                </a:solidFill>
                <a:latin typeface="Courier New" pitchFamily="49" charset="0"/>
              </a:rPr>
              <a:t> scrollPathToVisible(</a:t>
            </a:r>
            <a:r>
              <a:rPr lang="en-US" sz="2400" b="1" smtClean="0">
                <a:solidFill>
                  <a:srgbClr val="FF0000"/>
                </a:solidFill>
                <a:latin typeface="Courier New" pitchFamily="49" charset="0"/>
              </a:rPr>
              <a:t>TreePath</a:t>
            </a:r>
            <a:r>
              <a:rPr lang="en-US" sz="2400" b="1" smtClean="0">
                <a:solidFill>
                  <a:srgbClr val="0000FF"/>
                </a:solidFill>
                <a:latin typeface="Courier New" pitchFamily="49" charset="0"/>
              </a:rPr>
              <a:t> path)</a:t>
            </a:r>
          </a:p>
          <a:p>
            <a:pPr lvl="1">
              <a:spcBef>
                <a:spcPts val="400"/>
              </a:spcBef>
            </a:pPr>
            <a:r>
              <a:rPr lang="en-US" sz="2200" smtClean="0">
                <a:solidFill>
                  <a:srgbClr val="008000"/>
                </a:solidFill>
              </a:rPr>
              <a:t>Expands all nodes along the path and, if the tree is contained in a scroll pane, scrolls to ensure that the last node on the path is visible</a:t>
            </a:r>
          </a:p>
          <a:p>
            <a:pPr>
              <a:spcBef>
                <a:spcPts val="400"/>
              </a:spcBef>
            </a:pPr>
            <a:r>
              <a:rPr lang="en-US" sz="2400" b="1" smtClean="0">
                <a:solidFill>
                  <a:srgbClr val="FF0000"/>
                </a:solidFill>
                <a:latin typeface="Courier New" pitchFamily="49" charset="0"/>
              </a:rPr>
              <a:t>Object</a:t>
            </a:r>
            <a:r>
              <a:rPr lang="en-US" sz="2400" b="1" smtClean="0">
                <a:solidFill>
                  <a:srgbClr val="0000FF"/>
                </a:solidFill>
                <a:latin typeface="Courier New" pitchFamily="49" charset="0"/>
              </a:rPr>
              <a:t> getLastSelectedPathComponent()</a:t>
            </a:r>
          </a:p>
          <a:p>
            <a:pPr lvl="1">
              <a:spcBef>
                <a:spcPts val="400"/>
              </a:spcBef>
            </a:pPr>
            <a:r>
              <a:rPr lang="en-US" sz="2200" smtClean="0">
                <a:solidFill>
                  <a:srgbClr val="008000"/>
                </a:solidFill>
              </a:rPr>
              <a:t>Gets the node object that represents the currently selected node, or the first node if multiple nodes are selected. Returns </a:t>
            </a:r>
            <a:r>
              <a:rPr lang="en-US" sz="2200" i="1" smtClean="0">
                <a:solidFill>
                  <a:srgbClr val="FF0000"/>
                </a:solidFill>
              </a:rPr>
              <a:t>null</a:t>
            </a:r>
            <a:r>
              <a:rPr lang="en-US" sz="2200" smtClean="0">
                <a:solidFill>
                  <a:srgbClr val="008000"/>
                </a:solidFill>
              </a:rPr>
              <a:t> if no node is selected</a:t>
            </a:r>
          </a:p>
          <a:p>
            <a:pPr>
              <a:spcBef>
                <a:spcPts val="400"/>
              </a:spcBef>
            </a:pPr>
            <a:endParaRPr lang="en-US" smtClean="0">
              <a:solidFill>
                <a:srgbClr val="008000"/>
              </a:solidFill>
            </a:endParaRPr>
          </a:p>
        </p:txBody>
      </p:sp>
      <p:sp>
        <p:nvSpPr>
          <p:cNvPr id="61445"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DBB899F9-03D9-4A2D-8518-F821AB1E0D98}" type="slidenum">
              <a:rPr lang="en-US" b="0">
                <a:latin typeface="Arial Narrow" pitchFamily="34" charset="0"/>
              </a:rPr>
              <a:pPr algn="r"/>
              <a:t>43</a:t>
            </a:fld>
            <a:endParaRPr lang="en-US" b="0">
              <a:latin typeface="Arial Narrow" pitchFamily="34" charset="0"/>
            </a:endParaRPr>
          </a:p>
        </p:txBody>
      </p:sp>
      <p:pic>
        <p:nvPicPr>
          <p:cNvPr id="655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2563" y="0"/>
            <a:ext cx="197643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8063" y="0"/>
            <a:ext cx="16335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2">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2">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55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554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492">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492">
                                            <p:txEl>
                                              <p:pRg st="3" end="3"/>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3492">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492">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3492">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492">
                                            <p:txEl>
                                              <p:pRg st="7" end="7"/>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3492">
                                            <p:txEl>
                                              <p:pRg st="8" end="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349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ED72E093-12D6-4B7E-880C-82C7D1D54E82}" type="slidenum">
              <a:rPr lang="en-US" b="0" smtClean="0">
                <a:latin typeface="Arial Narrow" pitchFamily="34" charset="0"/>
              </a:rPr>
              <a:pPr/>
              <a:t>44</a:t>
            </a:fld>
            <a:endParaRPr lang="en-US" b="0" smtClean="0">
              <a:latin typeface="Arial Narrow" pitchFamily="34" charset="0"/>
            </a:endParaRPr>
          </a:p>
        </p:txBody>
      </p:sp>
      <p:sp>
        <p:nvSpPr>
          <p:cNvPr id="264194" name="Rectangle 2"/>
          <p:cNvSpPr>
            <a:spLocks noGrp="1" noChangeArrowheads="1"/>
          </p:cNvSpPr>
          <p:nvPr>
            <p:ph type="title"/>
          </p:nvPr>
        </p:nvSpPr>
        <p:spPr/>
        <p:txBody>
          <a:bodyPr/>
          <a:lstStyle/>
          <a:p>
            <a:pPr>
              <a:defRPr/>
            </a:pPr>
            <a:r>
              <a:rPr lang="en-US" smtClean="0"/>
              <a:t>Event of JTree</a:t>
            </a:r>
          </a:p>
        </p:txBody>
      </p:sp>
      <p:sp>
        <p:nvSpPr>
          <p:cNvPr id="82948" name="Rectangle 3"/>
          <p:cNvSpPr>
            <a:spLocks noGrp="1" noChangeArrowheads="1"/>
          </p:cNvSpPr>
          <p:nvPr>
            <p:ph idx="1"/>
          </p:nvPr>
        </p:nvSpPr>
        <p:spPr/>
        <p:txBody>
          <a:bodyPr/>
          <a:lstStyle/>
          <a:p>
            <a:pPr>
              <a:defRPr/>
            </a:pPr>
            <a:r>
              <a:rPr lang="en-US" smtClean="0"/>
              <a:t>When the user selects tree nodes, a tree produces a  </a:t>
            </a:r>
            <a:r>
              <a:rPr lang="en-US" smtClean="0">
                <a:solidFill>
                  <a:schemeClr val="tx2"/>
                </a:solidFill>
                <a:latin typeface="Courier New" pitchFamily="49" charset="0"/>
              </a:rPr>
              <a:t>TreeSelectionEvent</a:t>
            </a:r>
            <a:endParaRPr lang="en-US" smtClean="0"/>
          </a:p>
          <a:p>
            <a:pPr lvl="1">
              <a:defRPr/>
            </a:pPr>
            <a:r>
              <a:rPr lang="en-US" smtClean="0"/>
              <a:t>implement TreeSelectionListener (javax.swing.event)</a:t>
            </a:r>
          </a:p>
          <a:p>
            <a:pPr lvl="1">
              <a:defRPr/>
            </a:pPr>
            <a:r>
              <a:rPr lang="en-US" smtClean="0"/>
              <a:t>method </a:t>
            </a:r>
          </a:p>
          <a:p>
            <a:pPr lvl="2">
              <a:defRPr/>
            </a:pPr>
            <a:r>
              <a:rPr lang="en-US" smtClean="0">
                <a:solidFill>
                  <a:schemeClr val="tx2"/>
                </a:solidFill>
                <a:latin typeface="Courier New" pitchFamily="49" charset="0"/>
              </a:rPr>
              <a:t>public void valueChanged(TreeSelectionEvent event)</a:t>
            </a:r>
          </a:p>
          <a:p>
            <a:pPr lvl="2">
              <a:buFontTx/>
              <a:buNone/>
              <a:defRPr/>
            </a:pPr>
            <a:r>
              <a:rPr lang="en-US" smtClean="0">
                <a:sym typeface="Wingdings" pitchFamily="2" charset="2"/>
              </a:rPr>
              <a:t> </a:t>
            </a:r>
            <a:r>
              <a:rPr lang="en-US" smtClean="0"/>
              <a:t>That method is called whenever the user selects or deselects tree nodes</a:t>
            </a:r>
            <a:endParaRPr lang="en-US" smtClean="0">
              <a:solidFill>
                <a:schemeClr val="tx2"/>
              </a:solidFill>
            </a:endParaRPr>
          </a:p>
          <a:p>
            <a:pPr lvl="1">
              <a:defRPr/>
            </a:pPr>
            <a:r>
              <a:rPr lang="en-US" smtClean="0"/>
              <a:t>register </a:t>
            </a:r>
          </a:p>
          <a:p>
            <a:pPr marL="338138" lvl="1" indent="-6350">
              <a:buFontTx/>
              <a:buNone/>
              <a:defRPr/>
            </a:pPr>
            <a:endParaRPr lang="en-US" smtClean="0"/>
          </a:p>
        </p:txBody>
      </p:sp>
      <p:sp>
        <p:nvSpPr>
          <p:cNvPr id="62469"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81D2A899-86A9-4112-82E4-6ED16323B0C0}" type="slidenum">
              <a:rPr lang="en-US" b="0">
                <a:latin typeface="Arial Narrow" pitchFamily="34" charset="0"/>
              </a:rPr>
              <a:pPr algn="r"/>
              <a:t>44</a:t>
            </a:fld>
            <a:endParaRPr lang="en-US" b="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3CD4C033-146F-4DD3-B9C8-19BA4A86ED9B}" type="slidenum">
              <a:rPr lang="en-US" b="0" smtClean="0">
                <a:latin typeface="Arial Narrow" pitchFamily="34" charset="0"/>
              </a:rPr>
              <a:pPr/>
              <a:t>45</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smtClean="0"/>
              <a:t>JTree with Fixed Set of Nodes</a:t>
            </a:r>
            <a:endParaRPr lang="en-US"/>
          </a:p>
        </p:txBody>
      </p:sp>
      <p:sp>
        <p:nvSpPr>
          <p:cNvPr id="63491" name="Content Placeholder 2"/>
          <p:cNvSpPr>
            <a:spLocks noGrp="1"/>
          </p:cNvSpPr>
          <p:nvPr>
            <p:ph idx="1"/>
          </p:nvPr>
        </p:nvSpPr>
        <p:spPr/>
        <p:txBody>
          <a:bodyPr/>
          <a:lstStyle/>
          <a:p>
            <a:r>
              <a:rPr lang="en-US" smtClean="0"/>
              <a:t>Build JTree</a:t>
            </a:r>
          </a:p>
          <a:p>
            <a:pPr lvl="1"/>
            <a:r>
              <a:rPr lang="en-US" smtClean="0"/>
              <a:t>Create a root node and child nodes:</a:t>
            </a:r>
          </a:p>
          <a:p>
            <a:pPr lvl="1">
              <a:buFontTx/>
              <a:buNone/>
            </a:pPr>
            <a:r>
              <a:rPr lang="en-US" sz="1900" smtClean="0">
                <a:solidFill>
                  <a:srgbClr val="FFFF00"/>
                </a:solidFill>
              </a:rPr>
              <a:t>DefaultMutableTreeNode root=new DefaultMutableTreeNode("World");</a:t>
            </a:r>
          </a:p>
          <a:p>
            <a:pPr lvl="1">
              <a:buFontTx/>
              <a:buNone/>
            </a:pPr>
            <a:r>
              <a:rPr lang="en-US" sz="1900" smtClean="0">
                <a:solidFill>
                  <a:srgbClr val="FFFF00"/>
                </a:solidFill>
              </a:rPr>
              <a:t>DefaultMutableTreeNode country;</a:t>
            </a:r>
          </a:p>
          <a:p>
            <a:pPr lvl="1">
              <a:buFontTx/>
              <a:buNone/>
            </a:pPr>
            <a:r>
              <a:rPr lang="en-US" sz="1900" smtClean="0">
                <a:solidFill>
                  <a:srgbClr val="FFFF00"/>
                </a:solidFill>
              </a:rPr>
              <a:t>country = new DefaultMutableTreeNode("USA");</a:t>
            </a:r>
          </a:p>
          <a:p>
            <a:pPr lvl="1">
              <a:buFontTx/>
              <a:buNone/>
            </a:pPr>
            <a:r>
              <a:rPr lang="en-US" sz="1900" smtClean="0">
                <a:solidFill>
                  <a:srgbClr val="FFFF00"/>
                </a:solidFill>
              </a:rPr>
              <a:t>root.add(country);</a:t>
            </a:r>
          </a:p>
          <a:p>
            <a:pPr lvl="1">
              <a:buFontTx/>
              <a:buNone/>
            </a:pPr>
            <a:r>
              <a:rPr lang="en-US" sz="1900" smtClean="0">
                <a:solidFill>
                  <a:srgbClr val="FFFF00"/>
                </a:solidFill>
              </a:rPr>
              <a:t>country = new DefaultMutableTreeNode("Germany");</a:t>
            </a:r>
          </a:p>
          <a:p>
            <a:pPr lvl="1">
              <a:buFontTx/>
              <a:buNone/>
            </a:pPr>
            <a:r>
              <a:rPr lang="en-US" sz="1900" smtClean="0">
                <a:solidFill>
                  <a:srgbClr val="FFFF00"/>
                </a:solidFill>
              </a:rPr>
              <a:t>root.add(country);</a:t>
            </a:r>
          </a:p>
          <a:p>
            <a:pPr lvl="1"/>
            <a:r>
              <a:rPr lang="en-US" smtClean="0"/>
              <a:t>Pass root node in JTree’s constructor:</a:t>
            </a:r>
          </a:p>
          <a:p>
            <a:pPr lvl="1">
              <a:buFontTx/>
              <a:buNone/>
            </a:pPr>
            <a:r>
              <a:rPr lang="en-US" sz="2200" smtClean="0">
                <a:solidFill>
                  <a:srgbClr val="FFFF00"/>
                </a:solidFill>
              </a:rPr>
              <a:t>JTree tree = new JTree(root);</a:t>
            </a:r>
          </a:p>
          <a:p>
            <a:pPr lvl="1"/>
            <a:r>
              <a:rPr lang="en-US" smtClean="0"/>
              <a:t>Add JTree to scrollpane:</a:t>
            </a:r>
          </a:p>
          <a:p>
            <a:pPr lvl="1">
              <a:buFontTx/>
              <a:buNone/>
            </a:pPr>
            <a:r>
              <a:rPr lang="en-US" sz="2200" smtClean="0">
                <a:solidFill>
                  <a:srgbClr val="FFFF00"/>
                </a:solidFill>
              </a:rPr>
              <a:t>JScrollPane scrollTree = new JScrollPane(tree);</a:t>
            </a:r>
          </a:p>
        </p:txBody>
      </p:sp>
      <p:sp>
        <p:nvSpPr>
          <p:cNvPr id="63493"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8754E637-C3B6-47A1-A26E-9A01EA7FA779}" type="slidenum">
              <a:rPr lang="en-US" b="0">
                <a:latin typeface="Arial Narrow" pitchFamily="34" charset="0"/>
              </a:rPr>
              <a:pPr algn="r"/>
              <a:t>45</a:t>
            </a:fld>
            <a:endParaRPr lang="en-US" b="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blinds(horizontal)">
                                      <p:cBhvr>
                                        <p:cTn id="7" dur="500"/>
                                        <p:tgtEl>
                                          <p:spTgt spid="63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1">
                                            <p:txEl>
                                              <p:pRg st="1" end="1"/>
                                            </p:txEl>
                                          </p:spTgt>
                                        </p:tgtEl>
                                        <p:attrNameLst>
                                          <p:attrName>style.visibility</p:attrName>
                                        </p:attrNameLst>
                                      </p:cBhvr>
                                      <p:to>
                                        <p:strVal val="visible"/>
                                      </p:to>
                                    </p:set>
                                    <p:animEffect transition="in" filter="blinds(horizontal)">
                                      <p:cBhvr>
                                        <p:cTn id="12" dur="500"/>
                                        <p:tgtEl>
                                          <p:spTgt spid="634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491">
                                            <p:txEl>
                                              <p:pRg st="2" end="2"/>
                                            </p:txEl>
                                          </p:spTgt>
                                        </p:tgtEl>
                                        <p:attrNameLst>
                                          <p:attrName>style.visibility</p:attrName>
                                        </p:attrNameLst>
                                      </p:cBhvr>
                                      <p:to>
                                        <p:strVal val="visible"/>
                                      </p:to>
                                    </p:set>
                                    <p:animEffect transition="in" filter="blinds(horizontal)">
                                      <p:cBhvr>
                                        <p:cTn id="17" dur="500"/>
                                        <p:tgtEl>
                                          <p:spTgt spid="634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491">
                                            <p:txEl>
                                              <p:pRg st="3" end="3"/>
                                            </p:txEl>
                                          </p:spTgt>
                                        </p:tgtEl>
                                        <p:attrNameLst>
                                          <p:attrName>style.visibility</p:attrName>
                                        </p:attrNameLst>
                                      </p:cBhvr>
                                      <p:to>
                                        <p:strVal val="visible"/>
                                      </p:to>
                                    </p:set>
                                    <p:animEffect transition="in" filter="blinds(horizontal)">
                                      <p:cBhvr>
                                        <p:cTn id="22" dur="500"/>
                                        <p:tgtEl>
                                          <p:spTgt spid="634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491">
                                            <p:txEl>
                                              <p:pRg st="4" end="4"/>
                                            </p:txEl>
                                          </p:spTgt>
                                        </p:tgtEl>
                                        <p:attrNameLst>
                                          <p:attrName>style.visibility</p:attrName>
                                        </p:attrNameLst>
                                      </p:cBhvr>
                                      <p:to>
                                        <p:strVal val="visible"/>
                                      </p:to>
                                    </p:set>
                                    <p:animEffect transition="in" filter="blinds(horizontal)">
                                      <p:cBhvr>
                                        <p:cTn id="27" dur="500"/>
                                        <p:tgtEl>
                                          <p:spTgt spid="634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3491">
                                            <p:txEl>
                                              <p:pRg st="5" end="5"/>
                                            </p:txEl>
                                          </p:spTgt>
                                        </p:tgtEl>
                                        <p:attrNameLst>
                                          <p:attrName>style.visibility</p:attrName>
                                        </p:attrNameLst>
                                      </p:cBhvr>
                                      <p:to>
                                        <p:strVal val="visible"/>
                                      </p:to>
                                    </p:set>
                                    <p:animEffect transition="in" filter="blinds(horizontal)">
                                      <p:cBhvr>
                                        <p:cTn id="32" dur="500"/>
                                        <p:tgtEl>
                                          <p:spTgt spid="634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3491">
                                            <p:txEl>
                                              <p:pRg st="6" end="6"/>
                                            </p:txEl>
                                          </p:spTgt>
                                        </p:tgtEl>
                                        <p:attrNameLst>
                                          <p:attrName>style.visibility</p:attrName>
                                        </p:attrNameLst>
                                      </p:cBhvr>
                                      <p:to>
                                        <p:strVal val="visible"/>
                                      </p:to>
                                    </p:set>
                                    <p:animEffect transition="in" filter="blinds(horizontal)">
                                      <p:cBhvr>
                                        <p:cTn id="37" dur="500"/>
                                        <p:tgtEl>
                                          <p:spTgt spid="6349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3491">
                                            <p:txEl>
                                              <p:pRg st="7" end="7"/>
                                            </p:txEl>
                                          </p:spTgt>
                                        </p:tgtEl>
                                        <p:attrNameLst>
                                          <p:attrName>style.visibility</p:attrName>
                                        </p:attrNameLst>
                                      </p:cBhvr>
                                      <p:to>
                                        <p:strVal val="visible"/>
                                      </p:to>
                                    </p:set>
                                    <p:animEffect transition="in" filter="blinds(horizontal)">
                                      <p:cBhvr>
                                        <p:cTn id="42" dur="500"/>
                                        <p:tgtEl>
                                          <p:spTgt spid="6349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3491">
                                            <p:txEl>
                                              <p:pRg st="8" end="8"/>
                                            </p:txEl>
                                          </p:spTgt>
                                        </p:tgtEl>
                                        <p:attrNameLst>
                                          <p:attrName>style.visibility</p:attrName>
                                        </p:attrNameLst>
                                      </p:cBhvr>
                                      <p:to>
                                        <p:strVal val="visible"/>
                                      </p:to>
                                    </p:set>
                                    <p:animEffect transition="in" filter="blinds(horizontal)">
                                      <p:cBhvr>
                                        <p:cTn id="47" dur="500"/>
                                        <p:tgtEl>
                                          <p:spTgt spid="6349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3491">
                                            <p:txEl>
                                              <p:pRg st="9" end="9"/>
                                            </p:txEl>
                                          </p:spTgt>
                                        </p:tgtEl>
                                        <p:attrNameLst>
                                          <p:attrName>style.visibility</p:attrName>
                                        </p:attrNameLst>
                                      </p:cBhvr>
                                      <p:to>
                                        <p:strVal val="visible"/>
                                      </p:to>
                                    </p:set>
                                    <p:animEffect transition="in" filter="blinds(horizontal)">
                                      <p:cBhvr>
                                        <p:cTn id="52" dur="500"/>
                                        <p:tgtEl>
                                          <p:spTgt spid="6349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3491">
                                            <p:txEl>
                                              <p:pRg st="10" end="10"/>
                                            </p:txEl>
                                          </p:spTgt>
                                        </p:tgtEl>
                                        <p:attrNameLst>
                                          <p:attrName>style.visibility</p:attrName>
                                        </p:attrNameLst>
                                      </p:cBhvr>
                                      <p:to>
                                        <p:strVal val="visible"/>
                                      </p:to>
                                    </p:set>
                                    <p:animEffect transition="in" filter="blinds(horizontal)">
                                      <p:cBhvr>
                                        <p:cTn id="57" dur="500"/>
                                        <p:tgtEl>
                                          <p:spTgt spid="63491">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3491">
                                            <p:txEl>
                                              <p:pRg st="11" end="11"/>
                                            </p:txEl>
                                          </p:spTgt>
                                        </p:tgtEl>
                                        <p:attrNameLst>
                                          <p:attrName>style.visibility</p:attrName>
                                        </p:attrNameLst>
                                      </p:cBhvr>
                                      <p:to>
                                        <p:strVal val="visible"/>
                                      </p:to>
                                    </p:set>
                                    <p:animEffect transition="in" filter="blinds(horizontal)">
                                      <p:cBhvr>
                                        <p:cTn id="62" dur="500"/>
                                        <p:tgtEl>
                                          <p:spTgt spid="6349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EDA0E865-D1F0-4B2B-BF2A-6B8AAEEB54A7}" type="slidenum">
              <a:rPr lang="en-US" b="0" smtClean="0">
                <a:latin typeface="Arial Narrow" pitchFamily="34" charset="0"/>
              </a:rPr>
              <a:pPr/>
              <a:t>46</a:t>
            </a:fld>
            <a:endParaRPr lang="en-US" b="0" smtClean="0">
              <a:latin typeface="Arial Narrow" pitchFamily="34" charset="0"/>
            </a:endParaRPr>
          </a:p>
        </p:txBody>
      </p:sp>
      <p:sp>
        <p:nvSpPr>
          <p:cNvPr id="314370" name="Rectangle 2"/>
          <p:cNvSpPr>
            <a:spLocks noGrp="1" noChangeArrowheads="1"/>
          </p:cNvSpPr>
          <p:nvPr>
            <p:ph type="title"/>
          </p:nvPr>
        </p:nvSpPr>
        <p:spPr/>
        <p:txBody>
          <a:bodyPr/>
          <a:lstStyle/>
          <a:p>
            <a:pPr>
              <a:defRPr/>
            </a:pPr>
            <a:r>
              <a:rPr lang="en-US" b="0" smtClean="0"/>
              <a:t>JTreeSimpleDemo.java</a:t>
            </a:r>
          </a:p>
        </p:txBody>
      </p:sp>
      <p:sp>
        <p:nvSpPr>
          <p:cNvPr id="62468" name="Rectangle 3"/>
          <p:cNvSpPr>
            <a:spLocks noGrp="1" noChangeArrowheads="1"/>
          </p:cNvSpPr>
          <p:nvPr>
            <p:ph idx="1"/>
          </p:nvPr>
        </p:nvSpPr>
        <p:spPr>
          <a:solidFill>
            <a:schemeClr val="hlink"/>
          </a:solidFill>
        </p:spPr>
        <p:txBody>
          <a:bodyPr/>
          <a:lstStyle/>
          <a:p>
            <a:pPr>
              <a:lnSpc>
                <a:spcPct val="80000"/>
              </a:lnSpc>
              <a:buFont typeface="Wingdings" pitchFamily="2" charset="2"/>
              <a:buNone/>
            </a:pPr>
            <a:r>
              <a:rPr lang="en-US" sz="1500" smtClean="0">
                <a:solidFill>
                  <a:srgbClr val="0000FF"/>
                </a:solidFill>
              </a:rPr>
              <a:t>import</a:t>
            </a:r>
            <a:r>
              <a:rPr lang="en-US" sz="1500" smtClean="0">
                <a:solidFill>
                  <a:schemeClr val="bg2"/>
                </a:solidFill>
              </a:rPr>
              <a:t> java.awt.*;</a:t>
            </a:r>
          </a:p>
          <a:p>
            <a:pPr>
              <a:lnSpc>
                <a:spcPct val="80000"/>
              </a:lnSpc>
              <a:buFont typeface="Wingdings" pitchFamily="2" charset="2"/>
              <a:buNone/>
            </a:pPr>
            <a:r>
              <a:rPr lang="en-US" sz="1500" smtClean="0">
                <a:solidFill>
                  <a:srgbClr val="0000FF"/>
                </a:solidFill>
              </a:rPr>
              <a:t>import</a:t>
            </a:r>
            <a:r>
              <a:rPr lang="en-US" sz="1500" smtClean="0">
                <a:solidFill>
                  <a:schemeClr val="bg2"/>
                </a:solidFill>
              </a:rPr>
              <a:t> javax.swing.*;</a:t>
            </a:r>
          </a:p>
          <a:p>
            <a:pPr>
              <a:lnSpc>
                <a:spcPct val="80000"/>
              </a:lnSpc>
              <a:buFont typeface="Wingdings" pitchFamily="2" charset="2"/>
              <a:buNone/>
            </a:pPr>
            <a:r>
              <a:rPr lang="en-US" sz="1500" smtClean="0">
                <a:solidFill>
                  <a:srgbClr val="0000FF"/>
                </a:solidFill>
              </a:rPr>
              <a:t>import</a:t>
            </a:r>
            <a:r>
              <a:rPr lang="en-US" sz="1500" smtClean="0">
                <a:solidFill>
                  <a:schemeClr val="bg2"/>
                </a:solidFill>
              </a:rPr>
              <a:t> javax.swing.tree.*;</a:t>
            </a:r>
          </a:p>
          <a:p>
            <a:pPr>
              <a:lnSpc>
                <a:spcPct val="80000"/>
              </a:lnSpc>
              <a:buFont typeface="Wingdings" pitchFamily="2" charset="2"/>
              <a:buNone/>
            </a:pPr>
            <a:r>
              <a:rPr lang="en-US" sz="1500" smtClean="0">
                <a:solidFill>
                  <a:srgbClr val="0000FF"/>
                </a:solidFill>
              </a:rPr>
              <a:t>public</a:t>
            </a:r>
            <a:r>
              <a:rPr lang="en-US" sz="1500" smtClean="0">
                <a:solidFill>
                  <a:schemeClr val="bg2"/>
                </a:solidFill>
              </a:rPr>
              <a:t> </a:t>
            </a:r>
            <a:r>
              <a:rPr lang="en-US" sz="1500" smtClean="0">
                <a:solidFill>
                  <a:srgbClr val="0000FF"/>
                </a:solidFill>
              </a:rPr>
              <a:t>class</a:t>
            </a:r>
            <a:r>
              <a:rPr lang="en-US" sz="1500" smtClean="0">
                <a:solidFill>
                  <a:schemeClr val="bg2"/>
                </a:solidFill>
              </a:rPr>
              <a:t> TreeSimpleDemo </a:t>
            </a:r>
            <a:r>
              <a:rPr lang="en-US" sz="1500" smtClean="0">
                <a:solidFill>
                  <a:srgbClr val="0000FF"/>
                </a:solidFill>
              </a:rPr>
              <a:t>extends</a:t>
            </a:r>
            <a:r>
              <a:rPr lang="en-US" sz="1500" smtClean="0">
                <a:solidFill>
                  <a:schemeClr val="bg2"/>
                </a:solidFill>
              </a:rPr>
              <a:t> JFrame {  </a:t>
            </a:r>
          </a:p>
          <a:p>
            <a:pPr>
              <a:lnSpc>
                <a:spcPct val="80000"/>
              </a:lnSpc>
              <a:buFont typeface="Wingdings" pitchFamily="2" charset="2"/>
              <a:buNone/>
            </a:pPr>
            <a:r>
              <a:rPr lang="en-US" sz="1500" smtClean="0">
                <a:solidFill>
                  <a:schemeClr val="bg2"/>
                </a:solidFill>
              </a:rPr>
              <a:t>	</a:t>
            </a:r>
            <a:r>
              <a:rPr lang="en-US" sz="1500" b="1" smtClean="0">
                <a:solidFill>
                  <a:srgbClr val="0000FF"/>
                </a:solidFill>
              </a:rPr>
              <a:t>JTree</a:t>
            </a:r>
            <a:r>
              <a:rPr lang="en-US" sz="1500" b="1" smtClean="0">
                <a:solidFill>
                  <a:schemeClr val="bg2"/>
                </a:solidFill>
              </a:rPr>
              <a:t> tree;</a:t>
            </a:r>
          </a:p>
          <a:p>
            <a:pPr>
              <a:lnSpc>
                <a:spcPct val="80000"/>
              </a:lnSpc>
              <a:buFont typeface="Wingdings" pitchFamily="2" charset="2"/>
              <a:buNone/>
            </a:pPr>
            <a:r>
              <a:rPr lang="en-US" sz="1500" smtClean="0">
                <a:solidFill>
                  <a:schemeClr val="bg2"/>
                </a:solidFill>
              </a:rPr>
              <a:t>	</a:t>
            </a:r>
            <a:r>
              <a:rPr lang="en-US" sz="1500" smtClean="0">
                <a:solidFill>
                  <a:srgbClr val="0000FF"/>
                </a:solidFill>
              </a:rPr>
              <a:t>public</a:t>
            </a:r>
            <a:r>
              <a:rPr lang="en-US" sz="1500" smtClean="0">
                <a:solidFill>
                  <a:schemeClr val="bg2"/>
                </a:solidFill>
              </a:rPr>
              <a:t> TreeSimpleDemo() {  </a:t>
            </a:r>
          </a:p>
          <a:p>
            <a:pPr>
              <a:lnSpc>
                <a:spcPct val="80000"/>
              </a:lnSpc>
              <a:buFont typeface="Wingdings" pitchFamily="2" charset="2"/>
              <a:buNone/>
            </a:pPr>
            <a:r>
              <a:rPr lang="en-US" sz="1500" smtClean="0">
                <a:solidFill>
                  <a:schemeClr val="bg2"/>
                </a:solidFill>
              </a:rPr>
              <a:t>        	setTitle("</a:t>
            </a:r>
            <a:r>
              <a:rPr lang="en-US" sz="1500" smtClean="0">
                <a:solidFill>
                  <a:srgbClr val="DE2C28"/>
                </a:solidFill>
              </a:rPr>
              <a:t>Simple Tree demo</a:t>
            </a:r>
            <a:r>
              <a:rPr lang="en-US" sz="1500" smtClean="0">
                <a:solidFill>
                  <a:schemeClr val="bg2"/>
                </a:solidFill>
              </a:rPr>
              <a:t>");      		</a:t>
            </a:r>
          </a:p>
          <a:p>
            <a:pPr>
              <a:lnSpc>
                <a:spcPct val="80000"/>
              </a:lnSpc>
              <a:buFont typeface="Wingdings" pitchFamily="2" charset="2"/>
              <a:buNone/>
            </a:pPr>
            <a:r>
              <a:rPr lang="en-US" sz="1500" smtClean="0">
                <a:solidFill>
                  <a:schemeClr val="bg2"/>
                </a:solidFill>
              </a:rPr>
              <a:t>     		 </a:t>
            </a:r>
            <a:r>
              <a:rPr lang="en-US" sz="1500" smtClean="0">
                <a:solidFill>
                  <a:srgbClr val="008000"/>
                </a:solidFill>
              </a:rPr>
              <a:t>// set up tree model data</a:t>
            </a:r>
          </a:p>
          <a:p>
            <a:pPr>
              <a:lnSpc>
                <a:spcPct val="80000"/>
              </a:lnSpc>
              <a:buFont typeface="Wingdings" pitchFamily="2" charset="2"/>
              <a:buNone/>
            </a:pPr>
            <a:r>
              <a:rPr lang="en-US" sz="1500" smtClean="0">
                <a:solidFill>
                  <a:schemeClr val="bg2"/>
                </a:solidFill>
              </a:rPr>
              <a:t>      		</a:t>
            </a:r>
            <a:r>
              <a:rPr lang="en-US" sz="1500" smtClean="0">
                <a:solidFill>
                  <a:srgbClr val="0000FF"/>
                </a:solidFill>
              </a:rPr>
              <a:t>DefaultMutableTreeNode</a:t>
            </a:r>
            <a:r>
              <a:rPr lang="en-US" sz="1500" smtClean="0">
                <a:solidFill>
                  <a:schemeClr val="bg2"/>
                </a:solidFill>
              </a:rPr>
              <a:t> root = </a:t>
            </a:r>
            <a:r>
              <a:rPr lang="en-US" sz="1500" smtClean="0">
                <a:solidFill>
                  <a:srgbClr val="0000FF"/>
                </a:solidFill>
              </a:rPr>
              <a:t>new</a:t>
            </a:r>
            <a:r>
              <a:rPr lang="en-US" sz="1500" smtClean="0">
                <a:solidFill>
                  <a:schemeClr val="bg2"/>
                </a:solidFill>
              </a:rPr>
              <a:t> </a:t>
            </a:r>
            <a:r>
              <a:rPr lang="en-US" sz="1500" smtClean="0">
                <a:solidFill>
                  <a:srgbClr val="0000FF"/>
                </a:solidFill>
              </a:rPr>
              <a:t>DefaultMutableTreeNode</a:t>
            </a:r>
            <a:r>
              <a:rPr lang="en-US" sz="1500" smtClean="0">
                <a:solidFill>
                  <a:schemeClr val="bg2"/>
                </a:solidFill>
              </a:rPr>
              <a:t>("</a:t>
            </a:r>
            <a:r>
              <a:rPr lang="en-US" sz="1500" smtClean="0">
                <a:solidFill>
                  <a:srgbClr val="DE2C28"/>
                </a:solidFill>
              </a:rPr>
              <a:t>World</a:t>
            </a:r>
            <a:r>
              <a:rPr lang="en-US" sz="1500" smtClean="0">
                <a:solidFill>
                  <a:schemeClr val="bg2"/>
                </a:solidFill>
              </a:rPr>
              <a:t>"); 		</a:t>
            </a:r>
          </a:p>
          <a:p>
            <a:pPr>
              <a:lnSpc>
                <a:spcPct val="80000"/>
              </a:lnSpc>
              <a:buFont typeface="Wingdings" pitchFamily="2" charset="2"/>
              <a:buNone/>
            </a:pPr>
            <a:r>
              <a:rPr lang="en-US" sz="1500" smtClean="0">
                <a:solidFill>
                  <a:srgbClr val="0000FF"/>
                </a:solidFill>
              </a:rPr>
              <a:t>		DefaultMutableTreeNode</a:t>
            </a:r>
            <a:r>
              <a:rPr lang="en-US" sz="1500" smtClean="0">
                <a:solidFill>
                  <a:schemeClr val="bg2"/>
                </a:solidFill>
              </a:rPr>
              <a:t> country = </a:t>
            </a:r>
            <a:r>
              <a:rPr lang="en-US" sz="1500" smtClean="0">
                <a:solidFill>
                  <a:srgbClr val="0000FF"/>
                </a:solidFill>
              </a:rPr>
              <a:t>new</a:t>
            </a:r>
            <a:r>
              <a:rPr lang="en-US" sz="1500" smtClean="0">
                <a:solidFill>
                  <a:schemeClr val="bg2"/>
                </a:solidFill>
              </a:rPr>
              <a:t> </a:t>
            </a:r>
            <a:r>
              <a:rPr lang="en-US" sz="1500" smtClean="0">
                <a:solidFill>
                  <a:srgbClr val="0000FF"/>
                </a:solidFill>
              </a:rPr>
              <a:t>DefaultMutableTreeNode</a:t>
            </a:r>
            <a:r>
              <a:rPr lang="en-US" sz="1500" smtClean="0">
                <a:solidFill>
                  <a:schemeClr val="bg2"/>
                </a:solidFill>
              </a:rPr>
              <a:t>("</a:t>
            </a:r>
            <a:r>
              <a:rPr lang="en-US" sz="1500" smtClean="0">
                <a:solidFill>
                  <a:srgbClr val="DE2C28"/>
                </a:solidFill>
              </a:rPr>
              <a:t>USA</a:t>
            </a:r>
            <a:r>
              <a:rPr lang="en-US" sz="1500" smtClean="0">
                <a:solidFill>
                  <a:schemeClr val="bg2"/>
                </a:solidFill>
              </a:rPr>
              <a:t>");</a:t>
            </a:r>
          </a:p>
          <a:p>
            <a:pPr>
              <a:lnSpc>
                <a:spcPct val="80000"/>
              </a:lnSpc>
              <a:buFont typeface="Wingdings" pitchFamily="2" charset="2"/>
              <a:buNone/>
            </a:pPr>
            <a:r>
              <a:rPr lang="en-US" sz="1500" smtClean="0">
                <a:solidFill>
                  <a:schemeClr val="bg2"/>
                </a:solidFill>
              </a:rPr>
              <a:t>      		root.add(country);</a:t>
            </a:r>
          </a:p>
          <a:p>
            <a:pPr>
              <a:lnSpc>
                <a:spcPct val="80000"/>
              </a:lnSpc>
              <a:buFont typeface="Wingdings" pitchFamily="2" charset="2"/>
              <a:buNone/>
            </a:pPr>
            <a:r>
              <a:rPr lang="en-US" sz="1500" smtClean="0">
                <a:solidFill>
                  <a:schemeClr val="bg2"/>
                </a:solidFill>
              </a:rPr>
              <a:t>     		</a:t>
            </a:r>
            <a:r>
              <a:rPr lang="en-US" sz="1500" smtClean="0">
                <a:solidFill>
                  <a:srgbClr val="0000FF"/>
                </a:solidFill>
              </a:rPr>
              <a:t>DefaultMutableTreeNode</a:t>
            </a:r>
            <a:r>
              <a:rPr lang="en-US" sz="1500" smtClean="0">
                <a:solidFill>
                  <a:schemeClr val="bg2"/>
                </a:solidFill>
              </a:rPr>
              <a:t> state = </a:t>
            </a:r>
            <a:r>
              <a:rPr lang="en-US" sz="1500" smtClean="0">
                <a:solidFill>
                  <a:srgbClr val="0000FF"/>
                </a:solidFill>
              </a:rPr>
              <a:t>new</a:t>
            </a:r>
            <a:r>
              <a:rPr lang="en-US" sz="1500" smtClean="0">
                <a:solidFill>
                  <a:schemeClr val="bg2"/>
                </a:solidFill>
              </a:rPr>
              <a:t> </a:t>
            </a:r>
            <a:r>
              <a:rPr lang="en-US" sz="1500" smtClean="0">
                <a:solidFill>
                  <a:srgbClr val="0000FF"/>
                </a:solidFill>
              </a:rPr>
              <a:t>DefaultMutableTreeNode</a:t>
            </a:r>
            <a:r>
              <a:rPr lang="en-US" sz="1500" smtClean="0">
                <a:solidFill>
                  <a:schemeClr val="bg2"/>
                </a:solidFill>
              </a:rPr>
              <a:t>("</a:t>
            </a:r>
            <a:r>
              <a:rPr lang="en-US" sz="1500" smtClean="0">
                <a:solidFill>
                  <a:srgbClr val="DE2C28"/>
                </a:solidFill>
              </a:rPr>
              <a:t>California</a:t>
            </a:r>
            <a:r>
              <a:rPr lang="en-US" sz="1500" smtClean="0">
                <a:solidFill>
                  <a:schemeClr val="bg2"/>
                </a:solidFill>
              </a:rPr>
              <a:t>");</a:t>
            </a:r>
          </a:p>
          <a:p>
            <a:pPr>
              <a:lnSpc>
                <a:spcPct val="80000"/>
              </a:lnSpc>
              <a:buFont typeface="Wingdings" pitchFamily="2" charset="2"/>
              <a:buNone/>
            </a:pPr>
            <a:r>
              <a:rPr lang="en-US" sz="1500" smtClean="0">
                <a:solidFill>
                  <a:schemeClr val="bg2"/>
                </a:solidFill>
              </a:rPr>
              <a:t>      		country.add(state);</a:t>
            </a:r>
          </a:p>
          <a:p>
            <a:pPr>
              <a:lnSpc>
                <a:spcPct val="80000"/>
              </a:lnSpc>
              <a:buFont typeface="Wingdings" pitchFamily="2" charset="2"/>
              <a:buNone/>
            </a:pPr>
            <a:r>
              <a:rPr lang="en-US" sz="1500" smtClean="0">
                <a:solidFill>
                  <a:schemeClr val="bg2"/>
                </a:solidFill>
              </a:rPr>
              <a:t>      		</a:t>
            </a:r>
            <a:r>
              <a:rPr lang="en-US" sz="1500" smtClean="0">
                <a:solidFill>
                  <a:srgbClr val="0000FF"/>
                </a:solidFill>
              </a:rPr>
              <a:t>DefaultMutableTreeNode</a:t>
            </a:r>
            <a:r>
              <a:rPr lang="en-US" sz="1500" smtClean="0">
                <a:solidFill>
                  <a:schemeClr val="bg2"/>
                </a:solidFill>
              </a:rPr>
              <a:t> city = </a:t>
            </a:r>
            <a:r>
              <a:rPr lang="en-US" sz="1500" smtClean="0">
                <a:solidFill>
                  <a:srgbClr val="0000FF"/>
                </a:solidFill>
              </a:rPr>
              <a:t>new</a:t>
            </a:r>
            <a:r>
              <a:rPr lang="en-US" sz="1500" smtClean="0">
                <a:solidFill>
                  <a:schemeClr val="bg2"/>
                </a:solidFill>
              </a:rPr>
              <a:t> </a:t>
            </a:r>
            <a:r>
              <a:rPr lang="en-US" sz="1500" smtClean="0">
                <a:solidFill>
                  <a:srgbClr val="0000FF"/>
                </a:solidFill>
              </a:rPr>
              <a:t>DefaultMutableTreeNode</a:t>
            </a:r>
            <a:r>
              <a:rPr lang="en-US" sz="1500" smtClean="0">
                <a:solidFill>
                  <a:schemeClr val="bg2"/>
                </a:solidFill>
              </a:rPr>
              <a:t>("</a:t>
            </a:r>
            <a:r>
              <a:rPr lang="en-US" sz="1500" smtClean="0">
                <a:solidFill>
                  <a:srgbClr val="DE2C28"/>
                </a:solidFill>
              </a:rPr>
              <a:t>San</a:t>
            </a:r>
            <a:r>
              <a:rPr lang="en-US" sz="1500" smtClean="0">
                <a:solidFill>
                  <a:schemeClr val="bg2"/>
                </a:solidFill>
              </a:rPr>
              <a:t> </a:t>
            </a:r>
            <a:r>
              <a:rPr lang="en-US" sz="1500" smtClean="0">
                <a:solidFill>
                  <a:srgbClr val="DE2C28"/>
                </a:solidFill>
              </a:rPr>
              <a:t>Jose</a:t>
            </a:r>
            <a:r>
              <a:rPr lang="en-US" sz="1500" smtClean="0">
                <a:solidFill>
                  <a:schemeClr val="bg2"/>
                </a:solidFill>
              </a:rPr>
              <a:t>");</a:t>
            </a:r>
          </a:p>
          <a:p>
            <a:pPr>
              <a:lnSpc>
                <a:spcPct val="80000"/>
              </a:lnSpc>
              <a:buFont typeface="Wingdings" pitchFamily="2" charset="2"/>
              <a:buNone/>
            </a:pPr>
            <a:r>
              <a:rPr lang="en-US" sz="1500" smtClean="0">
                <a:solidFill>
                  <a:schemeClr val="bg2"/>
                </a:solidFill>
              </a:rPr>
              <a:t>      		state.add(city);</a:t>
            </a:r>
          </a:p>
          <a:p>
            <a:pPr>
              <a:lnSpc>
                <a:spcPct val="80000"/>
              </a:lnSpc>
              <a:buFont typeface="Wingdings" pitchFamily="2" charset="2"/>
              <a:buNone/>
            </a:pPr>
            <a:r>
              <a:rPr lang="en-US" sz="1500" smtClean="0">
                <a:solidFill>
                  <a:schemeClr val="bg2"/>
                </a:solidFill>
              </a:rPr>
              <a:t>      		</a:t>
            </a:r>
            <a:r>
              <a:rPr lang="en-US" sz="1400" smtClean="0">
                <a:solidFill>
                  <a:schemeClr val="bg2"/>
                </a:solidFill>
              </a:rPr>
              <a:t>city = </a:t>
            </a:r>
            <a:r>
              <a:rPr lang="en-US" sz="1400" smtClean="0">
                <a:solidFill>
                  <a:srgbClr val="0000FF"/>
                </a:solidFill>
              </a:rPr>
              <a:t>new</a:t>
            </a:r>
            <a:r>
              <a:rPr lang="en-US" sz="1400" smtClean="0">
                <a:solidFill>
                  <a:schemeClr val="bg2"/>
                </a:solidFill>
              </a:rPr>
              <a:t> </a:t>
            </a:r>
            <a:r>
              <a:rPr lang="en-US" sz="1400" smtClean="0">
                <a:solidFill>
                  <a:srgbClr val="0000FF"/>
                </a:solidFill>
              </a:rPr>
              <a:t>DefaultMutableTreeNode</a:t>
            </a:r>
            <a:r>
              <a:rPr lang="en-US" sz="1400" smtClean="0">
                <a:solidFill>
                  <a:schemeClr val="bg2"/>
                </a:solidFill>
              </a:rPr>
              <a:t>("</a:t>
            </a:r>
            <a:r>
              <a:rPr lang="en-US" sz="1400" smtClean="0">
                <a:solidFill>
                  <a:srgbClr val="DE2C28"/>
                </a:solidFill>
              </a:rPr>
              <a:t>Cupertino</a:t>
            </a:r>
            <a:r>
              <a:rPr lang="en-US" sz="1400" smtClean="0">
                <a:solidFill>
                  <a:schemeClr val="bg2"/>
                </a:solidFill>
              </a:rPr>
              <a:t>");</a:t>
            </a:r>
          </a:p>
          <a:p>
            <a:pPr>
              <a:lnSpc>
                <a:spcPct val="80000"/>
              </a:lnSpc>
              <a:buFont typeface="Wingdings" pitchFamily="2" charset="2"/>
              <a:buNone/>
            </a:pPr>
            <a:r>
              <a:rPr lang="en-US" sz="1400" smtClean="0">
                <a:solidFill>
                  <a:schemeClr val="bg2"/>
                </a:solidFill>
              </a:rPr>
              <a:t>      		state.add(city);</a:t>
            </a:r>
          </a:p>
          <a:p>
            <a:pPr>
              <a:lnSpc>
                <a:spcPct val="80000"/>
              </a:lnSpc>
              <a:buFont typeface="Wingdings" pitchFamily="2" charset="2"/>
              <a:buNone/>
            </a:pPr>
            <a:r>
              <a:rPr lang="en-US" sz="1400" smtClean="0">
                <a:solidFill>
                  <a:schemeClr val="bg2"/>
                </a:solidFill>
              </a:rPr>
              <a:t>      		state = </a:t>
            </a:r>
            <a:r>
              <a:rPr lang="en-US" sz="1400" smtClean="0">
                <a:solidFill>
                  <a:srgbClr val="0000FF"/>
                </a:solidFill>
              </a:rPr>
              <a:t>new</a:t>
            </a:r>
            <a:r>
              <a:rPr lang="en-US" sz="1400" smtClean="0">
                <a:solidFill>
                  <a:schemeClr val="bg2"/>
                </a:solidFill>
              </a:rPr>
              <a:t> </a:t>
            </a:r>
            <a:r>
              <a:rPr lang="en-US" sz="1400" smtClean="0">
                <a:solidFill>
                  <a:srgbClr val="0000FF"/>
                </a:solidFill>
              </a:rPr>
              <a:t>DefaultMutableTreeNode</a:t>
            </a:r>
            <a:r>
              <a:rPr lang="en-US" sz="1400" smtClean="0">
                <a:solidFill>
                  <a:schemeClr val="bg2"/>
                </a:solidFill>
              </a:rPr>
              <a:t>("</a:t>
            </a:r>
            <a:r>
              <a:rPr lang="en-US" sz="1400" smtClean="0">
                <a:solidFill>
                  <a:srgbClr val="DE2C28"/>
                </a:solidFill>
              </a:rPr>
              <a:t>Michigan</a:t>
            </a:r>
            <a:r>
              <a:rPr lang="en-US" sz="1400" smtClean="0">
                <a:solidFill>
                  <a:schemeClr val="bg2"/>
                </a:solidFill>
              </a:rPr>
              <a:t>");</a:t>
            </a:r>
          </a:p>
          <a:p>
            <a:pPr>
              <a:lnSpc>
                <a:spcPct val="80000"/>
              </a:lnSpc>
              <a:buFont typeface="Wingdings" pitchFamily="2" charset="2"/>
              <a:buNone/>
            </a:pPr>
            <a:r>
              <a:rPr lang="en-US" sz="1400" smtClean="0">
                <a:solidFill>
                  <a:schemeClr val="bg2"/>
                </a:solidFill>
              </a:rPr>
              <a:t>      		country.add(state); </a:t>
            </a:r>
            <a:endParaRPr lang="en-US" sz="1500" smtClean="0">
              <a:solidFill>
                <a:schemeClr val="bg2"/>
              </a:solidFill>
            </a:endParaRPr>
          </a:p>
        </p:txBody>
      </p:sp>
      <p:sp>
        <p:nvSpPr>
          <p:cNvPr id="64517"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CE4EA98F-3E06-457F-A7B8-A695FFB193CA}" type="slidenum">
              <a:rPr lang="en-US" b="0">
                <a:latin typeface="Arial Narrow" pitchFamily="34" charset="0"/>
              </a:rPr>
              <a:pPr algn="r"/>
              <a:t>46</a:t>
            </a:fld>
            <a:endParaRPr lang="en-US" b="0">
              <a:latin typeface="Arial Narrow" pitchFamily="34" charset="0"/>
            </a:endParaRPr>
          </a:p>
        </p:txBody>
      </p:sp>
      <p:graphicFrame>
        <p:nvGraphicFramePr>
          <p:cNvPr id="64518" name="Object 4"/>
          <p:cNvGraphicFramePr>
            <a:graphicFrameLocks noChangeAspect="1"/>
          </p:cNvGraphicFramePr>
          <p:nvPr/>
        </p:nvGraphicFramePr>
        <p:xfrm>
          <a:off x="5029200" y="457200"/>
          <a:ext cx="4114800" cy="2857500"/>
        </p:xfrm>
        <a:graphic>
          <a:graphicData uri="http://schemas.openxmlformats.org/presentationml/2006/ole">
            <mc:AlternateContent xmlns:mc="http://schemas.openxmlformats.org/markup-compatibility/2006">
              <mc:Choice xmlns:v="urn:schemas-microsoft-com:vml" Requires="v">
                <p:oleObj spid="_x0000_s64525" name="Bitmap Image" r:id="rId3" imgW="2715004" imgH="1886213" progId="Paint.Picture">
                  <p:embed/>
                </p:oleObj>
              </mc:Choice>
              <mc:Fallback>
                <p:oleObj name="Bitmap Image" r:id="rId3" imgW="2715004" imgH="1886213"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457200"/>
                        <a:ext cx="4114800" cy="28575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2468">
                                            <p:txEl>
                                              <p:pRg st="4" end="4"/>
                                            </p:txEl>
                                          </p:spTgt>
                                        </p:tgtEl>
                                        <p:attrNameLst>
                                          <p:attrName>style.visibility</p:attrName>
                                        </p:attrNameLst>
                                      </p:cBhvr>
                                      <p:to>
                                        <p:strVal val="visible"/>
                                      </p:to>
                                    </p:set>
                                    <p:animEffect transition="in" filter="blinds(horizontal)">
                                      <p:cBhvr>
                                        <p:cTn id="7" dur="500"/>
                                        <p:tgtEl>
                                          <p:spTgt spid="62468">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2468">
                                            <p:txEl>
                                              <p:pRg st="8" end="8"/>
                                            </p:txEl>
                                          </p:spTgt>
                                        </p:tgtEl>
                                        <p:attrNameLst>
                                          <p:attrName>style.visibility</p:attrName>
                                        </p:attrNameLst>
                                      </p:cBhvr>
                                      <p:to>
                                        <p:strVal val="visible"/>
                                      </p:to>
                                    </p:set>
                                    <p:animEffect transition="in" filter="blinds(horizontal)">
                                      <p:cBhvr>
                                        <p:cTn id="12" dur="500"/>
                                        <p:tgtEl>
                                          <p:spTgt spid="62468">
                                            <p:txEl>
                                              <p:pRg st="8" end="8"/>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2468">
                                            <p:txEl>
                                              <p:pRg st="9" end="9"/>
                                            </p:txEl>
                                          </p:spTgt>
                                        </p:tgtEl>
                                        <p:attrNameLst>
                                          <p:attrName>style.visibility</p:attrName>
                                        </p:attrNameLst>
                                      </p:cBhvr>
                                      <p:to>
                                        <p:strVal val="visible"/>
                                      </p:to>
                                    </p:set>
                                    <p:animEffect transition="in" filter="blinds(horizontal)">
                                      <p:cBhvr>
                                        <p:cTn id="17" dur="500"/>
                                        <p:tgtEl>
                                          <p:spTgt spid="62468">
                                            <p:txEl>
                                              <p:pRg st="9" end="9"/>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62468">
                                            <p:txEl>
                                              <p:pRg st="10" end="10"/>
                                            </p:txEl>
                                          </p:spTgt>
                                        </p:tgtEl>
                                        <p:attrNameLst>
                                          <p:attrName>style.visibility</p:attrName>
                                        </p:attrNameLst>
                                      </p:cBhvr>
                                      <p:to>
                                        <p:strVal val="visible"/>
                                      </p:to>
                                    </p:set>
                                    <p:animEffect transition="in" filter="blinds(horizontal)">
                                      <p:cBhvr>
                                        <p:cTn id="20" dur="500"/>
                                        <p:tgtEl>
                                          <p:spTgt spid="62468">
                                            <p:txEl>
                                              <p:pRg st="10" end="10"/>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62468">
                                            <p:txEl>
                                              <p:pRg st="11" end="11"/>
                                            </p:txEl>
                                          </p:spTgt>
                                        </p:tgtEl>
                                        <p:attrNameLst>
                                          <p:attrName>style.visibility</p:attrName>
                                        </p:attrNameLst>
                                      </p:cBhvr>
                                      <p:to>
                                        <p:strVal val="visible"/>
                                      </p:to>
                                    </p:set>
                                    <p:animEffect transition="in" filter="blinds(horizontal)">
                                      <p:cBhvr>
                                        <p:cTn id="23" dur="500"/>
                                        <p:tgtEl>
                                          <p:spTgt spid="62468">
                                            <p:txEl>
                                              <p:pRg st="11" end="11"/>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62468">
                                            <p:txEl>
                                              <p:pRg st="12" end="12"/>
                                            </p:txEl>
                                          </p:spTgt>
                                        </p:tgtEl>
                                        <p:attrNameLst>
                                          <p:attrName>style.visibility</p:attrName>
                                        </p:attrNameLst>
                                      </p:cBhvr>
                                      <p:to>
                                        <p:strVal val="visible"/>
                                      </p:to>
                                    </p:set>
                                    <p:animEffect transition="in" filter="blinds(horizontal)">
                                      <p:cBhvr>
                                        <p:cTn id="26" dur="500"/>
                                        <p:tgtEl>
                                          <p:spTgt spid="62468">
                                            <p:txEl>
                                              <p:pRg st="12" end="12"/>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2468">
                                            <p:txEl>
                                              <p:pRg st="13" end="13"/>
                                            </p:txEl>
                                          </p:spTgt>
                                        </p:tgtEl>
                                        <p:attrNameLst>
                                          <p:attrName>style.visibility</p:attrName>
                                        </p:attrNameLst>
                                      </p:cBhvr>
                                      <p:to>
                                        <p:strVal val="visible"/>
                                      </p:to>
                                    </p:set>
                                    <p:animEffect transition="in" filter="blinds(horizontal)">
                                      <p:cBhvr>
                                        <p:cTn id="29" dur="500"/>
                                        <p:tgtEl>
                                          <p:spTgt spid="62468">
                                            <p:txEl>
                                              <p:pRg st="13" end="13"/>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62468">
                                            <p:txEl>
                                              <p:pRg st="14" end="14"/>
                                            </p:txEl>
                                          </p:spTgt>
                                        </p:tgtEl>
                                        <p:attrNameLst>
                                          <p:attrName>style.visibility</p:attrName>
                                        </p:attrNameLst>
                                      </p:cBhvr>
                                      <p:to>
                                        <p:strVal val="visible"/>
                                      </p:to>
                                    </p:set>
                                    <p:animEffect transition="in" filter="blinds(horizontal)">
                                      <p:cBhvr>
                                        <p:cTn id="32" dur="500"/>
                                        <p:tgtEl>
                                          <p:spTgt spid="62468">
                                            <p:txEl>
                                              <p:pRg st="14" end="14"/>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62468">
                                            <p:txEl>
                                              <p:pRg st="15" end="15"/>
                                            </p:txEl>
                                          </p:spTgt>
                                        </p:tgtEl>
                                        <p:attrNameLst>
                                          <p:attrName>style.visibility</p:attrName>
                                        </p:attrNameLst>
                                      </p:cBhvr>
                                      <p:to>
                                        <p:strVal val="visible"/>
                                      </p:to>
                                    </p:set>
                                    <p:animEffect transition="in" filter="blinds(horizontal)">
                                      <p:cBhvr>
                                        <p:cTn id="35" dur="500"/>
                                        <p:tgtEl>
                                          <p:spTgt spid="62468">
                                            <p:txEl>
                                              <p:pRg st="15" end="15"/>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62468">
                                            <p:txEl>
                                              <p:pRg st="16" end="16"/>
                                            </p:txEl>
                                          </p:spTgt>
                                        </p:tgtEl>
                                        <p:attrNameLst>
                                          <p:attrName>style.visibility</p:attrName>
                                        </p:attrNameLst>
                                      </p:cBhvr>
                                      <p:to>
                                        <p:strVal val="visible"/>
                                      </p:to>
                                    </p:set>
                                    <p:animEffect transition="in" filter="blinds(horizontal)">
                                      <p:cBhvr>
                                        <p:cTn id="38" dur="500"/>
                                        <p:tgtEl>
                                          <p:spTgt spid="62468">
                                            <p:txEl>
                                              <p:pRg st="16" end="16"/>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62468">
                                            <p:txEl>
                                              <p:pRg st="17" end="17"/>
                                            </p:txEl>
                                          </p:spTgt>
                                        </p:tgtEl>
                                        <p:attrNameLst>
                                          <p:attrName>style.visibility</p:attrName>
                                        </p:attrNameLst>
                                      </p:cBhvr>
                                      <p:to>
                                        <p:strVal val="visible"/>
                                      </p:to>
                                    </p:set>
                                    <p:animEffect transition="in" filter="blinds(horizontal)">
                                      <p:cBhvr>
                                        <p:cTn id="41" dur="500"/>
                                        <p:tgtEl>
                                          <p:spTgt spid="62468">
                                            <p:txEl>
                                              <p:pRg st="17" end="17"/>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62468">
                                            <p:txEl>
                                              <p:pRg st="18" end="18"/>
                                            </p:txEl>
                                          </p:spTgt>
                                        </p:tgtEl>
                                        <p:attrNameLst>
                                          <p:attrName>style.visibility</p:attrName>
                                        </p:attrNameLst>
                                      </p:cBhvr>
                                      <p:to>
                                        <p:strVal val="visible"/>
                                      </p:to>
                                    </p:set>
                                    <p:animEffect transition="in" filter="blinds(horizontal)">
                                      <p:cBhvr>
                                        <p:cTn id="44" dur="500"/>
                                        <p:tgtEl>
                                          <p:spTgt spid="62468">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B22C0A73-77EE-4AF6-B614-1002D2B02455}" type="slidenum">
              <a:rPr lang="en-US" b="0" smtClean="0">
                <a:latin typeface="Arial Narrow" pitchFamily="34" charset="0"/>
              </a:rPr>
              <a:pPr/>
              <a:t>47</a:t>
            </a:fld>
            <a:endParaRPr lang="en-US" b="0" smtClean="0">
              <a:latin typeface="Arial Narrow" pitchFamily="34" charset="0"/>
            </a:endParaRPr>
          </a:p>
        </p:txBody>
      </p:sp>
      <p:sp>
        <p:nvSpPr>
          <p:cNvPr id="315394" name="Rectangle 2"/>
          <p:cNvSpPr>
            <a:spLocks noGrp="1" noChangeArrowheads="1"/>
          </p:cNvSpPr>
          <p:nvPr>
            <p:ph type="title"/>
          </p:nvPr>
        </p:nvSpPr>
        <p:spPr/>
        <p:txBody>
          <a:bodyPr/>
          <a:lstStyle/>
          <a:p>
            <a:pPr>
              <a:defRPr/>
            </a:pPr>
            <a:r>
              <a:rPr lang="en-US" b="0" smtClean="0"/>
              <a:t>JTreeSimpleDemo.java (cont.)</a:t>
            </a:r>
          </a:p>
        </p:txBody>
      </p:sp>
      <p:sp>
        <p:nvSpPr>
          <p:cNvPr id="63492" name="Rectangle 3"/>
          <p:cNvSpPr>
            <a:spLocks noGrp="1" noChangeArrowheads="1"/>
          </p:cNvSpPr>
          <p:nvPr>
            <p:ph idx="1"/>
          </p:nvPr>
        </p:nvSpPr>
        <p:spPr>
          <a:solidFill>
            <a:schemeClr val="hlink"/>
          </a:solidFill>
        </p:spPr>
        <p:txBody>
          <a:bodyPr tIns="91440"/>
          <a:lstStyle/>
          <a:p>
            <a:pPr>
              <a:lnSpc>
                <a:spcPct val="80000"/>
              </a:lnSpc>
              <a:buFont typeface="Wingdings" pitchFamily="2" charset="2"/>
              <a:buNone/>
            </a:pPr>
            <a:r>
              <a:rPr lang="en-US" sz="1800" smtClean="0">
                <a:solidFill>
                  <a:schemeClr val="bg2"/>
                </a:solidFill>
              </a:rPr>
              <a:t>		city = </a:t>
            </a:r>
            <a:r>
              <a:rPr lang="en-US" sz="1800" smtClean="0">
                <a:solidFill>
                  <a:srgbClr val="0000FF"/>
                </a:solidFill>
              </a:rPr>
              <a:t>new</a:t>
            </a:r>
            <a:r>
              <a:rPr lang="en-US" sz="1800" smtClean="0">
                <a:solidFill>
                  <a:schemeClr val="bg2"/>
                </a:solidFill>
              </a:rPr>
              <a:t> </a:t>
            </a:r>
            <a:r>
              <a:rPr lang="en-US" sz="1800" smtClean="0">
                <a:solidFill>
                  <a:srgbClr val="0000FF"/>
                </a:solidFill>
              </a:rPr>
              <a:t>DefaultMutableTreeNode</a:t>
            </a:r>
            <a:r>
              <a:rPr lang="en-US" sz="1800" smtClean="0">
                <a:solidFill>
                  <a:schemeClr val="bg2"/>
                </a:solidFill>
              </a:rPr>
              <a:t>("</a:t>
            </a:r>
            <a:r>
              <a:rPr lang="en-US" sz="1800" smtClean="0">
                <a:solidFill>
                  <a:srgbClr val="DE2C28"/>
                </a:solidFill>
              </a:rPr>
              <a:t>Ann Arbor</a:t>
            </a:r>
            <a:r>
              <a:rPr lang="en-US" sz="1800" smtClean="0">
                <a:solidFill>
                  <a:schemeClr val="bg2"/>
                </a:solidFill>
              </a:rPr>
              <a:t>");</a:t>
            </a:r>
          </a:p>
          <a:p>
            <a:pPr>
              <a:lnSpc>
                <a:spcPct val="80000"/>
              </a:lnSpc>
              <a:buFont typeface="Wingdings" pitchFamily="2" charset="2"/>
              <a:buNone/>
            </a:pPr>
            <a:r>
              <a:rPr lang="en-US" sz="1800" smtClean="0">
                <a:solidFill>
                  <a:schemeClr val="bg2"/>
                </a:solidFill>
              </a:rPr>
              <a:t>      	state.add(city);</a:t>
            </a:r>
          </a:p>
          <a:p>
            <a:pPr>
              <a:lnSpc>
                <a:spcPct val="80000"/>
              </a:lnSpc>
              <a:buFont typeface="Wingdings" pitchFamily="2" charset="2"/>
              <a:buNone/>
            </a:pPr>
            <a:r>
              <a:rPr lang="en-US" sz="1800" smtClean="0">
                <a:solidFill>
                  <a:schemeClr val="bg2"/>
                </a:solidFill>
              </a:rPr>
              <a:t>      	country = </a:t>
            </a:r>
            <a:r>
              <a:rPr lang="en-US" sz="1800" smtClean="0">
                <a:solidFill>
                  <a:srgbClr val="0000FF"/>
                </a:solidFill>
              </a:rPr>
              <a:t>new</a:t>
            </a:r>
            <a:r>
              <a:rPr lang="en-US" sz="1800" smtClean="0">
                <a:solidFill>
                  <a:schemeClr val="bg2"/>
                </a:solidFill>
              </a:rPr>
              <a:t> </a:t>
            </a:r>
            <a:r>
              <a:rPr lang="en-US" sz="1800" smtClean="0">
                <a:solidFill>
                  <a:srgbClr val="0000FF"/>
                </a:solidFill>
              </a:rPr>
              <a:t>DefaultMutableTreeNode</a:t>
            </a:r>
            <a:r>
              <a:rPr lang="en-US" sz="1800" smtClean="0">
                <a:solidFill>
                  <a:schemeClr val="bg2"/>
                </a:solidFill>
              </a:rPr>
              <a:t>("</a:t>
            </a:r>
            <a:r>
              <a:rPr lang="en-US" sz="1800" smtClean="0">
                <a:solidFill>
                  <a:srgbClr val="DE2C28"/>
                </a:solidFill>
              </a:rPr>
              <a:t>Germany</a:t>
            </a:r>
            <a:r>
              <a:rPr lang="en-US" sz="1800" smtClean="0">
                <a:solidFill>
                  <a:schemeClr val="bg2"/>
                </a:solidFill>
              </a:rPr>
              <a:t>");</a:t>
            </a:r>
          </a:p>
          <a:p>
            <a:pPr>
              <a:lnSpc>
                <a:spcPct val="80000"/>
              </a:lnSpc>
              <a:buFont typeface="Wingdings" pitchFamily="2" charset="2"/>
              <a:buNone/>
            </a:pPr>
            <a:r>
              <a:rPr lang="en-US" sz="1800" smtClean="0">
                <a:solidFill>
                  <a:schemeClr val="bg2"/>
                </a:solidFill>
              </a:rPr>
              <a:t>      	root.add(country);</a:t>
            </a:r>
          </a:p>
          <a:p>
            <a:pPr>
              <a:lnSpc>
                <a:spcPct val="80000"/>
              </a:lnSpc>
              <a:buFont typeface="Wingdings" pitchFamily="2" charset="2"/>
              <a:buNone/>
            </a:pPr>
            <a:r>
              <a:rPr lang="en-US" sz="1800" smtClean="0">
                <a:solidFill>
                  <a:schemeClr val="bg2"/>
                </a:solidFill>
              </a:rPr>
              <a:t>      	state = </a:t>
            </a:r>
            <a:r>
              <a:rPr lang="en-US" sz="1800" smtClean="0">
                <a:solidFill>
                  <a:srgbClr val="0000FF"/>
                </a:solidFill>
              </a:rPr>
              <a:t>new</a:t>
            </a:r>
            <a:r>
              <a:rPr lang="en-US" sz="1800" smtClean="0">
                <a:solidFill>
                  <a:schemeClr val="bg2"/>
                </a:solidFill>
              </a:rPr>
              <a:t> </a:t>
            </a:r>
            <a:r>
              <a:rPr lang="en-US" sz="1800" smtClean="0">
                <a:solidFill>
                  <a:srgbClr val="0000FF"/>
                </a:solidFill>
              </a:rPr>
              <a:t>DefaultMutableTreeNode</a:t>
            </a:r>
            <a:r>
              <a:rPr lang="en-US" sz="1800" smtClean="0">
                <a:solidFill>
                  <a:schemeClr val="bg2"/>
                </a:solidFill>
              </a:rPr>
              <a:t>("</a:t>
            </a:r>
            <a:r>
              <a:rPr lang="en-US" sz="1800" smtClean="0">
                <a:solidFill>
                  <a:srgbClr val="DE2C28"/>
                </a:solidFill>
              </a:rPr>
              <a:t>Schleswig-Holstein</a:t>
            </a:r>
            <a:r>
              <a:rPr lang="en-US" sz="1800" smtClean="0">
                <a:solidFill>
                  <a:schemeClr val="bg2"/>
                </a:solidFill>
              </a:rPr>
              <a:t>");</a:t>
            </a:r>
          </a:p>
          <a:p>
            <a:pPr>
              <a:lnSpc>
                <a:spcPct val="80000"/>
              </a:lnSpc>
              <a:buFont typeface="Wingdings" pitchFamily="2" charset="2"/>
              <a:buNone/>
            </a:pPr>
            <a:r>
              <a:rPr lang="en-US" sz="1800" smtClean="0">
                <a:solidFill>
                  <a:schemeClr val="bg2"/>
                </a:solidFill>
              </a:rPr>
              <a:t>      	country.add(state);   					</a:t>
            </a:r>
          </a:p>
          <a:p>
            <a:pPr>
              <a:lnSpc>
                <a:spcPct val="80000"/>
              </a:lnSpc>
              <a:buFont typeface="Wingdings" pitchFamily="2" charset="2"/>
              <a:buNone/>
            </a:pPr>
            <a:r>
              <a:rPr lang="en-US" sz="1800" smtClean="0">
                <a:solidFill>
                  <a:schemeClr val="bg2"/>
                </a:solidFill>
              </a:rPr>
              <a:t>		</a:t>
            </a:r>
            <a:r>
              <a:rPr lang="en-US" sz="1800" smtClean="0">
                <a:solidFill>
                  <a:srgbClr val="008000"/>
                </a:solidFill>
              </a:rPr>
              <a:t>// construct tree and put it in a scroll pane</a:t>
            </a:r>
          </a:p>
          <a:p>
            <a:pPr>
              <a:lnSpc>
                <a:spcPct val="80000"/>
              </a:lnSpc>
              <a:buFont typeface="Wingdings" pitchFamily="2" charset="2"/>
              <a:buNone/>
            </a:pPr>
            <a:r>
              <a:rPr lang="en-US" sz="1800" smtClean="0">
                <a:solidFill>
                  <a:schemeClr val="bg2"/>
                </a:solidFill>
              </a:rPr>
              <a:t>      	</a:t>
            </a:r>
            <a:r>
              <a:rPr lang="en-US" sz="1800" b="1" smtClean="0">
                <a:solidFill>
                  <a:schemeClr val="bg2"/>
                </a:solidFill>
              </a:rPr>
              <a:t>tree = </a:t>
            </a:r>
            <a:r>
              <a:rPr lang="en-US" sz="1800" b="1" smtClean="0">
                <a:solidFill>
                  <a:srgbClr val="0000FF"/>
                </a:solidFill>
              </a:rPr>
              <a:t>new</a:t>
            </a:r>
            <a:r>
              <a:rPr lang="en-US" sz="1800" b="1" smtClean="0">
                <a:solidFill>
                  <a:schemeClr val="bg2"/>
                </a:solidFill>
              </a:rPr>
              <a:t> </a:t>
            </a:r>
            <a:r>
              <a:rPr lang="en-US" sz="1800" b="1" smtClean="0">
                <a:solidFill>
                  <a:srgbClr val="0000FF"/>
                </a:solidFill>
              </a:rPr>
              <a:t>JTree</a:t>
            </a:r>
            <a:r>
              <a:rPr lang="en-US" sz="1800" b="1" smtClean="0">
                <a:solidFill>
                  <a:schemeClr val="bg2"/>
                </a:solidFill>
              </a:rPr>
              <a:t>(root);</a:t>
            </a:r>
          </a:p>
          <a:p>
            <a:pPr>
              <a:lnSpc>
                <a:spcPct val="80000"/>
              </a:lnSpc>
              <a:buFont typeface="Wingdings" pitchFamily="2" charset="2"/>
              <a:buNone/>
            </a:pPr>
            <a:r>
              <a:rPr lang="en-US" sz="1800" b="1" smtClean="0">
                <a:solidFill>
                  <a:schemeClr val="bg2"/>
                </a:solidFill>
              </a:rPr>
              <a:t>      	</a:t>
            </a:r>
            <a:r>
              <a:rPr lang="en-US" sz="1800" b="1" smtClean="0">
                <a:solidFill>
                  <a:srgbClr val="0000FF"/>
                </a:solidFill>
              </a:rPr>
              <a:t>JScrollPane</a:t>
            </a:r>
            <a:r>
              <a:rPr lang="en-US" sz="1800" b="1" smtClean="0">
                <a:solidFill>
                  <a:schemeClr val="bg2"/>
                </a:solidFill>
              </a:rPr>
              <a:t> scrollTree = </a:t>
            </a:r>
            <a:r>
              <a:rPr lang="en-US" sz="1800" b="1" smtClean="0">
                <a:solidFill>
                  <a:srgbClr val="0000FF"/>
                </a:solidFill>
              </a:rPr>
              <a:t>new</a:t>
            </a:r>
            <a:r>
              <a:rPr lang="en-US" sz="1800" b="1" smtClean="0">
                <a:solidFill>
                  <a:schemeClr val="bg2"/>
                </a:solidFill>
              </a:rPr>
              <a:t> </a:t>
            </a:r>
            <a:r>
              <a:rPr lang="en-US" sz="1800" b="1" smtClean="0">
                <a:solidFill>
                  <a:srgbClr val="0000FF"/>
                </a:solidFill>
              </a:rPr>
              <a:t>JScrollPane</a:t>
            </a:r>
            <a:r>
              <a:rPr lang="en-US" sz="1800" b="1" smtClean="0">
                <a:solidFill>
                  <a:schemeClr val="bg2"/>
                </a:solidFill>
              </a:rPr>
              <a:t>(tree);</a:t>
            </a:r>
            <a:r>
              <a:rPr lang="en-US" sz="1800" smtClean="0">
                <a:solidFill>
                  <a:schemeClr val="bg2"/>
                </a:solidFill>
              </a:rPr>
              <a:t>      </a:t>
            </a:r>
          </a:p>
          <a:p>
            <a:pPr>
              <a:lnSpc>
                <a:spcPct val="80000"/>
              </a:lnSpc>
              <a:buFont typeface="Wingdings" pitchFamily="2" charset="2"/>
              <a:buNone/>
            </a:pPr>
            <a:r>
              <a:rPr lang="en-US" sz="1800" smtClean="0">
                <a:solidFill>
                  <a:schemeClr val="bg2"/>
                </a:solidFill>
              </a:rPr>
              <a:t>      	add(scrollTree);</a:t>
            </a:r>
          </a:p>
          <a:p>
            <a:pPr>
              <a:lnSpc>
                <a:spcPct val="80000"/>
              </a:lnSpc>
              <a:buFont typeface="Wingdings" pitchFamily="2" charset="2"/>
              <a:buNone/>
            </a:pPr>
            <a:r>
              <a:rPr lang="en-US" sz="1800" smtClean="0">
                <a:solidFill>
                  <a:schemeClr val="bg2"/>
                </a:solidFill>
              </a:rPr>
              <a:t>		setSize(300, 200);</a:t>
            </a:r>
          </a:p>
          <a:p>
            <a:pPr>
              <a:lnSpc>
                <a:spcPct val="80000"/>
              </a:lnSpc>
              <a:buFont typeface="Wingdings" pitchFamily="2" charset="2"/>
              <a:buNone/>
            </a:pPr>
            <a:r>
              <a:rPr lang="en-US" sz="1800" smtClean="0">
                <a:solidFill>
                  <a:schemeClr val="bg2"/>
                </a:solidFill>
              </a:rPr>
              <a:t>      	setVisible(true);</a:t>
            </a:r>
          </a:p>
          <a:p>
            <a:pPr>
              <a:lnSpc>
                <a:spcPct val="80000"/>
              </a:lnSpc>
              <a:buFont typeface="Wingdings" pitchFamily="2" charset="2"/>
              <a:buNone/>
            </a:pPr>
            <a:r>
              <a:rPr lang="en-US" sz="1800" smtClean="0">
                <a:solidFill>
                  <a:schemeClr val="bg2"/>
                </a:solidFill>
              </a:rPr>
              <a:t>   	}   </a:t>
            </a:r>
          </a:p>
          <a:p>
            <a:pPr>
              <a:lnSpc>
                <a:spcPct val="80000"/>
              </a:lnSpc>
              <a:buFont typeface="Wingdings" pitchFamily="2" charset="2"/>
              <a:buNone/>
            </a:pPr>
            <a:r>
              <a:rPr lang="en-US" sz="1800" smtClean="0">
                <a:solidFill>
                  <a:schemeClr val="bg2"/>
                </a:solidFill>
              </a:rPr>
              <a:t>   	</a:t>
            </a:r>
            <a:r>
              <a:rPr lang="en-US" sz="1800" smtClean="0">
                <a:solidFill>
                  <a:srgbClr val="0000FF"/>
                </a:solidFill>
              </a:rPr>
              <a:t>public</a:t>
            </a:r>
            <a:r>
              <a:rPr lang="en-US" sz="1800" smtClean="0">
                <a:solidFill>
                  <a:schemeClr val="bg2"/>
                </a:solidFill>
              </a:rPr>
              <a:t> </a:t>
            </a:r>
            <a:r>
              <a:rPr lang="en-US" sz="1800" smtClean="0">
                <a:solidFill>
                  <a:srgbClr val="0000FF"/>
                </a:solidFill>
              </a:rPr>
              <a:t>static</a:t>
            </a:r>
            <a:r>
              <a:rPr lang="en-US" sz="1800" smtClean="0">
                <a:solidFill>
                  <a:schemeClr val="bg2"/>
                </a:solidFill>
              </a:rPr>
              <a:t> </a:t>
            </a:r>
            <a:r>
              <a:rPr lang="en-US" sz="1800" smtClean="0">
                <a:solidFill>
                  <a:srgbClr val="0000FF"/>
                </a:solidFill>
              </a:rPr>
              <a:t>void</a:t>
            </a:r>
            <a:r>
              <a:rPr lang="en-US" sz="1800" smtClean="0">
                <a:solidFill>
                  <a:schemeClr val="bg2"/>
                </a:solidFill>
              </a:rPr>
              <a:t> main(</a:t>
            </a:r>
            <a:r>
              <a:rPr lang="en-US" sz="1800" smtClean="0">
                <a:solidFill>
                  <a:srgbClr val="0000FF"/>
                </a:solidFill>
              </a:rPr>
              <a:t>String</a:t>
            </a:r>
            <a:r>
              <a:rPr lang="en-US" sz="1800" smtClean="0">
                <a:solidFill>
                  <a:schemeClr val="bg2"/>
                </a:solidFill>
              </a:rPr>
              <a:t>[] args) {  </a:t>
            </a:r>
          </a:p>
          <a:p>
            <a:pPr>
              <a:lnSpc>
                <a:spcPct val="80000"/>
              </a:lnSpc>
              <a:buFont typeface="Wingdings" pitchFamily="2" charset="2"/>
              <a:buNone/>
            </a:pPr>
            <a:r>
              <a:rPr lang="en-US" sz="1800" smtClean="0">
                <a:solidFill>
                  <a:schemeClr val="bg2"/>
                </a:solidFill>
              </a:rPr>
              <a:t>      	</a:t>
            </a:r>
            <a:r>
              <a:rPr lang="en-US" sz="1800" smtClean="0">
                <a:solidFill>
                  <a:srgbClr val="0000FF"/>
                </a:solidFill>
              </a:rPr>
              <a:t>new</a:t>
            </a:r>
            <a:r>
              <a:rPr lang="en-US" sz="1800" smtClean="0">
                <a:solidFill>
                  <a:schemeClr val="bg2"/>
                </a:solidFill>
              </a:rPr>
              <a:t> </a:t>
            </a:r>
            <a:r>
              <a:rPr lang="en-US" sz="1800" smtClean="0">
                <a:solidFill>
                  <a:srgbClr val="0000FF"/>
                </a:solidFill>
              </a:rPr>
              <a:t>TreeSimpleDemo</a:t>
            </a:r>
            <a:r>
              <a:rPr lang="en-US" sz="1800" smtClean="0">
                <a:solidFill>
                  <a:schemeClr val="bg2"/>
                </a:solidFill>
              </a:rPr>
              <a:t>();</a:t>
            </a:r>
          </a:p>
          <a:p>
            <a:pPr>
              <a:lnSpc>
                <a:spcPct val="80000"/>
              </a:lnSpc>
              <a:buFont typeface="Wingdings" pitchFamily="2" charset="2"/>
              <a:buNone/>
            </a:pPr>
            <a:r>
              <a:rPr lang="en-US" sz="1800" smtClean="0">
                <a:solidFill>
                  <a:schemeClr val="bg2"/>
                </a:solidFill>
              </a:rPr>
              <a:t>   	}</a:t>
            </a:r>
          </a:p>
          <a:p>
            <a:pPr>
              <a:lnSpc>
                <a:spcPct val="80000"/>
              </a:lnSpc>
              <a:buFont typeface="Wingdings" pitchFamily="2" charset="2"/>
              <a:buNone/>
            </a:pPr>
            <a:r>
              <a:rPr lang="en-US" sz="1800" smtClean="0">
                <a:solidFill>
                  <a:schemeClr val="bg2"/>
                </a:solidFill>
              </a:rPr>
              <a:t>}</a:t>
            </a:r>
          </a:p>
        </p:txBody>
      </p:sp>
      <p:sp>
        <p:nvSpPr>
          <p:cNvPr id="65541"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D06A34D2-64BC-475B-A648-665377A8D0C4}" type="slidenum">
              <a:rPr lang="en-US" b="0">
                <a:latin typeface="Arial Narrow" pitchFamily="34" charset="0"/>
              </a:rPr>
              <a:pPr algn="r"/>
              <a:t>47</a:t>
            </a:fld>
            <a:endParaRPr lang="en-US" b="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49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49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49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49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49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49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349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DFDAD787-4F55-4A82-BFBA-38CC81F8C602}" type="slidenum">
              <a:rPr lang="en-US" b="0" smtClean="0">
                <a:latin typeface="Arial Narrow" pitchFamily="34" charset="0"/>
              </a:rPr>
              <a:pPr/>
              <a:t>48</a:t>
            </a:fld>
            <a:endParaRPr lang="en-US" b="0" smtClean="0">
              <a:latin typeface="Arial Narrow" pitchFamily="34" charset="0"/>
            </a:endParaRPr>
          </a:p>
        </p:txBody>
      </p:sp>
      <p:sp>
        <p:nvSpPr>
          <p:cNvPr id="318466" name="Rectangle 2"/>
          <p:cNvSpPr>
            <a:spLocks noGrp="1" noChangeArrowheads="1"/>
          </p:cNvSpPr>
          <p:nvPr>
            <p:ph type="title"/>
          </p:nvPr>
        </p:nvSpPr>
        <p:spPr/>
        <p:txBody>
          <a:bodyPr/>
          <a:lstStyle/>
          <a:p>
            <a:pPr>
              <a:defRPr/>
            </a:pPr>
            <a:r>
              <a:rPr lang="en-US" sz="3400" smtClean="0"/>
              <a:t>Methods of DefaultMutableTreeNode</a:t>
            </a:r>
          </a:p>
        </p:txBody>
      </p:sp>
      <p:sp>
        <p:nvSpPr>
          <p:cNvPr id="63492" name="Rectangle 3"/>
          <p:cNvSpPr>
            <a:spLocks noGrp="1" noChangeArrowheads="1"/>
          </p:cNvSpPr>
          <p:nvPr>
            <p:ph idx="1"/>
          </p:nvPr>
        </p:nvSpPr>
        <p:spPr>
          <a:solidFill>
            <a:srgbClr val="FFFF99"/>
          </a:solidFill>
        </p:spPr>
        <p:txBody>
          <a:bodyPr/>
          <a:lstStyle/>
          <a:p>
            <a:r>
              <a:rPr lang="en-US" sz="2400" b="1" smtClean="0">
                <a:solidFill>
                  <a:srgbClr val="FF0000"/>
                </a:solidFill>
                <a:latin typeface="Courier New" pitchFamily="49" charset="0"/>
              </a:rPr>
              <a:t>int</a:t>
            </a:r>
            <a:r>
              <a:rPr lang="en-US" sz="2400" smtClean="0">
                <a:solidFill>
                  <a:schemeClr val="bg2"/>
                </a:solidFill>
              </a:rPr>
              <a:t> </a:t>
            </a:r>
            <a:r>
              <a:rPr lang="en-US" sz="2400" b="1" smtClean="0">
                <a:solidFill>
                  <a:srgbClr val="0000FF"/>
                </a:solidFill>
                <a:latin typeface="Courier New" pitchFamily="49" charset="0"/>
              </a:rPr>
              <a:t>getChildCount(</a:t>
            </a:r>
            <a:r>
              <a:rPr lang="en-US" sz="2400" b="1" smtClean="0">
                <a:solidFill>
                  <a:srgbClr val="FF0000"/>
                </a:solidFill>
                <a:latin typeface="Courier New" pitchFamily="49" charset="0"/>
              </a:rPr>
              <a:t>Object</a:t>
            </a:r>
            <a:r>
              <a:rPr lang="en-US" sz="2400" smtClean="0">
                <a:solidFill>
                  <a:schemeClr val="bg2"/>
                </a:solidFill>
              </a:rPr>
              <a:t> </a:t>
            </a:r>
            <a:r>
              <a:rPr lang="en-US" sz="2400" b="1" smtClean="0">
                <a:solidFill>
                  <a:srgbClr val="0000FF"/>
                </a:solidFill>
                <a:latin typeface="Courier New" pitchFamily="49" charset="0"/>
              </a:rPr>
              <a:t>parent)</a:t>
            </a:r>
            <a:r>
              <a:rPr lang="en-US" sz="2400" smtClean="0">
                <a:solidFill>
                  <a:schemeClr val="bg2"/>
                </a:solidFill>
              </a:rPr>
              <a:t> </a:t>
            </a:r>
          </a:p>
          <a:p>
            <a:pPr lvl="1"/>
            <a:r>
              <a:rPr lang="en-US" sz="2200" smtClean="0">
                <a:solidFill>
                  <a:srgbClr val="008000"/>
                </a:solidFill>
              </a:rPr>
              <a:t>returns the number of children of parent</a:t>
            </a:r>
          </a:p>
          <a:p>
            <a:r>
              <a:rPr lang="en-US" sz="2400" b="1" smtClean="0">
                <a:solidFill>
                  <a:srgbClr val="FF0000"/>
                </a:solidFill>
                <a:latin typeface="Courier New" pitchFamily="49" charset="0"/>
              </a:rPr>
              <a:t>TreeNode</a:t>
            </a:r>
            <a:r>
              <a:rPr lang="en-US" sz="2400" smtClean="0">
                <a:solidFill>
                  <a:srgbClr val="008000"/>
                </a:solidFill>
              </a:rPr>
              <a:t> </a:t>
            </a:r>
            <a:r>
              <a:rPr lang="en-US" sz="2400" b="1" smtClean="0">
                <a:solidFill>
                  <a:srgbClr val="0000FF"/>
                </a:solidFill>
                <a:latin typeface="Courier New" pitchFamily="49" charset="0"/>
              </a:rPr>
              <a:t>getParent()</a:t>
            </a:r>
          </a:p>
          <a:p>
            <a:pPr lvl="1"/>
            <a:r>
              <a:rPr lang="en-US" sz="2200" smtClean="0">
                <a:solidFill>
                  <a:srgbClr val="008000"/>
                </a:solidFill>
              </a:rPr>
              <a:t>returns the parent node of the node</a:t>
            </a:r>
          </a:p>
          <a:p>
            <a:r>
              <a:rPr lang="en-US" sz="2400" b="1" smtClean="0">
                <a:solidFill>
                  <a:srgbClr val="FF0000"/>
                </a:solidFill>
                <a:latin typeface="Courier New" pitchFamily="49" charset="0"/>
              </a:rPr>
              <a:t>int</a:t>
            </a:r>
            <a:r>
              <a:rPr lang="en-US" sz="2400" smtClean="0">
                <a:solidFill>
                  <a:srgbClr val="008000"/>
                </a:solidFill>
              </a:rPr>
              <a:t> </a:t>
            </a:r>
            <a:r>
              <a:rPr lang="en-US" sz="2400" b="1" smtClean="0">
                <a:solidFill>
                  <a:srgbClr val="0000FF"/>
                </a:solidFill>
                <a:latin typeface="Courier New" pitchFamily="49" charset="0"/>
              </a:rPr>
              <a:t>getIndex</a:t>
            </a:r>
            <a:r>
              <a:rPr lang="en-US" sz="2400" smtClean="0">
                <a:solidFill>
                  <a:srgbClr val="0000FF"/>
                </a:solidFill>
              </a:rPr>
              <a:t>(</a:t>
            </a:r>
            <a:r>
              <a:rPr lang="en-US" sz="2400" b="1" smtClean="0">
                <a:solidFill>
                  <a:srgbClr val="FF0000"/>
                </a:solidFill>
                <a:latin typeface="Courier New" pitchFamily="49" charset="0"/>
              </a:rPr>
              <a:t>TreeNode</a:t>
            </a:r>
            <a:r>
              <a:rPr lang="en-US" sz="2400" smtClean="0">
                <a:solidFill>
                  <a:srgbClr val="008000"/>
                </a:solidFill>
              </a:rPr>
              <a:t> </a:t>
            </a:r>
            <a:r>
              <a:rPr lang="en-US" sz="2400" b="1" smtClean="0">
                <a:solidFill>
                  <a:srgbClr val="0000FF"/>
                </a:solidFill>
                <a:latin typeface="Courier New" pitchFamily="49" charset="0"/>
              </a:rPr>
              <a:t>item</a:t>
            </a:r>
            <a:r>
              <a:rPr lang="en-US" sz="2400" smtClean="0">
                <a:solidFill>
                  <a:srgbClr val="0000FF"/>
                </a:solidFill>
              </a:rPr>
              <a:t>)</a:t>
            </a:r>
          </a:p>
          <a:p>
            <a:pPr lvl="1"/>
            <a:r>
              <a:rPr lang="en-US" sz="2200" smtClean="0">
                <a:solidFill>
                  <a:srgbClr val="008000"/>
                </a:solidFill>
              </a:rPr>
              <a:t>return the index of the node</a:t>
            </a:r>
          </a:p>
          <a:p>
            <a:r>
              <a:rPr lang="en-US" sz="2400" b="1" smtClean="0">
                <a:solidFill>
                  <a:srgbClr val="FF0000"/>
                </a:solidFill>
                <a:latin typeface="Courier New" pitchFamily="49" charset="0"/>
              </a:rPr>
              <a:t>Object</a:t>
            </a:r>
            <a:r>
              <a:rPr lang="en-US" sz="2400" smtClean="0">
                <a:solidFill>
                  <a:srgbClr val="008000"/>
                </a:solidFill>
              </a:rPr>
              <a:t> </a:t>
            </a:r>
            <a:r>
              <a:rPr lang="en-US" sz="2400" b="1" smtClean="0">
                <a:solidFill>
                  <a:srgbClr val="0000FF"/>
                </a:solidFill>
                <a:latin typeface="Courier New" pitchFamily="49" charset="0"/>
              </a:rPr>
              <a:t>getUserObject()</a:t>
            </a:r>
          </a:p>
          <a:p>
            <a:pPr lvl="1"/>
            <a:r>
              <a:rPr lang="en-US" sz="2200" smtClean="0">
                <a:solidFill>
                  <a:srgbClr val="008000"/>
                </a:solidFill>
              </a:rPr>
              <a:t>returns this node's user object</a:t>
            </a:r>
          </a:p>
          <a:p>
            <a:r>
              <a:rPr lang="en-US" sz="2400" b="1" smtClean="0">
                <a:solidFill>
                  <a:srgbClr val="FF0000"/>
                </a:solidFill>
                <a:latin typeface="Courier New" pitchFamily="49" charset="0"/>
              </a:rPr>
              <a:t>Enumeration</a:t>
            </a:r>
            <a:r>
              <a:rPr lang="en-US" sz="2400" b="1" smtClean="0">
                <a:solidFill>
                  <a:srgbClr val="008000"/>
                </a:solidFill>
                <a:latin typeface="Courier New" pitchFamily="49" charset="0"/>
                <a:cs typeface="Courier New" pitchFamily="49" charset="0"/>
              </a:rPr>
              <a:t> </a:t>
            </a:r>
            <a:r>
              <a:rPr lang="en-US" sz="2400" b="1" smtClean="0">
                <a:solidFill>
                  <a:srgbClr val="0000FF"/>
                </a:solidFill>
                <a:latin typeface="Courier New" pitchFamily="49" charset="0"/>
              </a:rPr>
              <a:t>breadthFirstEnumeration()</a:t>
            </a:r>
          </a:p>
          <a:p>
            <a:r>
              <a:rPr lang="en-US" sz="2400" b="1" smtClean="0">
                <a:solidFill>
                  <a:srgbClr val="FF0000"/>
                </a:solidFill>
                <a:latin typeface="Courier New" pitchFamily="49" charset="0"/>
              </a:rPr>
              <a:t>Enumeration</a:t>
            </a:r>
            <a:r>
              <a:rPr lang="en-US" sz="2400" b="1" smtClean="0">
                <a:solidFill>
                  <a:srgbClr val="008000"/>
                </a:solidFill>
                <a:latin typeface="Courier New" pitchFamily="49" charset="0"/>
                <a:cs typeface="Courier New" pitchFamily="49" charset="0"/>
              </a:rPr>
              <a:t> </a:t>
            </a:r>
            <a:r>
              <a:rPr lang="en-US" sz="2400" b="1" smtClean="0">
                <a:solidFill>
                  <a:srgbClr val="0000FF"/>
                </a:solidFill>
                <a:latin typeface="Courier New" pitchFamily="49" charset="0"/>
              </a:rPr>
              <a:t>depthFirstEnumeration()</a:t>
            </a:r>
          </a:p>
          <a:p>
            <a:pPr lvl="1"/>
            <a:r>
              <a:rPr lang="en-US" sz="2200" smtClean="0">
                <a:solidFill>
                  <a:srgbClr val="008000"/>
                </a:solidFill>
              </a:rPr>
              <a:t>return enumeration objects for visiting all nodes of the tree model in a particular order</a:t>
            </a:r>
          </a:p>
        </p:txBody>
      </p:sp>
      <p:sp>
        <p:nvSpPr>
          <p:cNvPr id="66565"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B0F7C704-2400-4C31-A76C-1B79FC6325FC}" type="slidenum">
              <a:rPr lang="en-US" b="0">
                <a:latin typeface="Arial Narrow" pitchFamily="34" charset="0"/>
              </a:rPr>
              <a:pPr algn="r"/>
              <a:t>48</a:t>
            </a:fld>
            <a:endParaRPr lang="en-US" b="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2">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2">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3492">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49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49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492">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3492">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492">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3492">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3492">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49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580C434D-9952-41FF-B964-F32061C2802E}" type="slidenum">
              <a:rPr lang="en-US" b="0" smtClean="0">
                <a:latin typeface="Arial Narrow" pitchFamily="34" charset="0"/>
              </a:rPr>
              <a:pPr/>
              <a:t>49</a:t>
            </a:fld>
            <a:endParaRPr lang="en-US" b="0" smtClean="0">
              <a:latin typeface="Arial Narrow" pitchFamily="34" charset="0"/>
            </a:endParaRPr>
          </a:p>
        </p:txBody>
      </p:sp>
      <p:sp>
        <p:nvSpPr>
          <p:cNvPr id="67587"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90C03A2A-AAD2-45CA-969B-9C0F5259C95F}" type="slidenum">
              <a:rPr lang="en-US" b="0">
                <a:latin typeface="Arial Narrow" pitchFamily="34" charset="0"/>
              </a:rPr>
              <a:pPr algn="r"/>
              <a:t>49</a:t>
            </a:fld>
            <a:endParaRPr lang="en-US" b="0">
              <a:latin typeface="Arial Narrow" pitchFamily="34" charset="0"/>
            </a:endParaRPr>
          </a:p>
        </p:txBody>
      </p:sp>
      <p:sp>
        <p:nvSpPr>
          <p:cNvPr id="262146" name="Rectangle 2"/>
          <p:cNvSpPr>
            <a:spLocks noGrp="1" noChangeArrowheads="1"/>
          </p:cNvSpPr>
          <p:nvPr>
            <p:ph type="title"/>
          </p:nvPr>
        </p:nvSpPr>
        <p:spPr/>
        <p:txBody>
          <a:bodyPr/>
          <a:lstStyle/>
          <a:p>
            <a:pPr>
              <a:defRPr/>
            </a:pPr>
            <a:r>
              <a:rPr lang="en-US" smtClean="0"/>
              <a:t>Visit all nodes</a:t>
            </a:r>
          </a:p>
        </p:txBody>
      </p:sp>
      <p:sp>
        <p:nvSpPr>
          <p:cNvPr id="67589" name="Rectangle 3"/>
          <p:cNvSpPr>
            <a:spLocks noGrp="1" noChangeArrowheads="1"/>
          </p:cNvSpPr>
          <p:nvPr>
            <p:ph type="body" idx="1"/>
          </p:nvPr>
        </p:nvSpPr>
        <p:spPr>
          <a:xfrm>
            <a:off x="609600" y="1295400"/>
            <a:ext cx="8534400" cy="5181600"/>
          </a:xfrm>
        </p:spPr>
        <p:txBody>
          <a:bodyPr/>
          <a:lstStyle/>
          <a:p>
            <a:r>
              <a:rPr lang="en-US" smtClean="0"/>
              <a:t>Sometimes you need to find a node in a tree by starting at the root (or any node) and visiting all children until you have found a match</a:t>
            </a:r>
          </a:p>
          <a:p>
            <a:pPr lvl="1"/>
            <a:r>
              <a:rPr lang="en-US" smtClean="0"/>
              <a:t>The typical usage pattern (if beginning from root node)</a:t>
            </a:r>
          </a:p>
        </p:txBody>
      </p:sp>
      <p:sp>
        <p:nvSpPr>
          <p:cNvPr id="5" name="Rectangle 3"/>
          <p:cNvSpPr txBox="1">
            <a:spLocks noChangeArrowheads="1"/>
          </p:cNvSpPr>
          <p:nvPr/>
        </p:nvSpPr>
        <p:spPr bwMode="auto">
          <a:xfrm>
            <a:off x="990600" y="3200400"/>
            <a:ext cx="7924800" cy="3352800"/>
          </a:xfrm>
          <a:prstGeom prst="rect">
            <a:avLst/>
          </a:prstGeom>
          <a:solidFill>
            <a:schemeClr val="accent1"/>
          </a:solidFill>
          <a:ln w="9525">
            <a:solidFill>
              <a:schemeClr val="bg2"/>
            </a:solidFill>
            <a:miter lim="800000"/>
            <a:headEnd/>
            <a:tailEnd/>
          </a:ln>
        </p:spPr>
        <p:txBody>
          <a:bodyPr wrap="none" lIns="182880" tIns="91440" bIns="91440"/>
          <a:lstStyle/>
          <a:p>
            <a:pPr marL="342900" indent="-342900">
              <a:spcBef>
                <a:spcPts val="600"/>
              </a:spcBef>
              <a:buClr>
                <a:srgbClr val="A50021"/>
              </a:buClr>
              <a:buSzPct val="75000"/>
              <a:buFont typeface="Wingdings" pitchFamily="2" charset="2"/>
              <a:buNone/>
              <a:defRPr/>
            </a:pPr>
            <a:r>
              <a:rPr kumimoji="1" lang="en-US" sz="2200" b="0" kern="0">
                <a:solidFill>
                  <a:srgbClr val="0000FF"/>
                </a:solidFill>
                <a:latin typeface="+mn-lt"/>
                <a:cs typeface="+mn-cs"/>
              </a:rPr>
              <a:t>DefaultMutableTreeNode </a:t>
            </a:r>
            <a:r>
              <a:rPr kumimoji="1" lang="en-US" sz="2200" b="0" kern="0">
                <a:solidFill>
                  <a:schemeClr val="bg2"/>
                </a:solidFill>
                <a:latin typeface="+mn-lt"/>
                <a:cs typeface="+mn-cs"/>
              </a:rPr>
              <a:t>root</a:t>
            </a:r>
            <a:r>
              <a:rPr kumimoji="1" lang="en-US" sz="2200" b="0" kern="0">
                <a:solidFill>
                  <a:srgbClr val="0000FF"/>
                </a:solidFill>
                <a:latin typeface="+mn-lt"/>
                <a:cs typeface="+mn-cs"/>
              </a:rPr>
              <a:t> </a:t>
            </a:r>
            <a:r>
              <a:rPr kumimoji="1" lang="en-US" sz="2200" b="0" kern="0">
                <a:solidFill>
                  <a:schemeClr val="bg2"/>
                </a:solidFill>
                <a:latin typeface="+mn-lt"/>
                <a:cs typeface="+mn-cs"/>
              </a:rPr>
              <a:t>=</a:t>
            </a:r>
            <a:r>
              <a:rPr kumimoji="1" lang="en-US" sz="2200" b="0" kern="0">
                <a:solidFill>
                  <a:srgbClr val="0000FF"/>
                </a:solidFill>
                <a:latin typeface="+mn-lt"/>
                <a:cs typeface="+mn-cs"/>
              </a:rPr>
              <a:t> </a:t>
            </a:r>
          </a:p>
          <a:p>
            <a:pPr marL="342900" indent="-342900">
              <a:spcBef>
                <a:spcPts val="600"/>
              </a:spcBef>
              <a:buClr>
                <a:srgbClr val="A50021"/>
              </a:buClr>
              <a:buSzPct val="75000"/>
              <a:buFont typeface="Wingdings" pitchFamily="2" charset="2"/>
              <a:buNone/>
              <a:defRPr/>
            </a:pPr>
            <a:r>
              <a:rPr kumimoji="1" lang="en-US" sz="2200" b="0" kern="0">
                <a:solidFill>
                  <a:srgbClr val="0000FF"/>
                </a:solidFill>
                <a:latin typeface="+mn-lt"/>
                <a:cs typeface="+mn-cs"/>
              </a:rPr>
              <a:t>		(DefaultMutableTreeNode) </a:t>
            </a:r>
            <a:r>
              <a:rPr kumimoji="1" lang="en-US" sz="2200" b="0" kern="0">
                <a:solidFill>
                  <a:schemeClr val="bg2"/>
                </a:solidFill>
                <a:latin typeface="+mn-lt"/>
                <a:cs typeface="+mn-cs"/>
              </a:rPr>
              <a:t>tree.getModel().getRoot();</a:t>
            </a:r>
            <a:endParaRPr kumimoji="1" lang="en-US" sz="2200" b="0" kern="0">
              <a:solidFill>
                <a:srgbClr val="0000FF"/>
              </a:solidFill>
              <a:latin typeface="+mn-lt"/>
              <a:cs typeface="+mn-cs"/>
            </a:endParaRPr>
          </a:p>
          <a:p>
            <a:pPr marL="342900" indent="-342900">
              <a:spcBef>
                <a:spcPts val="600"/>
              </a:spcBef>
              <a:buClr>
                <a:srgbClr val="A50021"/>
              </a:buClr>
              <a:buSzPct val="75000"/>
              <a:buFont typeface="Wingdings" pitchFamily="2" charset="2"/>
              <a:buNone/>
              <a:defRPr/>
            </a:pPr>
            <a:r>
              <a:rPr kumimoji="1" lang="en-US" sz="2200" b="0" kern="0">
                <a:solidFill>
                  <a:srgbClr val="0000FF"/>
                </a:solidFill>
                <a:latin typeface="+mn-lt"/>
                <a:cs typeface="+mn-cs"/>
              </a:rPr>
              <a:t>Enumeration </a:t>
            </a:r>
            <a:r>
              <a:rPr kumimoji="1" lang="en-US" sz="2200" b="0" kern="0">
                <a:solidFill>
                  <a:schemeClr val="bg2"/>
                </a:solidFill>
                <a:latin typeface="+mn-lt"/>
                <a:cs typeface="+mn-cs"/>
              </a:rPr>
              <a:t>e =</a:t>
            </a:r>
            <a:r>
              <a:rPr kumimoji="1" lang="en-US" sz="2200" b="0" kern="0">
                <a:solidFill>
                  <a:srgbClr val="0000FF"/>
                </a:solidFill>
                <a:latin typeface="+mn-lt"/>
                <a:cs typeface="+mn-cs"/>
              </a:rPr>
              <a:t> </a:t>
            </a:r>
            <a:r>
              <a:rPr kumimoji="1" lang="en-US" sz="2200" b="0" kern="0">
                <a:solidFill>
                  <a:schemeClr val="bg2"/>
                </a:solidFill>
                <a:latin typeface="+mn-lt"/>
                <a:cs typeface="+mn-cs"/>
              </a:rPr>
              <a:t>root.</a:t>
            </a:r>
            <a:r>
              <a:rPr kumimoji="1" lang="en-US" sz="2200" kern="0">
                <a:solidFill>
                  <a:schemeClr val="bg2"/>
                </a:solidFill>
                <a:latin typeface="+mn-lt"/>
                <a:cs typeface="+mn-cs"/>
              </a:rPr>
              <a:t>breadthFirstEnumeration</a:t>
            </a:r>
            <a:r>
              <a:rPr kumimoji="1" lang="en-US" sz="2200" b="0" kern="0">
                <a:solidFill>
                  <a:schemeClr val="bg2"/>
                </a:solidFill>
                <a:latin typeface="+mn-lt"/>
                <a:cs typeface="+mn-cs"/>
              </a:rPr>
              <a:t>();</a:t>
            </a:r>
          </a:p>
          <a:p>
            <a:pPr marL="342900" indent="-342900">
              <a:spcBef>
                <a:spcPts val="600"/>
              </a:spcBef>
              <a:buClr>
                <a:srgbClr val="A50021"/>
              </a:buClr>
              <a:buSzPct val="75000"/>
              <a:buFont typeface="Wingdings" pitchFamily="2" charset="2"/>
              <a:buNone/>
              <a:defRPr/>
            </a:pPr>
            <a:r>
              <a:rPr kumimoji="1" lang="en-US" sz="2200" b="0" kern="0">
                <a:solidFill>
                  <a:srgbClr val="0000FF"/>
                </a:solidFill>
                <a:latin typeface="+mn-lt"/>
                <a:cs typeface="+mn-cs"/>
              </a:rPr>
              <a:t>while </a:t>
            </a:r>
            <a:r>
              <a:rPr kumimoji="1" lang="en-US" sz="2200" b="0" kern="0">
                <a:solidFill>
                  <a:schemeClr val="bg2"/>
                </a:solidFill>
                <a:latin typeface="+mn-lt"/>
                <a:cs typeface="+mn-cs"/>
              </a:rPr>
              <a:t>(e.hasMoreElements()) </a:t>
            </a:r>
            <a:r>
              <a:rPr kumimoji="1" lang="en-US" sz="2200" b="0" kern="0">
                <a:solidFill>
                  <a:srgbClr val="0000FF"/>
                </a:solidFill>
                <a:latin typeface="+mn-lt"/>
                <a:cs typeface="+mn-cs"/>
              </a:rPr>
              <a:t>{  </a:t>
            </a:r>
          </a:p>
          <a:p>
            <a:pPr marL="342900" indent="-342900">
              <a:spcBef>
                <a:spcPts val="600"/>
              </a:spcBef>
              <a:buClr>
                <a:srgbClr val="A50021"/>
              </a:buClr>
              <a:buSzPct val="75000"/>
              <a:buFont typeface="Wingdings" pitchFamily="2" charset="2"/>
              <a:buNone/>
              <a:defRPr/>
            </a:pPr>
            <a:r>
              <a:rPr kumimoji="1" lang="en-US" sz="2200" b="0" kern="0">
                <a:solidFill>
                  <a:srgbClr val="0000FF"/>
                </a:solidFill>
                <a:latin typeface="+mn-lt"/>
                <a:cs typeface="+mn-cs"/>
              </a:rPr>
              <a:t>	DefaultMutableTreeNode </a:t>
            </a:r>
            <a:r>
              <a:rPr kumimoji="1" lang="en-US" sz="2200" b="0" kern="0">
                <a:solidFill>
                  <a:schemeClr val="bg2"/>
                </a:solidFill>
                <a:latin typeface="+mn-lt"/>
                <a:cs typeface="+mn-cs"/>
              </a:rPr>
              <a:t>node =</a:t>
            </a:r>
            <a:r>
              <a:rPr kumimoji="1" lang="en-US" sz="2200" b="0" kern="0">
                <a:solidFill>
                  <a:srgbClr val="0000FF"/>
                </a:solidFill>
                <a:latin typeface="+mn-lt"/>
                <a:cs typeface="+mn-cs"/>
              </a:rPr>
              <a:t> </a:t>
            </a:r>
          </a:p>
          <a:p>
            <a:pPr marL="342900" indent="-342900">
              <a:spcBef>
                <a:spcPts val="600"/>
              </a:spcBef>
              <a:buClr>
                <a:srgbClr val="A50021"/>
              </a:buClr>
              <a:buSzPct val="75000"/>
              <a:buFont typeface="Wingdings" pitchFamily="2" charset="2"/>
              <a:buNone/>
              <a:defRPr/>
            </a:pPr>
            <a:r>
              <a:rPr kumimoji="1" lang="en-US" sz="2200" b="0" kern="0">
                <a:solidFill>
                  <a:srgbClr val="0000FF"/>
                </a:solidFill>
                <a:latin typeface="+mn-lt"/>
                <a:cs typeface="+mn-cs"/>
              </a:rPr>
              <a:t>			(DefaultMutableTreeNode) </a:t>
            </a:r>
            <a:r>
              <a:rPr kumimoji="1" lang="en-US" sz="2200" b="0" kern="0">
                <a:solidFill>
                  <a:schemeClr val="bg2"/>
                </a:solidFill>
                <a:latin typeface="+mn-lt"/>
                <a:cs typeface="+mn-cs"/>
              </a:rPr>
              <a:t>e.nextElement();</a:t>
            </a:r>
          </a:p>
          <a:p>
            <a:pPr marL="342900" indent="-342900">
              <a:spcBef>
                <a:spcPts val="600"/>
              </a:spcBef>
              <a:buClr>
                <a:srgbClr val="A50021"/>
              </a:buClr>
              <a:buSzPct val="75000"/>
              <a:buFont typeface="Wingdings" pitchFamily="2" charset="2"/>
              <a:buNone/>
              <a:defRPr/>
            </a:pPr>
            <a:r>
              <a:rPr kumimoji="1" lang="en-US" sz="2200" b="0" kern="0">
                <a:solidFill>
                  <a:srgbClr val="0000FF"/>
                </a:solidFill>
                <a:latin typeface="+mn-lt"/>
                <a:cs typeface="+mn-cs"/>
              </a:rPr>
              <a:t>	</a:t>
            </a:r>
            <a:r>
              <a:rPr kumimoji="1" lang="en-US" sz="2200" b="0" kern="0">
                <a:solidFill>
                  <a:srgbClr val="008000"/>
                </a:solidFill>
                <a:latin typeface="+mn-lt"/>
                <a:cs typeface="+mn-cs"/>
              </a:rPr>
              <a:t>// process node</a:t>
            </a:r>
          </a:p>
          <a:p>
            <a:pPr marL="342900" indent="-342900">
              <a:spcBef>
                <a:spcPts val="600"/>
              </a:spcBef>
              <a:buClr>
                <a:srgbClr val="A50021"/>
              </a:buClr>
              <a:buSzPct val="75000"/>
              <a:buFont typeface="Wingdings" pitchFamily="2" charset="2"/>
              <a:buNone/>
              <a:defRPr/>
            </a:pPr>
            <a:r>
              <a:rPr kumimoji="1" lang="en-US" sz="2200" b="0" kern="0">
                <a:solidFill>
                  <a:srgbClr val="0000FF"/>
                </a:solidFill>
                <a:latin typeface="+mn-lt"/>
                <a:cs typeface="+mn-cs"/>
              </a:rPr>
              <a:t>}</a:t>
            </a: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A203C560-5F9C-4EC3-8D35-639F0471DD1E}" type="slidenum">
              <a:rPr lang="en-US" b="0" smtClean="0">
                <a:latin typeface="Arial Narrow" pitchFamily="34" charset="0"/>
              </a:rPr>
              <a:pPr/>
              <a:t>5</a:t>
            </a:fld>
            <a:endParaRPr lang="en-US" b="0" smtClean="0">
              <a:latin typeface="Arial Narrow" pitchFamily="34" charset="0"/>
            </a:endParaRPr>
          </a:p>
        </p:txBody>
      </p:sp>
      <p:sp>
        <p:nvSpPr>
          <p:cNvPr id="21507"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EE5C076F-650C-4A14-9FB2-A908C5237A85}" type="slidenum">
              <a:rPr lang="en-US" b="0">
                <a:latin typeface="Arial Narrow" pitchFamily="34" charset="0"/>
              </a:rPr>
              <a:pPr algn="r"/>
              <a:t>5</a:t>
            </a:fld>
            <a:endParaRPr lang="en-US" b="0">
              <a:latin typeface="Arial Narrow" pitchFamily="34" charset="0"/>
            </a:endParaRPr>
          </a:p>
        </p:txBody>
      </p:sp>
      <p:sp>
        <p:nvSpPr>
          <p:cNvPr id="192514" name="Rectangle 2"/>
          <p:cNvSpPr>
            <a:spLocks noGrp="1" noChangeArrowheads="1"/>
          </p:cNvSpPr>
          <p:nvPr>
            <p:ph type="title"/>
          </p:nvPr>
        </p:nvSpPr>
        <p:spPr/>
        <p:txBody>
          <a:bodyPr/>
          <a:lstStyle/>
          <a:p>
            <a:pPr>
              <a:defRPr/>
            </a:pPr>
            <a:r>
              <a:rPr lang="en-US" smtClean="0"/>
              <a:t>JList</a:t>
            </a:r>
          </a:p>
        </p:txBody>
      </p:sp>
      <p:sp>
        <p:nvSpPr>
          <p:cNvPr id="192515" name="Rectangle 3"/>
          <p:cNvSpPr>
            <a:spLocks noGrp="1" noChangeArrowheads="1"/>
          </p:cNvSpPr>
          <p:nvPr>
            <p:ph type="body" idx="1"/>
          </p:nvPr>
        </p:nvSpPr>
        <p:spPr>
          <a:xfrm>
            <a:off x="685800" y="1371600"/>
            <a:ext cx="8458200" cy="5238750"/>
          </a:xfrm>
        </p:spPr>
        <p:txBody>
          <a:bodyPr/>
          <a:lstStyle/>
          <a:p>
            <a:r>
              <a:rPr lang="en-US" smtClean="0"/>
              <a:t>Purpose</a:t>
            </a:r>
          </a:p>
          <a:p>
            <a:pPr lvl="1"/>
            <a:r>
              <a:rPr lang="en-US" smtClean="0"/>
              <a:t>To present a set of choices to a user</a:t>
            </a:r>
            <a:endParaRPr lang="en-US" smtClean="0">
              <a:solidFill>
                <a:schemeClr val="tx1"/>
              </a:solidFill>
              <a:latin typeface="Tahoma" pitchFamily="34" charset="0"/>
            </a:endParaRPr>
          </a:p>
          <a:p>
            <a:r>
              <a:rPr lang="en-US" smtClean="0"/>
              <a:t>Behavior</a:t>
            </a:r>
          </a:p>
          <a:p>
            <a:pPr lvl="1"/>
            <a:r>
              <a:rPr lang="en-US" smtClean="0"/>
              <a:t>Items in JList can be selected individually or in a group</a:t>
            </a:r>
          </a:p>
          <a:p>
            <a:pPr lvl="1"/>
            <a:r>
              <a:rPr lang="en-US" smtClean="0"/>
              <a:t>A JList does not provide support for double-click action</a:t>
            </a:r>
          </a:p>
        </p:txBody>
      </p:sp>
      <p:graphicFrame>
        <p:nvGraphicFramePr>
          <p:cNvPr id="226308" name="Object 4"/>
          <p:cNvGraphicFramePr>
            <a:graphicFrameLocks noChangeAspect="1"/>
          </p:cNvGraphicFramePr>
          <p:nvPr/>
        </p:nvGraphicFramePr>
        <p:xfrm>
          <a:off x="3200400" y="3714750"/>
          <a:ext cx="2971800" cy="2990850"/>
        </p:xfrm>
        <a:graphic>
          <a:graphicData uri="http://schemas.openxmlformats.org/presentationml/2006/ole">
            <mc:AlternateContent xmlns:mc="http://schemas.openxmlformats.org/markup-compatibility/2006">
              <mc:Choice xmlns:v="urn:schemas-microsoft-com:vml" Requires="v">
                <p:oleObj spid="_x0000_s21517" name="Bitmap Image" r:id="rId4" imgW="2828571" imgH="2847619" progId="Paint.Picture">
                  <p:embed/>
                </p:oleObj>
              </mc:Choice>
              <mc:Fallback>
                <p:oleObj name="Bitmap Image" r:id="rId4" imgW="2828571" imgH="2847619"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3714750"/>
                        <a:ext cx="2971800" cy="29908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 calcmode="lin" valueType="num">
                                      <p:cBhvr additive="base">
                                        <p:cTn id="7" dur="500" fill="hold"/>
                                        <p:tgtEl>
                                          <p:spTgt spid="1925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251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2515">
                                            <p:txEl>
                                              <p:pRg st="1" end="1"/>
                                            </p:txEl>
                                          </p:spTgt>
                                        </p:tgtEl>
                                        <p:attrNameLst>
                                          <p:attrName>style.visibility</p:attrName>
                                        </p:attrNameLst>
                                      </p:cBhvr>
                                      <p:to>
                                        <p:strVal val="visible"/>
                                      </p:to>
                                    </p:set>
                                    <p:anim calcmode="lin" valueType="num">
                                      <p:cBhvr additive="base">
                                        <p:cTn id="11" dur="500" fill="hold"/>
                                        <p:tgtEl>
                                          <p:spTgt spid="19251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925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92515">
                                            <p:txEl>
                                              <p:pRg st="2" end="2"/>
                                            </p:txEl>
                                          </p:spTgt>
                                        </p:tgtEl>
                                        <p:attrNameLst>
                                          <p:attrName>style.visibility</p:attrName>
                                        </p:attrNameLst>
                                      </p:cBhvr>
                                      <p:to>
                                        <p:strVal val="visible"/>
                                      </p:to>
                                    </p:set>
                                    <p:anim calcmode="lin" valueType="num">
                                      <p:cBhvr additive="base">
                                        <p:cTn id="17" dur="500" fill="hold"/>
                                        <p:tgtEl>
                                          <p:spTgt spid="19251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925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26308"/>
                                        </p:tgtEl>
                                        <p:attrNameLst>
                                          <p:attrName>style.visibility</p:attrName>
                                        </p:attrNameLst>
                                      </p:cBhvr>
                                      <p:to>
                                        <p:strVal val="visible"/>
                                      </p:to>
                                    </p:set>
                                    <p:animEffect transition="in" filter="blinds(horizontal)">
                                      <p:cBhvr>
                                        <p:cTn id="23" dur="500"/>
                                        <p:tgtEl>
                                          <p:spTgt spid="226308"/>
                                        </p:tgtEl>
                                      </p:cBhvr>
                                    </p:animEffect>
                                  </p:childTnLst>
                                </p:cTn>
                              </p:par>
                              <p:par>
                                <p:cTn id="24" presetID="2" presetClass="entr" presetSubtype="8" fill="hold" grpId="0" nodeType="withEffect">
                                  <p:stCondLst>
                                    <p:cond delay="0"/>
                                  </p:stCondLst>
                                  <p:childTnLst>
                                    <p:set>
                                      <p:cBhvr>
                                        <p:cTn id="25" dur="1" fill="hold">
                                          <p:stCondLst>
                                            <p:cond delay="0"/>
                                          </p:stCondLst>
                                        </p:cTn>
                                        <p:tgtEl>
                                          <p:spTgt spid="192515">
                                            <p:txEl>
                                              <p:pRg st="3" end="3"/>
                                            </p:txEl>
                                          </p:spTgt>
                                        </p:tgtEl>
                                        <p:attrNameLst>
                                          <p:attrName>style.visibility</p:attrName>
                                        </p:attrNameLst>
                                      </p:cBhvr>
                                      <p:to>
                                        <p:strVal val="visible"/>
                                      </p:to>
                                    </p:set>
                                    <p:anim calcmode="lin" valueType="num">
                                      <p:cBhvr additive="base">
                                        <p:cTn id="26" dur="500" fill="hold"/>
                                        <p:tgtEl>
                                          <p:spTgt spid="192515">
                                            <p:txEl>
                                              <p:pRg st="3" end="3"/>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192515">
                                            <p:txEl>
                                              <p:pRg st="3" end="3"/>
                                            </p:txEl>
                                          </p:spTgt>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192515">
                                            <p:txEl>
                                              <p:pRg st="4" end="4"/>
                                            </p:txEl>
                                          </p:spTgt>
                                        </p:tgtEl>
                                        <p:attrNameLst>
                                          <p:attrName>style.visibility</p:attrName>
                                        </p:attrNameLst>
                                      </p:cBhvr>
                                      <p:to>
                                        <p:strVal val="visible"/>
                                      </p:to>
                                    </p:set>
                                    <p:anim calcmode="lin" valueType="num">
                                      <p:cBhvr additive="base">
                                        <p:cTn id="30" dur="500" fill="hold"/>
                                        <p:tgtEl>
                                          <p:spTgt spid="192515">
                                            <p:txEl>
                                              <p:pRg st="4" end="4"/>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9251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AE30C350-5E70-4B01-B8FF-A6128C5650B1}" type="slidenum">
              <a:rPr lang="en-US" b="0" smtClean="0">
                <a:latin typeface="Arial Narrow" pitchFamily="34" charset="0"/>
              </a:rPr>
              <a:pPr/>
              <a:t>50</a:t>
            </a:fld>
            <a:endParaRPr lang="en-US" b="0" smtClean="0">
              <a:latin typeface="Arial Narrow" pitchFamily="34" charset="0"/>
            </a:endParaRPr>
          </a:p>
        </p:txBody>
      </p:sp>
      <p:sp>
        <p:nvSpPr>
          <p:cNvPr id="281602" name="Rectangle 2"/>
          <p:cNvSpPr>
            <a:spLocks noGrp="1" noChangeArrowheads="1"/>
          </p:cNvSpPr>
          <p:nvPr>
            <p:ph type="title"/>
          </p:nvPr>
        </p:nvSpPr>
        <p:spPr/>
        <p:txBody>
          <a:bodyPr/>
          <a:lstStyle/>
          <a:p>
            <a:pPr>
              <a:defRPr/>
            </a:pPr>
            <a:r>
              <a:rPr lang="en-US" smtClean="0"/>
              <a:t>Editing in JTree</a:t>
            </a:r>
          </a:p>
        </p:txBody>
      </p:sp>
      <p:sp>
        <p:nvSpPr>
          <p:cNvPr id="63492" name="Rectangle 3"/>
          <p:cNvSpPr>
            <a:spLocks noGrp="1" noChangeArrowheads="1"/>
          </p:cNvSpPr>
          <p:nvPr>
            <p:ph idx="1"/>
          </p:nvPr>
        </p:nvSpPr>
        <p:spPr/>
        <p:txBody>
          <a:bodyPr/>
          <a:lstStyle/>
          <a:p>
            <a:pPr>
              <a:defRPr/>
            </a:pPr>
            <a:r>
              <a:rPr lang="en-US" b="1" smtClean="0">
                <a:solidFill>
                  <a:schemeClr val="tx1"/>
                </a:solidFill>
                <a:latin typeface="Courier New" pitchFamily="49" charset="0"/>
              </a:rPr>
              <a:t>JTree</a:t>
            </a:r>
            <a:r>
              <a:rPr lang="en-US" smtClean="0"/>
              <a:t> doesn’t actually store the data; it provides an organized </a:t>
            </a:r>
            <a:r>
              <a:rPr lang="en-US" b="1" smtClean="0">
                <a:solidFill>
                  <a:schemeClr val="tx2">
                    <a:lumMod val="90000"/>
                  </a:schemeClr>
                </a:solidFill>
              </a:rPr>
              <a:t>view</a:t>
            </a:r>
            <a:r>
              <a:rPr lang="en-US" smtClean="0"/>
              <a:t> that allows the user to traverse the data</a:t>
            </a:r>
          </a:p>
          <a:p>
            <a:pPr>
              <a:defRPr/>
            </a:pPr>
            <a:r>
              <a:rPr lang="en-US" smtClean="0">
                <a:latin typeface="Tahoma" pitchFamily="34" charset="0"/>
              </a:rPr>
              <a:t>So you</a:t>
            </a:r>
            <a:r>
              <a:rPr lang="en-US" smtClean="0"/>
              <a:t> edit its data from a </a:t>
            </a:r>
            <a:r>
              <a:rPr lang="en-US" smtClean="0">
                <a:solidFill>
                  <a:schemeClr val="tx1"/>
                </a:solidFill>
                <a:latin typeface="Courier New" pitchFamily="49" charset="0"/>
              </a:rPr>
              <a:t>TreeModel</a:t>
            </a:r>
            <a:endParaRPr lang="en-US" b="1" smtClean="0">
              <a:solidFill>
                <a:schemeClr val="tx1"/>
              </a:solidFill>
            </a:endParaRPr>
          </a:p>
          <a:p>
            <a:pPr>
              <a:defRPr/>
            </a:pPr>
            <a:r>
              <a:rPr lang="en-US" smtClean="0">
                <a:solidFill>
                  <a:schemeClr val="tx1"/>
                </a:solidFill>
                <a:latin typeface="Courier New" pitchFamily="49" charset="0"/>
              </a:rPr>
              <a:t>TreeModel</a:t>
            </a:r>
            <a:r>
              <a:rPr lang="en-US" sz="2000" smtClean="0">
                <a:latin typeface="Courier New" pitchFamily="49" charset="0"/>
              </a:rPr>
              <a:t> </a:t>
            </a:r>
            <a:r>
              <a:rPr lang="en-US" smtClean="0"/>
              <a:t>is interface. How do you obtain a it?</a:t>
            </a:r>
          </a:p>
          <a:p>
            <a:pPr lvl="1">
              <a:defRPr/>
            </a:pPr>
            <a:r>
              <a:rPr lang="en-US" smtClean="0"/>
              <a:t>Using the </a:t>
            </a:r>
            <a:r>
              <a:rPr lang="en-US" smtClean="0">
                <a:solidFill>
                  <a:schemeClr val="tx1"/>
                </a:solidFill>
                <a:latin typeface="Courier New" pitchFamily="49" charset="0"/>
                <a:ea typeface="+mn-ea"/>
                <a:cs typeface="+mn-cs"/>
              </a:rPr>
              <a:t>DefaultTreeModel</a:t>
            </a:r>
            <a:r>
              <a:rPr lang="en-US" smtClean="0"/>
              <a:t> (in package javax.swing.tree)</a:t>
            </a:r>
          </a:p>
          <a:p>
            <a:pPr lvl="1">
              <a:defRPr/>
            </a:pPr>
            <a:r>
              <a:rPr lang="en-US" smtClean="0"/>
              <a:t>Constructing your own model by creating a class that implements the </a:t>
            </a:r>
            <a:r>
              <a:rPr lang="en-US" smtClean="0">
                <a:solidFill>
                  <a:schemeClr val="tx1"/>
                </a:solidFill>
                <a:latin typeface="Courier New" pitchFamily="49" charset="0"/>
                <a:ea typeface="+mn-ea"/>
                <a:cs typeface="+mn-cs"/>
              </a:rPr>
              <a:t>TreeModel</a:t>
            </a:r>
            <a:r>
              <a:rPr lang="en-US" smtClean="0"/>
              <a:t> interface</a:t>
            </a:r>
          </a:p>
        </p:txBody>
      </p:sp>
      <p:sp>
        <p:nvSpPr>
          <p:cNvPr id="68613"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6C4BDC19-0B61-4E6B-B7CF-D822843CD967}" type="slidenum">
              <a:rPr lang="en-US" b="0">
                <a:latin typeface="Arial Narrow" pitchFamily="34" charset="0"/>
              </a:rPr>
              <a:pPr algn="r"/>
              <a:t>50</a:t>
            </a:fld>
            <a:endParaRPr lang="en-US" b="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animEffect transition="in" filter="blinds(horizontal)">
                                      <p:cBhvr>
                                        <p:cTn id="7" dur="500"/>
                                        <p:tgtEl>
                                          <p:spTgt spid="634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2">
                                            <p:txEl>
                                              <p:pRg st="1" end="1"/>
                                            </p:txEl>
                                          </p:spTgt>
                                        </p:tgtEl>
                                        <p:attrNameLst>
                                          <p:attrName>style.visibility</p:attrName>
                                        </p:attrNameLst>
                                      </p:cBhvr>
                                      <p:to>
                                        <p:strVal val="visible"/>
                                      </p:to>
                                    </p:set>
                                    <p:animEffect transition="in" filter="blinds(horizontal)">
                                      <p:cBhvr>
                                        <p:cTn id="12" dur="500"/>
                                        <p:tgtEl>
                                          <p:spTgt spid="6349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492">
                                            <p:txEl>
                                              <p:pRg st="2" end="2"/>
                                            </p:txEl>
                                          </p:spTgt>
                                        </p:tgtEl>
                                        <p:attrNameLst>
                                          <p:attrName>style.visibility</p:attrName>
                                        </p:attrNameLst>
                                      </p:cBhvr>
                                      <p:to>
                                        <p:strVal val="visible"/>
                                      </p:to>
                                    </p:set>
                                    <p:animEffect transition="in" filter="blinds(horizontal)">
                                      <p:cBhvr>
                                        <p:cTn id="17" dur="500"/>
                                        <p:tgtEl>
                                          <p:spTgt spid="63492">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3492">
                                            <p:txEl>
                                              <p:pRg st="3" end="3"/>
                                            </p:txEl>
                                          </p:spTgt>
                                        </p:tgtEl>
                                        <p:attrNameLst>
                                          <p:attrName>style.visibility</p:attrName>
                                        </p:attrNameLst>
                                      </p:cBhvr>
                                      <p:to>
                                        <p:strVal val="visible"/>
                                      </p:to>
                                    </p:set>
                                    <p:animEffect transition="in" filter="blinds(horizontal)">
                                      <p:cBhvr>
                                        <p:cTn id="20" dur="500"/>
                                        <p:tgtEl>
                                          <p:spTgt spid="63492">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3492">
                                            <p:txEl>
                                              <p:pRg st="4" end="4"/>
                                            </p:txEl>
                                          </p:spTgt>
                                        </p:tgtEl>
                                        <p:attrNameLst>
                                          <p:attrName>style.visibility</p:attrName>
                                        </p:attrNameLst>
                                      </p:cBhvr>
                                      <p:to>
                                        <p:strVal val="visible"/>
                                      </p:to>
                                    </p:set>
                                    <p:animEffect transition="in" filter="blinds(horizontal)">
                                      <p:cBhvr>
                                        <p:cTn id="25" dur="500"/>
                                        <p:tgtEl>
                                          <p:spTgt spid="6349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8AEA0BD7-85CD-46DA-8C6F-83EF48963CC8}" type="slidenum">
              <a:rPr lang="en-US" b="0" smtClean="0">
                <a:latin typeface="Arial Narrow" pitchFamily="34" charset="0"/>
              </a:rPr>
              <a:pPr/>
              <a:t>51</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sz="3200" smtClean="0"/>
              <a:t>Editing in JTree with DefaultTreeModel </a:t>
            </a:r>
          </a:p>
        </p:txBody>
      </p:sp>
      <p:sp>
        <p:nvSpPr>
          <p:cNvPr id="72707" name="Content Placeholder 2"/>
          <p:cNvSpPr>
            <a:spLocks noGrp="1"/>
          </p:cNvSpPr>
          <p:nvPr>
            <p:ph idx="1"/>
          </p:nvPr>
        </p:nvSpPr>
        <p:spPr/>
        <p:txBody>
          <a:bodyPr/>
          <a:lstStyle/>
          <a:p>
            <a:r>
              <a:rPr lang="en-US" smtClean="0"/>
              <a:t>Build JTree</a:t>
            </a:r>
          </a:p>
          <a:p>
            <a:pPr lvl="1"/>
            <a:r>
              <a:rPr lang="en-US" smtClean="0">
                <a:solidFill>
                  <a:schemeClr val="tx1"/>
                </a:solidFill>
              </a:rPr>
              <a:t>Create root node and child nodes</a:t>
            </a:r>
          </a:p>
          <a:p>
            <a:pPr lvl="1">
              <a:buFontTx/>
              <a:buNone/>
            </a:pPr>
            <a:r>
              <a:rPr lang="en-US" sz="2000" smtClean="0">
                <a:solidFill>
                  <a:schemeClr val="tx2"/>
                </a:solidFill>
              </a:rPr>
              <a:t>DefaultMutableTreeNode root=new DefaultMutableTreeNode(“…");</a:t>
            </a:r>
            <a:endParaRPr lang="en-US" sz="2000" smtClean="0">
              <a:solidFill>
                <a:schemeClr val="tx1"/>
              </a:solidFill>
            </a:endParaRPr>
          </a:p>
          <a:p>
            <a:pPr lvl="2"/>
            <a:r>
              <a:rPr lang="en-US" smtClean="0"/>
              <a:t>You can establish the parent/child relationships between the nodes by using the </a:t>
            </a:r>
            <a:r>
              <a:rPr lang="en-US" b="1" smtClean="0"/>
              <a:t>add</a:t>
            </a:r>
            <a:r>
              <a:rPr lang="en-US" smtClean="0"/>
              <a:t> method</a:t>
            </a:r>
          </a:p>
          <a:p>
            <a:pPr lvl="1"/>
            <a:r>
              <a:rPr lang="en-US" smtClean="0">
                <a:solidFill>
                  <a:schemeClr val="tx1"/>
                </a:solidFill>
              </a:rPr>
              <a:t>Construct a </a:t>
            </a:r>
            <a:r>
              <a:rPr lang="en-US" smtClean="0">
                <a:solidFill>
                  <a:schemeClr val="tx1"/>
                </a:solidFill>
                <a:latin typeface="Courier New" pitchFamily="49" charset="0"/>
              </a:rPr>
              <a:t>DefaultTreeModel</a:t>
            </a:r>
            <a:r>
              <a:rPr lang="en-US" smtClean="0">
                <a:solidFill>
                  <a:schemeClr val="tx1"/>
                </a:solidFill>
              </a:rPr>
              <a:t> with the root node</a:t>
            </a:r>
          </a:p>
          <a:p>
            <a:pPr lvl="1">
              <a:buFontTx/>
              <a:buNone/>
            </a:pPr>
            <a:r>
              <a:rPr lang="en-US" sz="2200" smtClean="0">
                <a:solidFill>
                  <a:schemeClr val="tx2"/>
                </a:solidFill>
              </a:rPr>
              <a:t>DefaultTreeModel treeModel = new DefaultTreeModel (root);</a:t>
            </a:r>
            <a:endParaRPr lang="en-US" sz="2200" smtClean="0">
              <a:solidFill>
                <a:schemeClr val="tx1"/>
              </a:solidFill>
            </a:endParaRPr>
          </a:p>
          <a:p>
            <a:pPr lvl="1"/>
            <a:r>
              <a:rPr lang="en-US" smtClean="0">
                <a:solidFill>
                  <a:schemeClr val="tx1"/>
                </a:solidFill>
              </a:rPr>
              <a:t>Construct a </a:t>
            </a:r>
            <a:r>
              <a:rPr lang="en-US" smtClean="0">
                <a:solidFill>
                  <a:schemeClr val="tx1"/>
                </a:solidFill>
                <a:latin typeface="Courier New" pitchFamily="49" charset="0"/>
              </a:rPr>
              <a:t>JTree</a:t>
            </a:r>
            <a:r>
              <a:rPr lang="en-US" smtClean="0">
                <a:solidFill>
                  <a:schemeClr val="tx1"/>
                </a:solidFill>
              </a:rPr>
              <a:t> with the tree model</a:t>
            </a:r>
          </a:p>
          <a:p>
            <a:pPr lvl="1">
              <a:buFontTx/>
              <a:buNone/>
            </a:pPr>
            <a:r>
              <a:rPr lang="en-US" smtClean="0">
                <a:solidFill>
                  <a:schemeClr val="tx2"/>
                </a:solidFill>
              </a:rPr>
              <a:t>JTree tree = new JTree (treeModel);</a:t>
            </a:r>
          </a:p>
          <a:p>
            <a:pPr lvl="1"/>
            <a:r>
              <a:rPr lang="en-US" smtClean="0">
                <a:solidFill>
                  <a:schemeClr val="tx1"/>
                </a:solidFill>
              </a:rPr>
              <a:t>Add JTree to scrollpane: same before</a:t>
            </a:r>
          </a:p>
        </p:txBody>
      </p:sp>
      <p:sp>
        <p:nvSpPr>
          <p:cNvPr id="69637"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9CC81E3F-818B-40FC-8F48-C8D111D5643F}" type="slidenum">
              <a:rPr lang="en-US" b="0">
                <a:latin typeface="Arial Narrow" pitchFamily="34" charset="0"/>
              </a:rPr>
              <a:pPr algn="r"/>
              <a:t>51</a:t>
            </a:fld>
            <a:endParaRPr lang="en-US" b="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blinds(horizontal)">
                                      <p:cBhvr>
                                        <p:cTn id="7" dur="500"/>
                                        <p:tgtEl>
                                          <p:spTgt spid="72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707">
                                            <p:txEl>
                                              <p:pRg st="1" end="1"/>
                                            </p:txEl>
                                          </p:spTgt>
                                        </p:tgtEl>
                                        <p:attrNameLst>
                                          <p:attrName>style.visibility</p:attrName>
                                        </p:attrNameLst>
                                      </p:cBhvr>
                                      <p:to>
                                        <p:strVal val="visible"/>
                                      </p:to>
                                    </p:set>
                                    <p:animEffect transition="in" filter="blinds(horizontal)">
                                      <p:cBhvr>
                                        <p:cTn id="12" dur="500"/>
                                        <p:tgtEl>
                                          <p:spTgt spid="727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2707">
                                            <p:txEl>
                                              <p:pRg st="2" end="2"/>
                                            </p:txEl>
                                          </p:spTgt>
                                        </p:tgtEl>
                                        <p:attrNameLst>
                                          <p:attrName>style.visibility</p:attrName>
                                        </p:attrNameLst>
                                      </p:cBhvr>
                                      <p:to>
                                        <p:strVal val="visible"/>
                                      </p:to>
                                    </p:set>
                                    <p:animEffect transition="in" filter="blinds(horizontal)">
                                      <p:cBhvr>
                                        <p:cTn id="17" dur="500"/>
                                        <p:tgtEl>
                                          <p:spTgt spid="727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2707">
                                            <p:txEl>
                                              <p:pRg st="3" end="3"/>
                                            </p:txEl>
                                          </p:spTgt>
                                        </p:tgtEl>
                                        <p:attrNameLst>
                                          <p:attrName>style.visibility</p:attrName>
                                        </p:attrNameLst>
                                      </p:cBhvr>
                                      <p:to>
                                        <p:strVal val="visible"/>
                                      </p:to>
                                    </p:set>
                                    <p:animEffect transition="in" filter="blinds(horizontal)">
                                      <p:cBhvr>
                                        <p:cTn id="22" dur="500"/>
                                        <p:tgtEl>
                                          <p:spTgt spid="727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2707">
                                            <p:txEl>
                                              <p:pRg st="4" end="4"/>
                                            </p:txEl>
                                          </p:spTgt>
                                        </p:tgtEl>
                                        <p:attrNameLst>
                                          <p:attrName>style.visibility</p:attrName>
                                        </p:attrNameLst>
                                      </p:cBhvr>
                                      <p:to>
                                        <p:strVal val="visible"/>
                                      </p:to>
                                    </p:set>
                                    <p:animEffect transition="in" filter="blinds(horizontal)">
                                      <p:cBhvr>
                                        <p:cTn id="27" dur="500"/>
                                        <p:tgtEl>
                                          <p:spTgt spid="727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2707">
                                            <p:txEl>
                                              <p:pRg st="5" end="5"/>
                                            </p:txEl>
                                          </p:spTgt>
                                        </p:tgtEl>
                                        <p:attrNameLst>
                                          <p:attrName>style.visibility</p:attrName>
                                        </p:attrNameLst>
                                      </p:cBhvr>
                                      <p:to>
                                        <p:strVal val="visible"/>
                                      </p:to>
                                    </p:set>
                                    <p:animEffect transition="in" filter="blinds(horizontal)">
                                      <p:cBhvr>
                                        <p:cTn id="32" dur="500"/>
                                        <p:tgtEl>
                                          <p:spTgt spid="7270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2707">
                                            <p:txEl>
                                              <p:pRg st="6" end="6"/>
                                            </p:txEl>
                                          </p:spTgt>
                                        </p:tgtEl>
                                        <p:attrNameLst>
                                          <p:attrName>style.visibility</p:attrName>
                                        </p:attrNameLst>
                                      </p:cBhvr>
                                      <p:to>
                                        <p:strVal val="visible"/>
                                      </p:to>
                                    </p:set>
                                    <p:animEffect transition="in" filter="blinds(horizontal)">
                                      <p:cBhvr>
                                        <p:cTn id="37" dur="500"/>
                                        <p:tgtEl>
                                          <p:spTgt spid="7270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2707">
                                            <p:txEl>
                                              <p:pRg st="7" end="7"/>
                                            </p:txEl>
                                          </p:spTgt>
                                        </p:tgtEl>
                                        <p:attrNameLst>
                                          <p:attrName>style.visibility</p:attrName>
                                        </p:attrNameLst>
                                      </p:cBhvr>
                                      <p:to>
                                        <p:strVal val="visible"/>
                                      </p:to>
                                    </p:set>
                                    <p:animEffect transition="in" filter="blinds(horizontal)">
                                      <p:cBhvr>
                                        <p:cTn id="42" dur="500"/>
                                        <p:tgtEl>
                                          <p:spTgt spid="7270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2707">
                                            <p:txEl>
                                              <p:pRg st="8" end="8"/>
                                            </p:txEl>
                                          </p:spTgt>
                                        </p:tgtEl>
                                        <p:attrNameLst>
                                          <p:attrName>style.visibility</p:attrName>
                                        </p:attrNameLst>
                                      </p:cBhvr>
                                      <p:to>
                                        <p:strVal val="visible"/>
                                      </p:to>
                                    </p:set>
                                    <p:animEffect transition="in" filter="blinds(horizontal)">
                                      <p:cBhvr>
                                        <p:cTn id="47" dur="500"/>
                                        <p:tgtEl>
                                          <p:spTgt spid="727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C17EC3DB-D4FC-4942-9299-9A3725D938E4}" type="slidenum">
              <a:rPr lang="en-US" b="0" smtClean="0">
                <a:latin typeface="Arial Narrow" pitchFamily="34" charset="0"/>
              </a:rPr>
              <a:pPr/>
              <a:t>52</a:t>
            </a:fld>
            <a:endParaRPr lang="en-US" b="0" smtClean="0">
              <a:latin typeface="Arial Narrow" pitchFamily="34" charset="0"/>
            </a:endParaRPr>
          </a:p>
        </p:txBody>
      </p:sp>
      <p:sp>
        <p:nvSpPr>
          <p:cNvPr id="317442" name="Rectangle 2"/>
          <p:cNvSpPr>
            <a:spLocks noGrp="1" noChangeArrowheads="1"/>
          </p:cNvSpPr>
          <p:nvPr>
            <p:ph type="title"/>
          </p:nvPr>
        </p:nvSpPr>
        <p:spPr/>
        <p:txBody>
          <a:bodyPr/>
          <a:lstStyle/>
          <a:p>
            <a:pPr>
              <a:defRPr/>
            </a:pPr>
            <a:r>
              <a:rPr lang="en-US" smtClean="0"/>
              <a:t>Methods of DefaultTreeModel </a:t>
            </a:r>
          </a:p>
        </p:txBody>
      </p:sp>
      <p:sp>
        <p:nvSpPr>
          <p:cNvPr id="69636" name="Rectangle 3"/>
          <p:cNvSpPr>
            <a:spLocks noGrp="1" noChangeArrowheads="1"/>
          </p:cNvSpPr>
          <p:nvPr>
            <p:ph idx="1"/>
          </p:nvPr>
        </p:nvSpPr>
        <p:spPr>
          <a:solidFill>
            <a:srgbClr val="FFFF99"/>
          </a:solidFill>
        </p:spPr>
        <p:txBody>
          <a:bodyPr/>
          <a:lstStyle/>
          <a:p>
            <a:pPr>
              <a:defRPr/>
            </a:pPr>
            <a:r>
              <a:rPr lang="en-US" sz="2400" b="1" smtClean="0">
                <a:solidFill>
                  <a:srgbClr val="FF0000"/>
                </a:solidFill>
                <a:latin typeface="Courier New" pitchFamily="49" charset="0"/>
              </a:rPr>
              <a:t>void</a:t>
            </a:r>
            <a:r>
              <a:rPr lang="en-US" sz="2400" b="1" smtClean="0">
                <a:solidFill>
                  <a:srgbClr val="0000FF"/>
                </a:solidFill>
                <a:latin typeface="Courier New" pitchFamily="49" charset="0"/>
              </a:rPr>
              <a:t> insertNodeInto (</a:t>
            </a:r>
            <a:r>
              <a:rPr lang="en-US" sz="2400" b="1" smtClean="0">
                <a:solidFill>
                  <a:srgbClr val="FF0000"/>
                </a:solidFill>
                <a:latin typeface="Courier New" pitchFamily="49" charset="0"/>
              </a:rPr>
              <a:t>MutableTreeNode</a:t>
            </a:r>
            <a:r>
              <a:rPr lang="en-US" sz="2400" b="1" smtClean="0">
                <a:solidFill>
                  <a:srgbClr val="0000FF"/>
                </a:solidFill>
                <a:latin typeface="Courier New" pitchFamily="49" charset="0"/>
              </a:rPr>
              <a:t> newChild, </a:t>
            </a:r>
            <a:r>
              <a:rPr lang="en-US" sz="2400" b="1" smtClean="0">
                <a:solidFill>
                  <a:srgbClr val="FF0000"/>
                </a:solidFill>
                <a:latin typeface="Courier New" pitchFamily="49" charset="0"/>
              </a:rPr>
              <a:t>MutableTreeNode</a:t>
            </a:r>
            <a:r>
              <a:rPr lang="en-US" sz="2400" b="1" smtClean="0">
                <a:solidFill>
                  <a:srgbClr val="0000FF"/>
                </a:solidFill>
                <a:latin typeface="Courier New" pitchFamily="49" charset="0"/>
              </a:rPr>
              <a:t> parent, </a:t>
            </a:r>
            <a:r>
              <a:rPr lang="en-US" sz="2400" b="1" smtClean="0">
                <a:solidFill>
                  <a:srgbClr val="FF0000"/>
                </a:solidFill>
                <a:latin typeface="Courier New" pitchFamily="49" charset="0"/>
              </a:rPr>
              <a:t>int</a:t>
            </a:r>
            <a:r>
              <a:rPr lang="en-US" sz="2400" b="1" smtClean="0">
                <a:solidFill>
                  <a:srgbClr val="0000FF"/>
                </a:solidFill>
                <a:latin typeface="Courier New" pitchFamily="49" charset="0"/>
              </a:rPr>
              <a:t> index)</a:t>
            </a:r>
          </a:p>
          <a:p>
            <a:pPr lvl="1">
              <a:defRPr/>
            </a:pPr>
            <a:r>
              <a:rPr lang="en-US" sz="2000" smtClean="0">
                <a:solidFill>
                  <a:srgbClr val="008000"/>
                </a:solidFill>
                <a:latin typeface="+mj-lt"/>
              </a:rPr>
              <a:t>Inserts newChild as a new child node of parent at the given index and notifies the tree model listeners</a:t>
            </a:r>
          </a:p>
          <a:p>
            <a:pPr>
              <a:defRPr/>
            </a:pPr>
            <a:r>
              <a:rPr lang="en-US" sz="2400" b="1" smtClean="0">
                <a:solidFill>
                  <a:srgbClr val="FF0000"/>
                </a:solidFill>
                <a:latin typeface="Courier New" pitchFamily="49" charset="0"/>
              </a:rPr>
              <a:t>void</a:t>
            </a:r>
            <a:r>
              <a:rPr lang="en-US" sz="2400" b="1" smtClean="0">
                <a:solidFill>
                  <a:srgbClr val="0000FF"/>
                </a:solidFill>
                <a:latin typeface="Courier New" pitchFamily="49" charset="0"/>
              </a:rPr>
              <a:t> removeNodeFromParent (</a:t>
            </a:r>
            <a:r>
              <a:rPr lang="en-US" sz="2400" b="1" smtClean="0">
                <a:solidFill>
                  <a:srgbClr val="FF0000"/>
                </a:solidFill>
                <a:latin typeface="Courier New" pitchFamily="49" charset="0"/>
              </a:rPr>
              <a:t>MutableTreeNode</a:t>
            </a:r>
            <a:r>
              <a:rPr lang="en-US" sz="2400" b="1" smtClean="0">
                <a:solidFill>
                  <a:srgbClr val="0000FF"/>
                </a:solidFill>
                <a:latin typeface="Courier New" pitchFamily="49" charset="0"/>
              </a:rPr>
              <a:t> node)</a:t>
            </a:r>
          </a:p>
          <a:p>
            <a:pPr lvl="1">
              <a:defRPr/>
            </a:pPr>
            <a:r>
              <a:rPr lang="en-US" sz="2000" smtClean="0">
                <a:solidFill>
                  <a:srgbClr val="008000"/>
                </a:solidFill>
                <a:latin typeface="+mj-lt"/>
              </a:rPr>
              <a:t>Removes node from this model</a:t>
            </a:r>
          </a:p>
          <a:p>
            <a:pPr>
              <a:defRPr/>
            </a:pPr>
            <a:r>
              <a:rPr lang="en-US" sz="2400" b="1" smtClean="0">
                <a:solidFill>
                  <a:srgbClr val="FF0000"/>
                </a:solidFill>
                <a:latin typeface="Courier New" pitchFamily="49" charset="0"/>
              </a:rPr>
              <a:t>Object</a:t>
            </a:r>
            <a:r>
              <a:rPr lang="en-US" sz="2400" b="1" smtClean="0">
                <a:solidFill>
                  <a:srgbClr val="0000FF"/>
                </a:solidFill>
                <a:latin typeface="Courier New" pitchFamily="49" charset="0"/>
              </a:rPr>
              <a:t> getRoot()</a:t>
            </a:r>
          </a:p>
          <a:p>
            <a:pPr lvl="1">
              <a:defRPr/>
            </a:pPr>
            <a:r>
              <a:rPr lang="en-US" sz="2000" smtClean="0">
                <a:solidFill>
                  <a:srgbClr val="008000"/>
                </a:solidFill>
                <a:latin typeface="+mj-lt"/>
              </a:rPr>
              <a:t>Returns the root node of tree</a:t>
            </a:r>
          </a:p>
          <a:p>
            <a:pPr>
              <a:defRPr/>
            </a:pPr>
            <a:r>
              <a:rPr lang="en-US" sz="2400" b="1" smtClean="0">
                <a:solidFill>
                  <a:srgbClr val="FF0000"/>
                </a:solidFill>
                <a:latin typeface="Courier New" pitchFamily="49" charset="0"/>
              </a:rPr>
              <a:t>TreeNode</a:t>
            </a:r>
            <a:r>
              <a:rPr lang="en-US" sz="2400" b="1" smtClean="0">
                <a:solidFill>
                  <a:srgbClr val="0000FF"/>
                </a:solidFill>
                <a:latin typeface="Courier New" pitchFamily="49" charset="0"/>
              </a:rPr>
              <a:t>[] getPathToRoot 						(</a:t>
            </a:r>
            <a:r>
              <a:rPr lang="en-US" sz="2400" b="1" smtClean="0">
                <a:solidFill>
                  <a:srgbClr val="FF0000"/>
                </a:solidFill>
                <a:latin typeface="Courier New" pitchFamily="49" charset="0"/>
              </a:rPr>
              <a:t>DefaultMutableTreeNode</a:t>
            </a:r>
            <a:r>
              <a:rPr lang="en-US" sz="2400" b="1" smtClean="0">
                <a:solidFill>
                  <a:srgbClr val="0000FF"/>
                </a:solidFill>
                <a:latin typeface="Courier New" pitchFamily="49" charset="0"/>
              </a:rPr>
              <a:t> node)</a:t>
            </a:r>
          </a:p>
          <a:p>
            <a:pPr lvl="1">
              <a:defRPr/>
            </a:pPr>
            <a:r>
              <a:rPr lang="en-US" sz="2000" smtClean="0">
                <a:solidFill>
                  <a:srgbClr val="008000"/>
                </a:solidFill>
                <a:latin typeface="+mj-lt"/>
              </a:rPr>
              <a:t>Returns a TreeNode array of all nodes from a node to the root node</a:t>
            </a:r>
          </a:p>
        </p:txBody>
      </p:sp>
      <p:sp>
        <p:nvSpPr>
          <p:cNvPr id="70661"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82301092-AC8B-44CB-A592-57FF08FEFF64}" type="slidenum">
              <a:rPr lang="en-US" b="0">
                <a:latin typeface="Arial Narrow" pitchFamily="34" charset="0"/>
              </a:rPr>
              <a:pPr algn="r"/>
              <a:t>52</a:t>
            </a:fld>
            <a:endParaRPr lang="en-US" b="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6">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6">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636">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9636">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963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636">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9636">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9636">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963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build="p"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153DABB0-C3B5-4FA3-A472-7E1FEB716795}" type="slidenum">
              <a:rPr lang="en-US" b="0" smtClean="0">
                <a:latin typeface="Arial Narrow" pitchFamily="34" charset="0"/>
              </a:rPr>
              <a:pPr/>
              <a:t>53</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b="0" smtClean="0"/>
              <a:t>Example: JTreeNhapSV.java</a:t>
            </a:r>
          </a:p>
        </p:txBody>
      </p:sp>
      <p:sp>
        <p:nvSpPr>
          <p:cNvPr id="71684"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86323099-7D26-4703-ADAD-D15FB50FF03A}" type="slidenum">
              <a:rPr lang="en-US" b="0">
                <a:latin typeface="Arial Narrow" pitchFamily="34" charset="0"/>
              </a:rPr>
              <a:pPr algn="r"/>
              <a:t>53</a:t>
            </a:fld>
            <a:endParaRPr lang="en-US" b="0">
              <a:latin typeface="Arial Narrow" pitchFamily="34" charset="0"/>
            </a:endParaRPr>
          </a:p>
        </p:txBody>
      </p:sp>
      <p:pic>
        <p:nvPicPr>
          <p:cNvPr id="7168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60475"/>
            <a:ext cx="7251700" cy="529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heel spokes="1"/>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pPr>
              <a:defRPr/>
            </a:pPr>
            <a:fld id="{9982245F-E5E6-4C67-AAA4-F763C81760C1}" type="slidenum">
              <a:rPr lang="en-US"/>
              <a:pPr>
                <a:defRPr/>
              </a:pPr>
              <a:t>54</a:t>
            </a:fld>
            <a:endParaRPr lang="en-US"/>
          </a:p>
        </p:txBody>
      </p:sp>
      <p:sp>
        <p:nvSpPr>
          <p:cNvPr id="72707" name="Rectangle 2"/>
          <p:cNvSpPr>
            <a:spLocks noGrp="1" noChangeArrowheads="1"/>
          </p:cNvSpPr>
          <p:nvPr>
            <p:ph type="title"/>
          </p:nvPr>
        </p:nvSpPr>
        <p:spPr>
          <a:xfrm>
            <a:off x="574675" y="304800"/>
            <a:ext cx="8001000" cy="911225"/>
          </a:xfrm>
        </p:spPr>
        <p:txBody>
          <a:bodyPr/>
          <a:lstStyle/>
          <a:p>
            <a:pPr algn="l" eaLnBrk="1" hangingPunct="1"/>
            <a:r>
              <a:rPr lang="en-US" sz="4400" b="1" smtClean="0">
                <a:solidFill>
                  <a:srgbClr val="7B9899"/>
                </a:solidFill>
              </a:rPr>
              <a:t>Outline</a:t>
            </a:r>
          </a:p>
        </p:txBody>
      </p:sp>
      <p:sp>
        <p:nvSpPr>
          <p:cNvPr id="74755" name="Text Box 3"/>
          <p:cNvSpPr txBox="1">
            <a:spLocks noChangeArrowheads="1"/>
          </p:cNvSpPr>
          <p:nvPr/>
        </p:nvSpPr>
        <p:spPr bwMode="auto">
          <a:xfrm>
            <a:off x="4343400" y="1809750"/>
            <a:ext cx="30480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457200" indent="-4572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spcBef>
                <a:spcPts val="1200"/>
              </a:spcBef>
              <a:buFont typeface="Wingdings" pitchFamily="2" charset="2"/>
              <a:buChar char="Ø"/>
            </a:pPr>
            <a:r>
              <a:rPr lang="en-US" sz="2400">
                <a:solidFill>
                  <a:srgbClr val="0000FF"/>
                </a:solidFill>
                <a:latin typeface="Arial" charset="0"/>
              </a:rPr>
              <a:t>JList</a:t>
            </a:r>
          </a:p>
          <a:p>
            <a:pPr>
              <a:spcBef>
                <a:spcPts val="1200"/>
              </a:spcBef>
              <a:buFont typeface="Wingdings" pitchFamily="2" charset="2"/>
              <a:buChar char="Ø"/>
            </a:pPr>
            <a:r>
              <a:rPr lang="en-US" sz="2400">
                <a:solidFill>
                  <a:srgbClr val="0000FF"/>
                </a:solidFill>
                <a:latin typeface="Arial" charset="0"/>
              </a:rPr>
              <a:t>JTable</a:t>
            </a:r>
          </a:p>
          <a:p>
            <a:pPr>
              <a:spcBef>
                <a:spcPts val="1200"/>
              </a:spcBef>
              <a:buFont typeface="Wingdings" pitchFamily="2" charset="2"/>
              <a:buChar char="Ø"/>
            </a:pPr>
            <a:r>
              <a:rPr lang="en-US" sz="2400">
                <a:solidFill>
                  <a:srgbClr val="0000FF"/>
                </a:solidFill>
                <a:latin typeface="Arial" charset="0"/>
              </a:rPr>
              <a:t>JTree</a:t>
            </a:r>
          </a:p>
          <a:p>
            <a:pPr>
              <a:spcBef>
                <a:spcPts val="1200"/>
              </a:spcBef>
              <a:buFont typeface="Wingdings" pitchFamily="2" charset="2"/>
              <a:buChar char="Ø"/>
            </a:pPr>
            <a:r>
              <a:rPr lang="en-US" sz="2400">
                <a:solidFill>
                  <a:srgbClr val="0000FF"/>
                </a:solidFill>
                <a:latin typeface="Arial" charset="0"/>
              </a:rPr>
              <a:t>JSplitPane</a:t>
            </a:r>
          </a:p>
          <a:p>
            <a:pPr lvl="3">
              <a:spcBef>
                <a:spcPts val="1200"/>
              </a:spcBef>
              <a:buFont typeface="Wingdings" pitchFamily="2" charset="2"/>
              <a:buChar char="Ø"/>
            </a:pPr>
            <a:r>
              <a:rPr lang="en-US" sz="2400">
                <a:solidFill>
                  <a:srgbClr val="0000FF"/>
                </a:solidFill>
                <a:latin typeface="Arial" charset="0"/>
              </a:rPr>
              <a:t>JSlider</a:t>
            </a:r>
          </a:p>
          <a:p>
            <a:pPr lvl="3">
              <a:spcBef>
                <a:spcPts val="1200"/>
              </a:spcBef>
              <a:buFont typeface="Wingdings" pitchFamily="2" charset="2"/>
              <a:buChar char="Ø"/>
            </a:pPr>
            <a:r>
              <a:rPr lang="en-US" sz="2400">
                <a:solidFill>
                  <a:srgbClr val="0000FF"/>
                </a:solidFill>
              </a:rPr>
              <a:t>Key Events</a:t>
            </a:r>
          </a:p>
          <a:p>
            <a:pPr lvl="3">
              <a:spcBef>
                <a:spcPts val="1200"/>
              </a:spcBef>
              <a:buFont typeface="Wingdings" pitchFamily="2" charset="2"/>
              <a:buChar char="Ø"/>
            </a:pPr>
            <a:r>
              <a:rPr lang="en-US" sz="2400">
                <a:solidFill>
                  <a:srgbClr val="0000FF"/>
                </a:solidFill>
              </a:rPr>
              <a:t>Mouse Events</a:t>
            </a:r>
            <a:endParaRPr lang="en-US" sz="2400">
              <a:solidFill>
                <a:srgbClr val="0000FF"/>
              </a:solidFill>
              <a:latin typeface="Arial" charset="0"/>
            </a:endParaRPr>
          </a:p>
        </p:txBody>
      </p:sp>
      <p:sp>
        <p:nvSpPr>
          <p:cNvPr id="74756" name="AutoShape 4"/>
          <p:cNvSpPr>
            <a:spLocks noChangeArrowheads="1"/>
          </p:cNvSpPr>
          <p:nvPr/>
        </p:nvSpPr>
        <p:spPr bwMode="auto">
          <a:xfrm>
            <a:off x="2819400" y="3429000"/>
            <a:ext cx="1371600" cy="304800"/>
          </a:xfrm>
          <a:prstGeom prst="rightArrow">
            <a:avLst>
              <a:gd name="adj1" fmla="val 50000"/>
              <a:gd name="adj2" fmla="val 68750"/>
            </a:avLst>
          </a:prstGeom>
          <a:solidFill>
            <a:schemeClr val="accent3">
              <a:lumMod val="75000"/>
            </a:schemeClr>
          </a:solidFill>
          <a:ln w="9525">
            <a:solidFill>
              <a:schemeClr val="tx1"/>
            </a:solidFill>
            <a:miter lim="800000"/>
            <a:headEnd/>
            <a:tailEnd/>
          </a:ln>
          <a:effectLst/>
        </p:spPr>
        <p:txBody>
          <a:bodyPr wrap="none" anchor="ctr"/>
          <a:lstStyle/>
          <a:p>
            <a:pPr>
              <a:defRPr/>
            </a:pPr>
            <a:endParaRPr lang="en-US"/>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74755"/>
                                        </p:tgtEl>
                                        <p:attrNameLst>
                                          <p:attrName>style.visibility</p:attrName>
                                        </p:attrNameLst>
                                      </p:cBhvr>
                                      <p:to>
                                        <p:strVal val="visible"/>
                                      </p:to>
                                    </p:set>
                                    <p:anim calcmode="lin" valueType="num">
                                      <p:cBhvr additive="base">
                                        <p:cTn id="7" dur="500" fill="hold"/>
                                        <p:tgtEl>
                                          <p:spTgt spid="74755"/>
                                        </p:tgtEl>
                                        <p:attrNameLst>
                                          <p:attrName>ppt_x</p:attrName>
                                        </p:attrNameLst>
                                      </p:cBhvr>
                                      <p:tavLst>
                                        <p:tav tm="0">
                                          <p:val>
                                            <p:strVal val="1+#ppt_w/2"/>
                                          </p:val>
                                        </p:tav>
                                        <p:tav tm="100000">
                                          <p:val>
                                            <p:strVal val="#ppt_x"/>
                                          </p:val>
                                        </p:tav>
                                      </p:tavLst>
                                    </p:anim>
                                    <p:anim calcmode="lin" valueType="num">
                                      <p:cBhvr additive="base">
                                        <p:cTn id="8" dur="500" fill="hold"/>
                                        <p:tgtEl>
                                          <p:spTgt spid="7475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4756"/>
                                        </p:tgtEl>
                                        <p:attrNameLst>
                                          <p:attrName>style.visibility</p:attrName>
                                        </p:attrNameLst>
                                      </p:cBhvr>
                                      <p:to>
                                        <p:strVal val="visible"/>
                                      </p:to>
                                    </p:set>
                                    <p:animEffect transition="in" filter="dissolve">
                                      <p:cBhvr>
                                        <p:cTn id="13" dur="5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autoUpdateAnimBg="0"/>
      <p:bldP spid="7475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4D8E885A-72AA-4D48-8D08-EEE44D7FEEF3}" type="slidenum">
              <a:rPr lang="en-US" b="0" smtClean="0">
                <a:latin typeface="Arial Narrow" pitchFamily="34" charset="0"/>
              </a:rPr>
              <a:pPr/>
              <a:t>55</a:t>
            </a:fld>
            <a:endParaRPr lang="en-US" b="0" smtClean="0">
              <a:latin typeface="Arial Narrow" pitchFamily="34" charset="0"/>
            </a:endParaRPr>
          </a:p>
        </p:txBody>
      </p:sp>
      <p:sp>
        <p:nvSpPr>
          <p:cNvPr id="73731"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572C133A-D7DA-4F73-8D7F-76AF31B6E0AA}" type="slidenum">
              <a:rPr lang="en-US" b="0">
                <a:latin typeface="Arial Narrow" pitchFamily="34" charset="0"/>
              </a:rPr>
              <a:pPr algn="r"/>
              <a:t>55</a:t>
            </a:fld>
            <a:endParaRPr lang="en-US" b="0">
              <a:latin typeface="Arial Narrow" pitchFamily="34" charset="0"/>
            </a:endParaRPr>
          </a:p>
        </p:txBody>
      </p:sp>
      <p:sp>
        <p:nvSpPr>
          <p:cNvPr id="141314" name="Rectangle 2"/>
          <p:cNvSpPr>
            <a:spLocks noGrp="1" noChangeArrowheads="1"/>
          </p:cNvSpPr>
          <p:nvPr>
            <p:ph type="title"/>
          </p:nvPr>
        </p:nvSpPr>
        <p:spPr/>
        <p:txBody>
          <a:bodyPr/>
          <a:lstStyle/>
          <a:p>
            <a:pPr>
              <a:defRPr/>
            </a:pPr>
            <a:r>
              <a:rPr lang="en-US" smtClean="0"/>
              <a:t>JSplitPane</a:t>
            </a:r>
          </a:p>
        </p:txBody>
      </p:sp>
      <p:sp>
        <p:nvSpPr>
          <p:cNvPr id="73733" name="Rectangle 3"/>
          <p:cNvSpPr>
            <a:spLocks noGrp="1" noChangeArrowheads="1"/>
          </p:cNvSpPr>
          <p:nvPr>
            <p:ph type="body" idx="1"/>
          </p:nvPr>
        </p:nvSpPr>
        <p:spPr>
          <a:xfrm>
            <a:off x="685800" y="1295400"/>
            <a:ext cx="8229600" cy="1981200"/>
          </a:xfrm>
        </p:spPr>
        <p:txBody>
          <a:bodyPr/>
          <a:lstStyle/>
          <a:p>
            <a:pPr>
              <a:spcBef>
                <a:spcPts val="1200"/>
              </a:spcBef>
            </a:pPr>
            <a:r>
              <a:rPr lang="en-US" smtClean="0">
                <a:solidFill>
                  <a:schemeClr val="tx1"/>
                </a:solidFill>
                <a:latin typeface="Courier New" pitchFamily="49" charset="0"/>
              </a:rPr>
              <a:t>JSplitPane</a:t>
            </a:r>
            <a:r>
              <a:rPr lang="en-US" smtClean="0"/>
              <a:t> is a container that displays two components separated by a moveable divider bar</a:t>
            </a:r>
          </a:p>
          <a:p>
            <a:pPr>
              <a:spcBef>
                <a:spcPts val="1200"/>
              </a:spcBef>
            </a:pPr>
            <a:r>
              <a:rPr lang="en-US" smtClean="0"/>
              <a:t>The two components can be displayed side by side, or one on top of the other</a:t>
            </a:r>
          </a:p>
        </p:txBody>
      </p:sp>
      <p:sp>
        <p:nvSpPr>
          <p:cNvPr id="141316" name="Rectangle 4"/>
          <p:cNvSpPr>
            <a:spLocks noChangeArrowheads="1"/>
          </p:cNvSpPr>
          <p:nvPr/>
        </p:nvSpPr>
        <p:spPr bwMode="auto">
          <a:xfrm>
            <a:off x="3632200" y="3124200"/>
            <a:ext cx="2790825" cy="369888"/>
          </a:xfrm>
          <a:prstGeom prst="rect">
            <a:avLst/>
          </a:prstGeom>
          <a:noFill/>
          <a:ln w="12700">
            <a:noFill/>
            <a:miter lim="800000"/>
            <a:headEnd type="none" w="sm" len="sm"/>
            <a:tailEnd type="none" w="sm" len="sm"/>
          </a:ln>
        </p:spPr>
        <p:txBody>
          <a:bodyPr wrap="none" anchorCtr="1">
            <a:spAutoFit/>
          </a:bodyPr>
          <a:lstStyle/>
          <a:p>
            <a:pPr algn="ctr">
              <a:lnSpc>
                <a:spcPct val="90000"/>
              </a:lnSpc>
              <a:spcBef>
                <a:spcPct val="0"/>
              </a:spcBef>
              <a:defRPr/>
            </a:pPr>
            <a:r>
              <a:rPr lang="en-US" sz="2000">
                <a:solidFill>
                  <a:schemeClr val="hlink"/>
                </a:solidFill>
                <a:latin typeface="+mn-lt"/>
              </a:rPr>
              <a:t>Moveable Divider Bar</a:t>
            </a:r>
          </a:p>
        </p:txBody>
      </p:sp>
      <p:grpSp>
        <p:nvGrpSpPr>
          <p:cNvPr id="73735" name="Group 5"/>
          <p:cNvGrpSpPr>
            <a:grpSpLocks/>
          </p:cNvGrpSpPr>
          <p:nvPr/>
        </p:nvGrpSpPr>
        <p:grpSpPr bwMode="auto">
          <a:xfrm>
            <a:off x="5105400" y="3548063"/>
            <a:ext cx="381000" cy="1219200"/>
            <a:chOff x="3072" y="2592"/>
            <a:chExt cx="240" cy="768"/>
          </a:xfrm>
        </p:grpSpPr>
        <p:sp>
          <p:nvSpPr>
            <p:cNvPr id="73751" name="Line 6"/>
            <p:cNvSpPr>
              <a:spLocks noChangeShapeType="1"/>
            </p:cNvSpPr>
            <p:nvPr/>
          </p:nvSpPr>
          <p:spPr bwMode="auto">
            <a:xfrm>
              <a:off x="3072" y="3360"/>
              <a:ext cx="240" cy="0"/>
            </a:xfrm>
            <a:prstGeom prst="line">
              <a:avLst/>
            </a:prstGeom>
            <a:noFill/>
            <a:ln w="3810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anchorCtr="1">
              <a:spAutoFit/>
            </a:bodyPr>
            <a:lstStyle/>
            <a:p>
              <a:endParaRPr lang="en-US"/>
            </a:p>
          </p:txBody>
        </p:sp>
        <p:sp>
          <p:nvSpPr>
            <p:cNvPr id="73752" name="Line 7"/>
            <p:cNvSpPr>
              <a:spLocks noChangeShapeType="1"/>
            </p:cNvSpPr>
            <p:nvPr/>
          </p:nvSpPr>
          <p:spPr bwMode="auto">
            <a:xfrm flipV="1">
              <a:off x="3072" y="2592"/>
              <a:ext cx="0" cy="768"/>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1">
              <a:spAutoFit/>
            </a:bodyPr>
            <a:lstStyle/>
            <a:p>
              <a:endParaRPr lang="en-US"/>
            </a:p>
          </p:txBody>
        </p:sp>
      </p:grpSp>
      <p:grpSp>
        <p:nvGrpSpPr>
          <p:cNvPr id="73736" name="Group 8"/>
          <p:cNvGrpSpPr>
            <a:grpSpLocks/>
          </p:cNvGrpSpPr>
          <p:nvPr/>
        </p:nvGrpSpPr>
        <p:grpSpPr bwMode="auto">
          <a:xfrm>
            <a:off x="2743200" y="3276600"/>
            <a:ext cx="762000" cy="457200"/>
            <a:chOff x="1536" y="2400"/>
            <a:chExt cx="480" cy="288"/>
          </a:xfrm>
        </p:grpSpPr>
        <p:sp>
          <p:nvSpPr>
            <p:cNvPr id="73749" name="Line 9"/>
            <p:cNvSpPr>
              <a:spLocks noChangeShapeType="1"/>
            </p:cNvSpPr>
            <p:nvPr/>
          </p:nvSpPr>
          <p:spPr bwMode="auto">
            <a:xfrm>
              <a:off x="1536" y="2400"/>
              <a:ext cx="0" cy="288"/>
            </a:xfrm>
            <a:prstGeom prst="line">
              <a:avLst/>
            </a:prstGeom>
            <a:noFill/>
            <a:ln w="3810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wrap="none" anchorCtr="1">
              <a:spAutoFit/>
            </a:bodyPr>
            <a:lstStyle/>
            <a:p>
              <a:endParaRPr lang="en-US"/>
            </a:p>
          </p:txBody>
        </p:sp>
        <p:sp>
          <p:nvSpPr>
            <p:cNvPr id="73750" name="Line 10"/>
            <p:cNvSpPr>
              <a:spLocks noChangeShapeType="1"/>
            </p:cNvSpPr>
            <p:nvPr/>
          </p:nvSpPr>
          <p:spPr bwMode="auto">
            <a:xfrm>
              <a:off x="1536" y="2400"/>
              <a:ext cx="480" cy="0"/>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1">
              <a:spAutoFit/>
            </a:bodyPr>
            <a:lstStyle/>
            <a:p>
              <a:endParaRPr lang="en-US"/>
            </a:p>
          </p:txBody>
        </p:sp>
      </p:grpSp>
      <p:grpSp>
        <p:nvGrpSpPr>
          <p:cNvPr id="73737" name="Group 11"/>
          <p:cNvGrpSpPr>
            <a:grpSpLocks/>
          </p:cNvGrpSpPr>
          <p:nvPr/>
        </p:nvGrpSpPr>
        <p:grpSpPr bwMode="auto">
          <a:xfrm>
            <a:off x="1219200" y="3776663"/>
            <a:ext cx="3124200" cy="2057400"/>
            <a:chOff x="624" y="2736"/>
            <a:chExt cx="1968" cy="1296"/>
          </a:xfrm>
        </p:grpSpPr>
        <p:sp>
          <p:nvSpPr>
            <p:cNvPr id="73745" name="Rectangle 12"/>
            <p:cNvSpPr>
              <a:spLocks noChangeArrowheads="1"/>
            </p:cNvSpPr>
            <p:nvPr/>
          </p:nvSpPr>
          <p:spPr bwMode="auto">
            <a:xfrm>
              <a:off x="624" y="2736"/>
              <a:ext cx="1968" cy="1296"/>
            </a:xfrm>
            <a:prstGeom prst="rect">
              <a:avLst/>
            </a:prstGeom>
            <a:solidFill>
              <a:srgbClr val="FFFF99"/>
            </a:solidFill>
            <a:ln w="12700">
              <a:solidFill>
                <a:schemeClr val="bg2"/>
              </a:solidFill>
              <a:miter lim="800000"/>
              <a:headEnd type="none" w="sm" len="sm"/>
              <a:tailEnd type="none" w="sm" len="sm"/>
            </a:ln>
          </p:spPr>
          <p:txBody>
            <a:bodyPr anchor="ctr">
              <a:spAutoFit/>
            </a:bodyPr>
            <a:lstStyle/>
            <a:p>
              <a:endParaRPr lang="en-US"/>
            </a:p>
          </p:txBody>
        </p:sp>
        <p:sp>
          <p:nvSpPr>
            <p:cNvPr id="73746" name="Rectangle 13"/>
            <p:cNvSpPr>
              <a:spLocks noChangeArrowheads="1"/>
            </p:cNvSpPr>
            <p:nvPr/>
          </p:nvSpPr>
          <p:spPr bwMode="auto">
            <a:xfrm>
              <a:off x="1536" y="2736"/>
              <a:ext cx="96" cy="1296"/>
            </a:xfrm>
            <a:prstGeom prst="rect">
              <a:avLst/>
            </a:prstGeom>
            <a:solidFill>
              <a:srgbClr val="C0C0C0"/>
            </a:solidFill>
            <a:ln w="12700">
              <a:solidFill>
                <a:schemeClr val="bg2"/>
              </a:solidFill>
              <a:miter lim="800000"/>
              <a:headEnd type="none" w="sm" len="sm"/>
              <a:tailEnd type="none" w="sm" len="sm"/>
            </a:ln>
          </p:spPr>
          <p:txBody>
            <a:bodyPr wrap="none" anchor="ctr">
              <a:spAutoFit/>
            </a:bodyPr>
            <a:lstStyle/>
            <a:p>
              <a:endParaRPr lang="en-US"/>
            </a:p>
          </p:txBody>
        </p:sp>
        <p:sp>
          <p:nvSpPr>
            <p:cNvPr id="73747" name="Rectangle 14"/>
            <p:cNvSpPr>
              <a:spLocks noChangeArrowheads="1"/>
            </p:cNvSpPr>
            <p:nvPr/>
          </p:nvSpPr>
          <p:spPr bwMode="auto">
            <a:xfrm>
              <a:off x="624" y="3216"/>
              <a:ext cx="8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pPr algn="ctr">
                <a:spcBef>
                  <a:spcPct val="0"/>
                </a:spcBef>
              </a:pPr>
              <a:r>
                <a:rPr lang="en-US" sz="1800">
                  <a:solidFill>
                    <a:schemeClr val="bg2"/>
                  </a:solidFill>
                  <a:latin typeface="Arial Unicode MS" pitchFamily="34" charset="-128"/>
                </a:rPr>
                <a:t>Left</a:t>
              </a:r>
            </a:p>
            <a:p>
              <a:pPr algn="ctr">
                <a:spcBef>
                  <a:spcPct val="0"/>
                </a:spcBef>
              </a:pPr>
              <a:r>
                <a:rPr lang="en-US" sz="1800">
                  <a:solidFill>
                    <a:schemeClr val="bg2"/>
                  </a:solidFill>
                  <a:latin typeface="Arial Unicode MS" pitchFamily="34" charset="-128"/>
                </a:rPr>
                <a:t>Component</a:t>
              </a:r>
            </a:p>
          </p:txBody>
        </p:sp>
        <p:sp>
          <p:nvSpPr>
            <p:cNvPr id="73748" name="Rectangle 15"/>
            <p:cNvSpPr>
              <a:spLocks noChangeArrowheads="1"/>
            </p:cNvSpPr>
            <p:nvPr/>
          </p:nvSpPr>
          <p:spPr bwMode="auto">
            <a:xfrm>
              <a:off x="1636" y="3196"/>
              <a:ext cx="8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pPr algn="ctr">
                <a:spcBef>
                  <a:spcPct val="0"/>
                </a:spcBef>
              </a:pPr>
              <a:r>
                <a:rPr lang="en-US" sz="1800">
                  <a:solidFill>
                    <a:schemeClr val="bg2"/>
                  </a:solidFill>
                  <a:latin typeface="Arial Unicode MS" pitchFamily="34" charset="-128"/>
                </a:rPr>
                <a:t>Right</a:t>
              </a:r>
            </a:p>
            <a:p>
              <a:pPr algn="ctr">
                <a:spcBef>
                  <a:spcPct val="0"/>
                </a:spcBef>
              </a:pPr>
              <a:r>
                <a:rPr lang="en-US" sz="1800">
                  <a:solidFill>
                    <a:schemeClr val="bg2"/>
                  </a:solidFill>
                  <a:latin typeface="Arial Unicode MS" pitchFamily="34" charset="-128"/>
                </a:rPr>
                <a:t>Component</a:t>
              </a:r>
            </a:p>
          </p:txBody>
        </p:sp>
      </p:grpSp>
      <p:grpSp>
        <p:nvGrpSpPr>
          <p:cNvPr id="73738" name="Group 16"/>
          <p:cNvGrpSpPr>
            <a:grpSpLocks/>
          </p:cNvGrpSpPr>
          <p:nvPr/>
        </p:nvGrpSpPr>
        <p:grpSpPr bwMode="auto">
          <a:xfrm>
            <a:off x="5638800" y="3776663"/>
            <a:ext cx="3048000" cy="2057400"/>
            <a:chOff x="3408" y="2736"/>
            <a:chExt cx="1920" cy="1296"/>
          </a:xfrm>
        </p:grpSpPr>
        <p:sp>
          <p:nvSpPr>
            <p:cNvPr id="73741" name="Rectangle 17"/>
            <p:cNvSpPr>
              <a:spLocks noChangeArrowheads="1"/>
            </p:cNvSpPr>
            <p:nvPr/>
          </p:nvSpPr>
          <p:spPr bwMode="auto">
            <a:xfrm>
              <a:off x="3408" y="2736"/>
              <a:ext cx="1920" cy="1296"/>
            </a:xfrm>
            <a:prstGeom prst="rect">
              <a:avLst/>
            </a:prstGeom>
            <a:solidFill>
              <a:srgbClr val="FFFF99"/>
            </a:solidFill>
            <a:ln w="12700">
              <a:solidFill>
                <a:schemeClr val="bg2"/>
              </a:solidFill>
              <a:miter lim="800000"/>
              <a:headEnd type="none" w="sm" len="sm"/>
              <a:tailEnd type="none" w="sm" len="sm"/>
            </a:ln>
          </p:spPr>
          <p:txBody>
            <a:bodyPr anchor="ctr">
              <a:spAutoFit/>
            </a:bodyPr>
            <a:lstStyle/>
            <a:p>
              <a:endParaRPr lang="en-US"/>
            </a:p>
          </p:txBody>
        </p:sp>
        <p:sp>
          <p:nvSpPr>
            <p:cNvPr id="73742" name="Rectangle 18"/>
            <p:cNvSpPr>
              <a:spLocks noChangeArrowheads="1"/>
            </p:cNvSpPr>
            <p:nvPr/>
          </p:nvSpPr>
          <p:spPr bwMode="auto">
            <a:xfrm>
              <a:off x="3408" y="3312"/>
              <a:ext cx="1920" cy="96"/>
            </a:xfrm>
            <a:prstGeom prst="rect">
              <a:avLst/>
            </a:prstGeom>
            <a:solidFill>
              <a:srgbClr val="C0C0C0"/>
            </a:solidFill>
            <a:ln w="12700">
              <a:solidFill>
                <a:schemeClr val="bg2"/>
              </a:solidFill>
              <a:miter lim="800000"/>
              <a:headEnd type="none" w="sm" len="sm"/>
              <a:tailEnd type="none" w="sm" len="sm"/>
            </a:ln>
          </p:spPr>
          <p:txBody>
            <a:bodyPr anchor="ctr">
              <a:spAutoFit/>
            </a:bodyPr>
            <a:lstStyle/>
            <a:p>
              <a:endParaRPr lang="en-US"/>
            </a:p>
          </p:txBody>
        </p:sp>
        <p:sp>
          <p:nvSpPr>
            <p:cNvPr id="73743" name="Rectangle 19"/>
            <p:cNvSpPr>
              <a:spLocks noChangeArrowheads="1"/>
            </p:cNvSpPr>
            <p:nvPr/>
          </p:nvSpPr>
          <p:spPr bwMode="auto">
            <a:xfrm>
              <a:off x="3840" y="2928"/>
              <a:ext cx="11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pPr algn="ctr">
                <a:spcBef>
                  <a:spcPct val="0"/>
                </a:spcBef>
              </a:pPr>
              <a:r>
                <a:rPr lang="en-US" sz="1800">
                  <a:solidFill>
                    <a:schemeClr val="bg2"/>
                  </a:solidFill>
                  <a:latin typeface="Arial Unicode MS" pitchFamily="34" charset="-128"/>
                </a:rPr>
                <a:t>Top Component</a:t>
              </a:r>
            </a:p>
          </p:txBody>
        </p:sp>
        <p:sp>
          <p:nvSpPr>
            <p:cNvPr id="73744" name="Rectangle 20"/>
            <p:cNvSpPr>
              <a:spLocks noChangeArrowheads="1"/>
            </p:cNvSpPr>
            <p:nvPr/>
          </p:nvSpPr>
          <p:spPr bwMode="auto">
            <a:xfrm>
              <a:off x="3744" y="3600"/>
              <a:ext cx="1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pPr algn="ctr">
                <a:spcBef>
                  <a:spcPct val="0"/>
                </a:spcBef>
              </a:pPr>
              <a:r>
                <a:rPr lang="en-US" sz="1800">
                  <a:solidFill>
                    <a:schemeClr val="bg2"/>
                  </a:solidFill>
                  <a:latin typeface="Arial Unicode MS" pitchFamily="34" charset="-128"/>
                </a:rPr>
                <a:t>Bottom Component</a:t>
              </a:r>
            </a:p>
          </p:txBody>
        </p:sp>
      </p:grpSp>
      <p:sp>
        <p:nvSpPr>
          <p:cNvPr id="73739" name="Rectangle 21"/>
          <p:cNvSpPr>
            <a:spLocks noChangeArrowheads="1"/>
          </p:cNvSpPr>
          <p:nvPr/>
        </p:nvSpPr>
        <p:spPr bwMode="auto">
          <a:xfrm>
            <a:off x="1524000" y="5910263"/>
            <a:ext cx="2717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latin typeface="Courier New" pitchFamily="49" charset="0"/>
              </a:rPr>
              <a:t>HORIZONTAL_SPLIT</a:t>
            </a:r>
            <a:r>
              <a:rPr lang="en-US" sz="2000"/>
              <a:t> </a:t>
            </a:r>
          </a:p>
        </p:txBody>
      </p:sp>
      <p:sp>
        <p:nvSpPr>
          <p:cNvPr id="73740" name="Rectangle 22"/>
          <p:cNvSpPr>
            <a:spLocks noChangeArrowheads="1"/>
          </p:cNvSpPr>
          <p:nvPr/>
        </p:nvSpPr>
        <p:spPr bwMode="auto">
          <a:xfrm>
            <a:off x="6096000" y="5910263"/>
            <a:ext cx="23383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latin typeface="Courier New" pitchFamily="49" charset="0"/>
              </a:rPr>
              <a:t>VERTICAL_SPLIT</a:t>
            </a:r>
            <a:endParaRPr lang="en-US" sz="2000"/>
          </a:p>
        </p:txBody>
      </p:sp>
    </p:spTree>
  </p:cSld>
  <p:clrMapOvr>
    <a:masterClrMapping/>
  </p:clrMapOvr>
  <p:transition>
    <p:wheel spokes="1"/>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2BE658D7-D3C3-4D83-A86D-A2F0E491F08D}" type="slidenum">
              <a:rPr lang="en-US" b="0" smtClean="0">
                <a:latin typeface="Arial Narrow" pitchFamily="34" charset="0"/>
              </a:rPr>
              <a:pPr/>
              <a:t>56</a:t>
            </a:fld>
            <a:endParaRPr lang="en-US" b="0" smtClean="0">
              <a:latin typeface="Arial Narrow" pitchFamily="34" charset="0"/>
            </a:endParaRPr>
          </a:p>
        </p:txBody>
      </p:sp>
      <p:sp>
        <p:nvSpPr>
          <p:cNvPr id="142338" name="Rectangle 2"/>
          <p:cNvSpPr>
            <a:spLocks noGrp="1" noChangeArrowheads="1"/>
          </p:cNvSpPr>
          <p:nvPr>
            <p:ph type="title"/>
          </p:nvPr>
        </p:nvSpPr>
        <p:spPr/>
        <p:txBody>
          <a:bodyPr/>
          <a:lstStyle/>
          <a:p>
            <a:pPr>
              <a:defRPr/>
            </a:pPr>
            <a:r>
              <a:rPr lang="en-US" smtClean="0"/>
              <a:t>JSplitPane (cont.)</a:t>
            </a:r>
          </a:p>
        </p:txBody>
      </p:sp>
      <p:sp>
        <p:nvSpPr>
          <p:cNvPr id="74756" name="Rectangle 3"/>
          <p:cNvSpPr>
            <a:spLocks noGrp="1" noChangeArrowheads="1"/>
          </p:cNvSpPr>
          <p:nvPr>
            <p:ph idx="1"/>
          </p:nvPr>
        </p:nvSpPr>
        <p:spPr/>
        <p:txBody>
          <a:bodyPr/>
          <a:lstStyle/>
          <a:p>
            <a:pPr>
              <a:spcBef>
                <a:spcPts val="1200"/>
              </a:spcBef>
            </a:pPr>
            <a:r>
              <a:rPr lang="en-US" smtClean="0"/>
              <a:t>Usage</a:t>
            </a:r>
          </a:p>
          <a:p>
            <a:pPr lvl="1">
              <a:spcBef>
                <a:spcPts val="1200"/>
              </a:spcBef>
            </a:pPr>
            <a:r>
              <a:rPr lang="en-US" smtClean="0"/>
              <a:t>The orientation of the split pane is set using the </a:t>
            </a:r>
            <a:r>
              <a:rPr lang="en-US" smtClean="0">
                <a:solidFill>
                  <a:schemeClr val="tx1"/>
                </a:solidFill>
                <a:latin typeface="Courier New" pitchFamily="49" charset="0"/>
              </a:rPr>
              <a:t>HORIZONTAL_SPLIT</a:t>
            </a:r>
            <a:r>
              <a:rPr lang="en-US" smtClean="0"/>
              <a:t> or </a:t>
            </a:r>
            <a:r>
              <a:rPr lang="en-US" smtClean="0">
                <a:solidFill>
                  <a:schemeClr val="tx1"/>
                </a:solidFill>
                <a:latin typeface="Courier New" pitchFamily="49" charset="0"/>
              </a:rPr>
              <a:t>VERTICAL_SPLIT</a:t>
            </a:r>
            <a:r>
              <a:rPr lang="en-US" smtClean="0"/>
              <a:t> constants</a:t>
            </a:r>
          </a:p>
          <a:p>
            <a:pPr lvl="1">
              <a:spcBef>
                <a:spcPts val="1200"/>
              </a:spcBef>
            </a:pPr>
            <a:r>
              <a:rPr lang="en-US" smtClean="0"/>
              <a:t>Split panes can be nested</a:t>
            </a:r>
          </a:p>
          <a:p>
            <a:pPr lvl="1">
              <a:spcBef>
                <a:spcPts val="1200"/>
              </a:spcBef>
            </a:pPr>
            <a:r>
              <a:rPr lang="en-US" smtClean="0"/>
              <a:t>Instead of adding the components of interest directly to a split pane, you often </a:t>
            </a:r>
            <a:r>
              <a:rPr lang="en-US" u="sng" smtClean="0"/>
              <a:t>put each component into a </a:t>
            </a:r>
            <a:r>
              <a:rPr lang="en-US" smtClean="0">
                <a:hlinkClick r:id="rId3"/>
              </a:rPr>
              <a:t>scroll pane</a:t>
            </a:r>
            <a:r>
              <a:rPr lang="en-US" smtClean="0"/>
              <a:t>. You </a:t>
            </a:r>
            <a:r>
              <a:rPr lang="en-US" u="sng" smtClean="0"/>
              <a:t>then put the scroll panes into the split pane</a:t>
            </a:r>
            <a:endParaRPr lang="en-US" smtClean="0"/>
          </a:p>
        </p:txBody>
      </p:sp>
      <p:sp>
        <p:nvSpPr>
          <p:cNvPr id="74757"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14A0E3B6-09FC-462E-8AD4-B675C221418C}" type="slidenum">
              <a:rPr lang="en-US" b="0">
                <a:latin typeface="Arial Narrow" pitchFamily="34" charset="0"/>
              </a:rPr>
              <a:pPr algn="r"/>
              <a:t>56</a:t>
            </a:fld>
            <a:endParaRPr lang="en-US" b="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0F01668F-34C8-440B-A13F-AB690147063F}" type="slidenum">
              <a:rPr lang="en-US" b="0" smtClean="0">
                <a:latin typeface="Arial Narrow" pitchFamily="34" charset="0"/>
              </a:rPr>
              <a:pPr/>
              <a:t>57</a:t>
            </a:fld>
            <a:endParaRPr lang="en-US" b="0" smtClean="0">
              <a:latin typeface="Arial Narrow" pitchFamily="34" charset="0"/>
            </a:endParaRPr>
          </a:p>
        </p:txBody>
      </p:sp>
      <p:sp>
        <p:nvSpPr>
          <p:cNvPr id="274434" name="Rectangle 2"/>
          <p:cNvSpPr>
            <a:spLocks noGrp="1" noChangeArrowheads="1"/>
          </p:cNvSpPr>
          <p:nvPr>
            <p:ph type="title"/>
          </p:nvPr>
        </p:nvSpPr>
        <p:spPr/>
        <p:txBody>
          <a:bodyPr/>
          <a:lstStyle/>
          <a:p>
            <a:pPr>
              <a:defRPr/>
            </a:pPr>
            <a:r>
              <a:rPr lang="en-US" smtClean="0"/>
              <a:t>Constructors of JSplitPane</a:t>
            </a:r>
          </a:p>
        </p:txBody>
      </p:sp>
      <p:sp>
        <p:nvSpPr>
          <p:cNvPr id="75780" name="Rectangle 3"/>
          <p:cNvSpPr>
            <a:spLocks noGrp="1" noChangeArrowheads="1"/>
          </p:cNvSpPr>
          <p:nvPr>
            <p:ph idx="1"/>
          </p:nvPr>
        </p:nvSpPr>
        <p:spPr>
          <a:solidFill>
            <a:srgbClr val="FFFF99"/>
          </a:solidFill>
        </p:spPr>
        <p:txBody>
          <a:bodyPr/>
          <a:lstStyle/>
          <a:p>
            <a:r>
              <a:rPr lang="en-US" b="1" smtClean="0">
                <a:solidFill>
                  <a:srgbClr val="0000FF"/>
                </a:solidFill>
                <a:latin typeface="Courier New" pitchFamily="49" charset="0"/>
              </a:rPr>
              <a:t>JSplitPane()</a:t>
            </a:r>
          </a:p>
          <a:p>
            <a:pPr lvl="1"/>
            <a:r>
              <a:rPr lang="en-US" smtClean="0">
                <a:solidFill>
                  <a:srgbClr val="00B050"/>
                </a:solidFill>
              </a:rPr>
              <a:t>constructs a split pane by the orientation: </a:t>
            </a:r>
            <a:r>
              <a:rPr lang="en-US" smtClean="0">
                <a:solidFill>
                  <a:srgbClr val="C00000"/>
                </a:solidFill>
              </a:rPr>
              <a:t>JSplitPane.HORIZONTAL_SPLIT</a:t>
            </a:r>
            <a:endParaRPr lang="en-US" b="1" smtClean="0">
              <a:solidFill>
                <a:srgbClr val="0000FF"/>
              </a:solidFill>
              <a:latin typeface="Courier New" pitchFamily="49" charset="0"/>
            </a:endParaRPr>
          </a:p>
          <a:p>
            <a:r>
              <a:rPr lang="en-US" b="1" smtClean="0">
                <a:solidFill>
                  <a:srgbClr val="0000FF"/>
                </a:solidFill>
                <a:latin typeface="Courier New" pitchFamily="49" charset="0"/>
              </a:rPr>
              <a:t>JSplitPane(</a:t>
            </a:r>
            <a:r>
              <a:rPr lang="en-US" b="1" smtClean="0">
                <a:solidFill>
                  <a:srgbClr val="C00000"/>
                </a:solidFill>
                <a:latin typeface="Courier New" pitchFamily="49" charset="0"/>
              </a:rPr>
              <a:t>int</a:t>
            </a:r>
            <a:r>
              <a:rPr lang="en-US" b="1" smtClean="0">
                <a:solidFill>
                  <a:srgbClr val="0000FF"/>
                </a:solidFill>
                <a:latin typeface="Courier New" pitchFamily="49" charset="0"/>
              </a:rPr>
              <a:t> direction)</a:t>
            </a:r>
          </a:p>
          <a:p>
            <a:pPr lvl="1"/>
            <a:r>
              <a:rPr lang="en-US" smtClean="0">
                <a:solidFill>
                  <a:srgbClr val="00B050"/>
                </a:solidFill>
              </a:rPr>
              <a:t>constructs a split pane by specifying the orientation: </a:t>
            </a:r>
            <a:r>
              <a:rPr lang="en-US" smtClean="0">
                <a:solidFill>
                  <a:srgbClr val="C00000"/>
                </a:solidFill>
              </a:rPr>
              <a:t>JSplitPane.HORIZONTAL_SPLIT</a:t>
            </a:r>
            <a:r>
              <a:rPr lang="en-US" smtClean="0">
                <a:solidFill>
                  <a:srgbClr val="00B050"/>
                </a:solidFill>
              </a:rPr>
              <a:t> or </a:t>
            </a:r>
            <a:r>
              <a:rPr lang="en-US" smtClean="0">
                <a:solidFill>
                  <a:srgbClr val="C00000"/>
                </a:solidFill>
              </a:rPr>
              <a:t>JSplitPane.VERTICAL_SPLIT</a:t>
            </a:r>
          </a:p>
          <a:p>
            <a:r>
              <a:rPr lang="en-US" b="1" smtClean="0">
                <a:solidFill>
                  <a:srgbClr val="0000FF"/>
                </a:solidFill>
                <a:latin typeface="Courier New" pitchFamily="49" charset="0"/>
              </a:rPr>
              <a:t>JSplitPane(</a:t>
            </a:r>
            <a:r>
              <a:rPr lang="en-US" b="1" smtClean="0">
                <a:solidFill>
                  <a:srgbClr val="C00000"/>
                </a:solidFill>
                <a:latin typeface="Courier New" pitchFamily="49" charset="0"/>
              </a:rPr>
              <a:t>int</a:t>
            </a:r>
            <a:r>
              <a:rPr lang="en-US" b="1" smtClean="0">
                <a:solidFill>
                  <a:srgbClr val="0000FF"/>
                </a:solidFill>
                <a:latin typeface="Courier New" pitchFamily="49" charset="0"/>
              </a:rPr>
              <a:t> direction, </a:t>
            </a:r>
            <a:r>
              <a:rPr lang="en-US" b="1" smtClean="0">
                <a:solidFill>
                  <a:srgbClr val="C00000"/>
                </a:solidFill>
                <a:latin typeface="Courier New" pitchFamily="49" charset="0"/>
              </a:rPr>
              <a:t>Component</a:t>
            </a:r>
            <a:r>
              <a:rPr lang="en-US" b="1" smtClean="0">
                <a:solidFill>
                  <a:srgbClr val="0000FF"/>
                </a:solidFill>
                <a:latin typeface="Courier New" pitchFamily="49" charset="0"/>
              </a:rPr>
              <a:t> comLeft, </a:t>
            </a:r>
            <a:r>
              <a:rPr lang="en-US" b="1" smtClean="0">
                <a:solidFill>
                  <a:srgbClr val="C00000"/>
                </a:solidFill>
                <a:latin typeface="Courier New" pitchFamily="49" charset="0"/>
              </a:rPr>
              <a:t>Component</a:t>
            </a:r>
            <a:r>
              <a:rPr lang="en-US" b="1" smtClean="0">
                <a:solidFill>
                  <a:srgbClr val="0000FF"/>
                </a:solidFill>
                <a:latin typeface="Courier New" pitchFamily="49" charset="0"/>
              </a:rPr>
              <a:t> comRight)</a:t>
            </a:r>
            <a:endParaRPr lang="en-US" smtClean="0">
              <a:solidFill>
                <a:srgbClr val="C00000"/>
              </a:solidFill>
            </a:endParaRPr>
          </a:p>
        </p:txBody>
      </p:sp>
      <p:sp>
        <p:nvSpPr>
          <p:cNvPr id="75781"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048DB36C-C83C-488F-BADA-189FF9A8DBE7}" type="slidenum">
              <a:rPr lang="en-US" b="0">
                <a:latin typeface="Arial Narrow" pitchFamily="34" charset="0"/>
              </a:rPr>
              <a:pPr algn="r"/>
              <a:t>57</a:t>
            </a:fld>
            <a:endParaRPr lang="en-US" b="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EA62F518-B246-4D8A-989D-8639876A1CCB}" type="slidenum">
              <a:rPr lang="en-US" b="0" smtClean="0">
                <a:latin typeface="Arial Narrow" pitchFamily="34" charset="0"/>
              </a:rPr>
              <a:pPr/>
              <a:t>58</a:t>
            </a:fld>
            <a:endParaRPr lang="en-US" b="0" smtClean="0">
              <a:latin typeface="Arial Narrow" pitchFamily="34" charset="0"/>
            </a:endParaRPr>
          </a:p>
        </p:txBody>
      </p:sp>
      <p:sp>
        <p:nvSpPr>
          <p:cNvPr id="275458" name="Rectangle 2"/>
          <p:cNvSpPr>
            <a:spLocks noGrp="1" noChangeArrowheads="1"/>
          </p:cNvSpPr>
          <p:nvPr>
            <p:ph type="title"/>
          </p:nvPr>
        </p:nvSpPr>
        <p:spPr/>
        <p:txBody>
          <a:bodyPr/>
          <a:lstStyle/>
          <a:p>
            <a:pPr>
              <a:defRPr/>
            </a:pPr>
            <a:r>
              <a:rPr lang="en-US" smtClean="0"/>
              <a:t>Methods of JSplitPane</a:t>
            </a:r>
          </a:p>
        </p:txBody>
      </p:sp>
      <p:sp>
        <p:nvSpPr>
          <p:cNvPr id="76804" name="Rectangle 3"/>
          <p:cNvSpPr>
            <a:spLocks noGrp="1" noChangeArrowheads="1"/>
          </p:cNvSpPr>
          <p:nvPr>
            <p:ph idx="1"/>
          </p:nvPr>
        </p:nvSpPr>
        <p:spPr>
          <a:solidFill>
            <a:schemeClr val="hlink"/>
          </a:solidFill>
        </p:spPr>
        <p:txBody>
          <a:bodyPr/>
          <a:lstStyle/>
          <a:p>
            <a:r>
              <a:rPr lang="en-US" b="1" smtClean="0">
                <a:solidFill>
                  <a:srgbClr val="C00000"/>
                </a:solidFill>
                <a:latin typeface="Courier New" pitchFamily="49" charset="0"/>
              </a:rPr>
              <a:t>void</a:t>
            </a:r>
            <a:r>
              <a:rPr lang="en-US" b="1" smtClean="0">
                <a:solidFill>
                  <a:srgbClr val="0000FF"/>
                </a:solidFill>
                <a:latin typeface="Courier New" pitchFamily="49" charset="0"/>
              </a:rPr>
              <a:t> setLeftComponent(</a:t>
            </a:r>
            <a:r>
              <a:rPr lang="en-US" b="1" smtClean="0">
                <a:solidFill>
                  <a:srgbClr val="C00000"/>
                </a:solidFill>
                <a:latin typeface="Courier New" pitchFamily="49" charset="0"/>
              </a:rPr>
              <a:t>Component</a:t>
            </a:r>
            <a:r>
              <a:rPr lang="en-US" b="1" smtClean="0">
                <a:solidFill>
                  <a:srgbClr val="0000FF"/>
                </a:solidFill>
                <a:latin typeface="Courier New" pitchFamily="49" charset="0"/>
              </a:rPr>
              <a:t> c)</a:t>
            </a:r>
          </a:p>
          <a:p>
            <a:r>
              <a:rPr lang="en-US" b="1" smtClean="0">
                <a:solidFill>
                  <a:srgbClr val="C00000"/>
                </a:solidFill>
                <a:latin typeface="Courier New" pitchFamily="49" charset="0"/>
              </a:rPr>
              <a:t>void</a:t>
            </a:r>
            <a:r>
              <a:rPr lang="en-US" b="1" smtClean="0">
                <a:solidFill>
                  <a:srgbClr val="0000FF"/>
                </a:solidFill>
                <a:latin typeface="Courier New" pitchFamily="49" charset="0"/>
              </a:rPr>
              <a:t> setTopComponent(</a:t>
            </a:r>
            <a:r>
              <a:rPr lang="en-US" b="1" smtClean="0">
                <a:solidFill>
                  <a:srgbClr val="C00000"/>
                </a:solidFill>
                <a:latin typeface="Courier New" pitchFamily="49" charset="0"/>
              </a:rPr>
              <a:t>Component</a:t>
            </a:r>
            <a:r>
              <a:rPr lang="en-US" b="1" smtClean="0">
                <a:solidFill>
                  <a:srgbClr val="0000FF"/>
                </a:solidFill>
                <a:latin typeface="Courier New" pitchFamily="49" charset="0"/>
              </a:rPr>
              <a:t> c)</a:t>
            </a:r>
          </a:p>
          <a:p>
            <a:pPr lvl="1"/>
            <a:r>
              <a:rPr lang="en-US" smtClean="0">
                <a:solidFill>
                  <a:srgbClr val="008000"/>
                </a:solidFill>
              </a:rPr>
              <a:t>These operations have the same effect, to set c as the first component in the split pane</a:t>
            </a:r>
          </a:p>
          <a:p>
            <a:pPr>
              <a:spcBef>
                <a:spcPts val="1800"/>
              </a:spcBef>
            </a:pPr>
            <a:r>
              <a:rPr lang="en-US" b="1" smtClean="0">
                <a:solidFill>
                  <a:srgbClr val="C00000"/>
                </a:solidFill>
                <a:latin typeface="Courier New" pitchFamily="49" charset="0"/>
              </a:rPr>
              <a:t>void</a:t>
            </a:r>
            <a:r>
              <a:rPr lang="en-US" b="1" smtClean="0">
                <a:solidFill>
                  <a:srgbClr val="0000FF"/>
                </a:solidFill>
                <a:latin typeface="Courier New" pitchFamily="49" charset="0"/>
              </a:rPr>
              <a:t> setRightComponent(</a:t>
            </a:r>
            <a:r>
              <a:rPr lang="en-US" b="1" smtClean="0">
                <a:solidFill>
                  <a:srgbClr val="C00000"/>
                </a:solidFill>
                <a:latin typeface="Courier New" pitchFamily="49" charset="0"/>
              </a:rPr>
              <a:t>Component</a:t>
            </a:r>
            <a:r>
              <a:rPr lang="en-US" b="1" smtClean="0">
                <a:solidFill>
                  <a:srgbClr val="0000FF"/>
                </a:solidFill>
                <a:latin typeface="Courier New" pitchFamily="49" charset="0"/>
              </a:rPr>
              <a:t> c)</a:t>
            </a:r>
          </a:p>
          <a:p>
            <a:r>
              <a:rPr lang="en-US" b="1" smtClean="0">
                <a:solidFill>
                  <a:srgbClr val="C00000"/>
                </a:solidFill>
                <a:latin typeface="Courier New" pitchFamily="49" charset="0"/>
              </a:rPr>
              <a:t>void</a:t>
            </a:r>
            <a:r>
              <a:rPr lang="en-US" b="1" smtClean="0">
                <a:solidFill>
                  <a:srgbClr val="0000FF"/>
                </a:solidFill>
                <a:latin typeface="Courier New" pitchFamily="49" charset="0"/>
              </a:rPr>
              <a:t> setBottomComponent(</a:t>
            </a:r>
            <a:r>
              <a:rPr lang="en-US" b="1" smtClean="0">
                <a:solidFill>
                  <a:srgbClr val="C00000"/>
                </a:solidFill>
                <a:latin typeface="Courier New" pitchFamily="49" charset="0"/>
              </a:rPr>
              <a:t>Component</a:t>
            </a:r>
            <a:r>
              <a:rPr lang="en-US" b="1" smtClean="0">
                <a:solidFill>
                  <a:srgbClr val="0000FF"/>
                </a:solidFill>
                <a:latin typeface="Courier New" pitchFamily="49" charset="0"/>
              </a:rPr>
              <a:t> c)</a:t>
            </a:r>
          </a:p>
          <a:p>
            <a:pPr lvl="1"/>
            <a:r>
              <a:rPr lang="en-US" smtClean="0">
                <a:solidFill>
                  <a:srgbClr val="008000"/>
                </a:solidFill>
              </a:rPr>
              <a:t>These operations have the same effect, to set c as the second component in the split pane</a:t>
            </a:r>
          </a:p>
        </p:txBody>
      </p:sp>
      <p:sp>
        <p:nvSpPr>
          <p:cNvPr id="76805"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B21F66D7-4150-4F26-B301-029D5CA76F36}" type="slidenum">
              <a:rPr lang="en-US" b="0">
                <a:latin typeface="Arial Narrow" pitchFamily="34" charset="0"/>
              </a:rPr>
              <a:pPr algn="r"/>
              <a:t>58</a:t>
            </a:fld>
            <a:endParaRPr lang="en-US" b="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C3273DFD-D70C-40C6-B645-BA719F233E40}" type="slidenum">
              <a:rPr lang="en-US" b="0" smtClean="0">
                <a:latin typeface="Arial Narrow" pitchFamily="34" charset="0"/>
              </a:rPr>
              <a:pPr/>
              <a:t>59</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b="0" smtClean="0"/>
              <a:t>Example: Compound</a:t>
            </a:r>
            <a:endParaRPr lang="en-US"/>
          </a:p>
        </p:txBody>
      </p:sp>
      <p:sp>
        <p:nvSpPr>
          <p:cNvPr id="77828"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DD8D7146-8885-4CF0-AE13-67745711D5F1}" type="slidenum">
              <a:rPr lang="en-US" b="0">
                <a:latin typeface="Arial Narrow" pitchFamily="34" charset="0"/>
              </a:rPr>
              <a:pPr algn="r"/>
              <a:t>59</a:t>
            </a:fld>
            <a:endParaRPr lang="en-US" b="0">
              <a:latin typeface="Arial Narrow" pitchFamily="34" charset="0"/>
            </a:endParaRPr>
          </a:p>
        </p:txBody>
      </p:sp>
      <p:pic>
        <p:nvPicPr>
          <p:cNvPr id="7782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71600"/>
            <a:ext cx="7734300" cy="51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heel spokes="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14105A53-10FF-4A2F-A9E8-D5BBC65B562D}" type="slidenum">
              <a:rPr lang="en-US" b="0" smtClean="0">
                <a:latin typeface="Arial Narrow" pitchFamily="34" charset="0"/>
              </a:rPr>
              <a:pPr/>
              <a:t>6</a:t>
            </a:fld>
            <a:endParaRPr lang="en-US" b="0" smtClean="0">
              <a:latin typeface="Arial Narrow" pitchFamily="34" charset="0"/>
            </a:endParaRPr>
          </a:p>
        </p:txBody>
      </p:sp>
      <p:sp>
        <p:nvSpPr>
          <p:cNvPr id="22531"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D93C8A32-5698-4497-995E-8BDA81D9865B}" type="slidenum">
              <a:rPr lang="en-US" b="0">
                <a:latin typeface="Arial Narrow" pitchFamily="34" charset="0"/>
              </a:rPr>
              <a:pPr algn="r"/>
              <a:t>6</a:t>
            </a:fld>
            <a:endParaRPr lang="en-US" b="0">
              <a:latin typeface="Arial Narrow" pitchFamily="34" charset="0"/>
            </a:endParaRPr>
          </a:p>
        </p:txBody>
      </p:sp>
      <p:sp>
        <p:nvSpPr>
          <p:cNvPr id="218114" name="Rectangle 2"/>
          <p:cNvSpPr>
            <a:spLocks noGrp="1" noChangeArrowheads="1"/>
          </p:cNvSpPr>
          <p:nvPr>
            <p:ph type="body" idx="1"/>
          </p:nvPr>
        </p:nvSpPr>
        <p:spPr>
          <a:xfrm>
            <a:off x="609600" y="1295400"/>
            <a:ext cx="8229600" cy="5257800"/>
          </a:xfrm>
          <a:solidFill>
            <a:schemeClr val="hlink"/>
          </a:solidFill>
        </p:spPr>
        <p:txBody>
          <a:bodyPr/>
          <a:lstStyle/>
          <a:p>
            <a:r>
              <a:rPr lang="en-US" b="1" smtClean="0">
                <a:solidFill>
                  <a:srgbClr val="0000FF"/>
                </a:solidFill>
                <a:latin typeface="Courier New" pitchFamily="49" charset="0"/>
              </a:rPr>
              <a:t>JList()</a:t>
            </a:r>
          </a:p>
          <a:p>
            <a:pPr lvl="1"/>
            <a:r>
              <a:rPr lang="en-US" smtClean="0">
                <a:solidFill>
                  <a:srgbClr val="008000"/>
                </a:solidFill>
              </a:rPr>
              <a:t>Constructs a JList with an empty model</a:t>
            </a:r>
          </a:p>
          <a:p>
            <a:r>
              <a:rPr lang="en-US" b="1" smtClean="0">
                <a:solidFill>
                  <a:srgbClr val="0000FF"/>
                </a:solidFill>
                <a:latin typeface="Courier New" pitchFamily="49" charset="0"/>
              </a:rPr>
              <a:t>JList(</a:t>
            </a:r>
            <a:r>
              <a:rPr lang="en-US" b="1" smtClean="0">
                <a:solidFill>
                  <a:srgbClr val="C00000"/>
                </a:solidFill>
                <a:latin typeface="Courier New" pitchFamily="49" charset="0"/>
              </a:rPr>
              <a:t>Object[] </a:t>
            </a:r>
            <a:r>
              <a:rPr lang="en-US" b="1" smtClean="0">
                <a:solidFill>
                  <a:srgbClr val="0000FF"/>
                </a:solidFill>
                <a:latin typeface="Courier New" pitchFamily="49" charset="0"/>
              </a:rPr>
              <a:t>listData)</a:t>
            </a:r>
          </a:p>
          <a:p>
            <a:pPr lvl="1"/>
            <a:r>
              <a:rPr lang="en-US" smtClean="0">
                <a:solidFill>
                  <a:srgbClr val="008000"/>
                </a:solidFill>
              </a:rPr>
              <a:t>Displays the elements of the specified array</a:t>
            </a:r>
          </a:p>
          <a:p>
            <a:pPr lvl="1"/>
            <a:r>
              <a:rPr lang="en-US" smtClean="0">
                <a:solidFill>
                  <a:srgbClr val="008000"/>
                </a:solidFill>
              </a:rPr>
              <a:t>Example:</a:t>
            </a:r>
          </a:p>
          <a:p>
            <a:pPr lvl="1">
              <a:buFontTx/>
              <a:buNone/>
            </a:pPr>
            <a:r>
              <a:rPr lang="en-US" smtClean="0">
                <a:solidFill>
                  <a:srgbClr val="002060"/>
                </a:solidFill>
              </a:rPr>
              <a:t>	</a:t>
            </a:r>
            <a:r>
              <a:rPr lang="en-US" sz="2200" smtClean="0">
                <a:solidFill>
                  <a:srgbClr val="0000FF"/>
                </a:solidFill>
              </a:rPr>
              <a:t>String</a:t>
            </a:r>
            <a:r>
              <a:rPr lang="en-US" sz="2200" smtClean="0">
                <a:solidFill>
                  <a:srgbClr val="002060"/>
                </a:solidFill>
              </a:rPr>
              <a:t>[] words= { "quick", "brown", "hungry", "wild", ... };</a:t>
            </a:r>
          </a:p>
          <a:p>
            <a:pPr lvl="1">
              <a:buFontTx/>
              <a:buNone/>
            </a:pPr>
            <a:r>
              <a:rPr lang="en-US" sz="2200" smtClean="0">
                <a:solidFill>
                  <a:srgbClr val="002060"/>
                </a:solidFill>
              </a:rPr>
              <a:t>	</a:t>
            </a:r>
            <a:r>
              <a:rPr lang="en-US" sz="2200" smtClean="0">
                <a:solidFill>
                  <a:srgbClr val="0000FF"/>
                </a:solidFill>
              </a:rPr>
              <a:t>JList</a:t>
            </a:r>
            <a:r>
              <a:rPr lang="en-US" sz="2200" smtClean="0">
                <a:solidFill>
                  <a:srgbClr val="002060"/>
                </a:solidFill>
              </a:rPr>
              <a:t> wordList = </a:t>
            </a:r>
            <a:r>
              <a:rPr lang="en-US" sz="2200" smtClean="0">
                <a:solidFill>
                  <a:srgbClr val="0000FF"/>
                </a:solidFill>
              </a:rPr>
              <a:t>new JList</a:t>
            </a:r>
            <a:r>
              <a:rPr lang="en-US" sz="2200" smtClean="0">
                <a:solidFill>
                  <a:srgbClr val="002060"/>
                </a:solidFill>
              </a:rPr>
              <a:t>(words); </a:t>
            </a:r>
          </a:p>
          <a:p>
            <a:r>
              <a:rPr lang="en-US" b="1" smtClean="0">
                <a:solidFill>
                  <a:srgbClr val="0000FF"/>
                </a:solidFill>
                <a:latin typeface="Courier New" pitchFamily="49" charset="0"/>
              </a:rPr>
              <a:t>JList (</a:t>
            </a:r>
            <a:r>
              <a:rPr lang="en-US" b="1" smtClean="0">
                <a:solidFill>
                  <a:srgbClr val="C00000"/>
                </a:solidFill>
                <a:latin typeface="Courier New" pitchFamily="49" charset="0"/>
              </a:rPr>
              <a:t>ListModel</a:t>
            </a:r>
            <a:r>
              <a:rPr lang="en-US" b="1" smtClean="0">
                <a:solidFill>
                  <a:srgbClr val="0000FF"/>
                </a:solidFill>
                <a:latin typeface="Courier New" pitchFamily="49" charset="0"/>
              </a:rPr>
              <a:t> dataModel)</a:t>
            </a:r>
          </a:p>
          <a:p>
            <a:pPr lvl="1"/>
            <a:r>
              <a:rPr lang="en-US" smtClean="0">
                <a:solidFill>
                  <a:srgbClr val="008000"/>
                </a:solidFill>
              </a:rPr>
              <a:t>displays the elements in the specified, non-null list model</a:t>
            </a:r>
          </a:p>
        </p:txBody>
      </p:sp>
      <p:sp>
        <p:nvSpPr>
          <p:cNvPr id="218115" name="Rectangle 3"/>
          <p:cNvSpPr>
            <a:spLocks noGrp="1" noChangeArrowheads="1"/>
          </p:cNvSpPr>
          <p:nvPr>
            <p:ph type="title"/>
          </p:nvPr>
        </p:nvSpPr>
        <p:spPr/>
        <p:txBody>
          <a:bodyPr/>
          <a:lstStyle/>
          <a:p>
            <a:pPr>
              <a:defRPr/>
            </a:pPr>
            <a:r>
              <a:rPr lang="en-US" smtClean="0"/>
              <a:t>JList</a:t>
            </a:r>
            <a:r>
              <a:rPr lang="en-US" b="0" smtClean="0"/>
              <a:t> – Constructors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18114">
                                            <p:bg/>
                                          </p:spTgt>
                                        </p:tgtEl>
                                        <p:attrNameLst>
                                          <p:attrName>style.visibility</p:attrName>
                                        </p:attrNameLst>
                                      </p:cBhvr>
                                      <p:to>
                                        <p:strVal val="visible"/>
                                      </p:to>
                                    </p:set>
                                    <p:animEffect transition="in" filter="barn(inHorizontal)">
                                      <p:cBhvr>
                                        <p:cTn id="7" dur="500"/>
                                        <p:tgtEl>
                                          <p:spTgt spid="218114">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218114">
                                            <p:txEl>
                                              <p:pRg st="0" end="0"/>
                                            </p:txEl>
                                          </p:spTgt>
                                        </p:tgtEl>
                                        <p:attrNameLst>
                                          <p:attrName>style.visibility</p:attrName>
                                        </p:attrNameLst>
                                      </p:cBhvr>
                                      <p:to>
                                        <p:strVal val="visible"/>
                                      </p:to>
                                    </p:set>
                                    <p:animEffect transition="in" filter="barn(inHorizontal)">
                                      <p:cBhvr>
                                        <p:cTn id="12" dur="500"/>
                                        <p:tgtEl>
                                          <p:spTgt spid="218114">
                                            <p:txEl>
                                              <p:pRg st="0" end="0"/>
                                            </p:txEl>
                                          </p:spTgt>
                                        </p:tgtEl>
                                      </p:cBhvr>
                                    </p:animEffect>
                                  </p:childTnLst>
                                </p:cTn>
                              </p:par>
                              <p:par>
                                <p:cTn id="13" presetID="16" presetClass="entr" presetSubtype="26" fill="hold" grpId="0" nodeType="withEffect">
                                  <p:stCondLst>
                                    <p:cond delay="0"/>
                                  </p:stCondLst>
                                  <p:childTnLst>
                                    <p:set>
                                      <p:cBhvr>
                                        <p:cTn id="14" dur="1" fill="hold">
                                          <p:stCondLst>
                                            <p:cond delay="0"/>
                                          </p:stCondLst>
                                        </p:cTn>
                                        <p:tgtEl>
                                          <p:spTgt spid="218114">
                                            <p:txEl>
                                              <p:pRg st="1" end="1"/>
                                            </p:txEl>
                                          </p:spTgt>
                                        </p:tgtEl>
                                        <p:attrNameLst>
                                          <p:attrName>style.visibility</p:attrName>
                                        </p:attrNameLst>
                                      </p:cBhvr>
                                      <p:to>
                                        <p:strVal val="visible"/>
                                      </p:to>
                                    </p:set>
                                    <p:animEffect transition="in" filter="barn(inHorizontal)">
                                      <p:cBhvr>
                                        <p:cTn id="15" dur="500"/>
                                        <p:tgtEl>
                                          <p:spTgt spid="218114">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6" fill="hold" grpId="0" nodeType="clickEffect">
                                  <p:stCondLst>
                                    <p:cond delay="0"/>
                                  </p:stCondLst>
                                  <p:childTnLst>
                                    <p:set>
                                      <p:cBhvr>
                                        <p:cTn id="19" dur="1" fill="hold">
                                          <p:stCondLst>
                                            <p:cond delay="0"/>
                                          </p:stCondLst>
                                        </p:cTn>
                                        <p:tgtEl>
                                          <p:spTgt spid="218114">
                                            <p:txEl>
                                              <p:pRg st="2" end="2"/>
                                            </p:txEl>
                                          </p:spTgt>
                                        </p:tgtEl>
                                        <p:attrNameLst>
                                          <p:attrName>style.visibility</p:attrName>
                                        </p:attrNameLst>
                                      </p:cBhvr>
                                      <p:to>
                                        <p:strVal val="visible"/>
                                      </p:to>
                                    </p:set>
                                    <p:animEffect transition="in" filter="barn(inHorizontal)">
                                      <p:cBhvr>
                                        <p:cTn id="20" dur="500"/>
                                        <p:tgtEl>
                                          <p:spTgt spid="218114">
                                            <p:txEl>
                                              <p:pRg st="2" end="2"/>
                                            </p:txEl>
                                          </p:spTgt>
                                        </p:tgtEl>
                                      </p:cBhvr>
                                    </p:animEffect>
                                  </p:childTnLst>
                                </p:cTn>
                              </p:par>
                              <p:par>
                                <p:cTn id="21" presetID="16" presetClass="entr" presetSubtype="26" fill="hold" grpId="0" nodeType="withEffect">
                                  <p:stCondLst>
                                    <p:cond delay="0"/>
                                  </p:stCondLst>
                                  <p:childTnLst>
                                    <p:set>
                                      <p:cBhvr>
                                        <p:cTn id="22" dur="1" fill="hold">
                                          <p:stCondLst>
                                            <p:cond delay="0"/>
                                          </p:stCondLst>
                                        </p:cTn>
                                        <p:tgtEl>
                                          <p:spTgt spid="218114">
                                            <p:txEl>
                                              <p:pRg st="3" end="3"/>
                                            </p:txEl>
                                          </p:spTgt>
                                        </p:tgtEl>
                                        <p:attrNameLst>
                                          <p:attrName>style.visibility</p:attrName>
                                        </p:attrNameLst>
                                      </p:cBhvr>
                                      <p:to>
                                        <p:strVal val="visible"/>
                                      </p:to>
                                    </p:set>
                                    <p:animEffect transition="in" filter="barn(inHorizontal)">
                                      <p:cBhvr>
                                        <p:cTn id="23" dur="500"/>
                                        <p:tgtEl>
                                          <p:spTgt spid="218114">
                                            <p:txEl>
                                              <p:pRg st="3" end="3"/>
                                            </p:txEl>
                                          </p:spTgt>
                                        </p:tgtEl>
                                      </p:cBhvr>
                                    </p:animEffect>
                                  </p:childTnLst>
                                </p:cTn>
                              </p:par>
                              <p:par>
                                <p:cTn id="24" presetID="16" presetClass="entr" presetSubtype="26" fill="hold" grpId="0" nodeType="withEffect">
                                  <p:stCondLst>
                                    <p:cond delay="0"/>
                                  </p:stCondLst>
                                  <p:childTnLst>
                                    <p:set>
                                      <p:cBhvr>
                                        <p:cTn id="25" dur="1" fill="hold">
                                          <p:stCondLst>
                                            <p:cond delay="0"/>
                                          </p:stCondLst>
                                        </p:cTn>
                                        <p:tgtEl>
                                          <p:spTgt spid="218114">
                                            <p:txEl>
                                              <p:pRg st="4" end="4"/>
                                            </p:txEl>
                                          </p:spTgt>
                                        </p:tgtEl>
                                        <p:attrNameLst>
                                          <p:attrName>style.visibility</p:attrName>
                                        </p:attrNameLst>
                                      </p:cBhvr>
                                      <p:to>
                                        <p:strVal val="visible"/>
                                      </p:to>
                                    </p:set>
                                    <p:animEffect transition="in" filter="barn(inHorizontal)">
                                      <p:cBhvr>
                                        <p:cTn id="26" dur="500"/>
                                        <p:tgtEl>
                                          <p:spTgt spid="218114">
                                            <p:txEl>
                                              <p:pRg st="4" end="4"/>
                                            </p:txEl>
                                          </p:spTgt>
                                        </p:tgtEl>
                                      </p:cBhvr>
                                    </p:animEffect>
                                  </p:childTnLst>
                                </p:cTn>
                              </p:par>
                              <p:par>
                                <p:cTn id="27" presetID="16" presetClass="entr" presetSubtype="26" fill="hold" grpId="0" nodeType="withEffect">
                                  <p:stCondLst>
                                    <p:cond delay="0"/>
                                  </p:stCondLst>
                                  <p:childTnLst>
                                    <p:set>
                                      <p:cBhvr>
                                        <p:cTn id="28" dur="1" fill="hold">
                                          <p:stCondLst>
                                            <p:cond delay="0"/>
                                          </p:stCondLst>
                                        </p:cTn>
                                        <p:tgtEl>
                                          <p:spTgt spid="218114">
                                            <p:txEl>
                                              <p:pRg st="5" end="5"/>
                                            </p:txEl>
                                          </p:spTgt>
                                        </p:tgtEl>
                                        <p:attrNameLst>
                                          <p:attrName>style.visibility</p:attrName>
                                        </p:attrNameLst>
                                      </p:cBhvr>
                                      <p:to>
                                        <p:strVal val="visible"/>
                                      </p:to>
                                    </p:set>
                                    <p:animEffect transition="in" filter="barn(inHorizontal)">
                                      <p:cBhvr>
                                        <p:cTn id="29" dur="500"/>
                                        <p:tgtEl>
                                          <p:spTgt spid="218114">
                                            <p:txEl>
                                              <p:pRg st="5" end="5"/>
                                            </p:txEl>
                                          </p:spTgt>
                                        </p:tgtEl>
                                      </p:cBhvr>
                                    </p:animEffect>
                                  </p:childTnLst>
                                </p:cTn>
                              </p:par>
                              <p:par>
                                <p:cTn id="30" presetID="16" presetClass="entr" presetSubtype="26" fill="hold" grpId="0" nodeType="withEffect">
                                  <p:stCondLst>
                                    <p:cond delay="0"/>
                                  </p:stCondLst>
                                  <p:childTnLst>
                                    <p:set>
                                      <p:cBhvr>
                                        <p:cTn id="31" dur="1" fill="hold">
                                          <p:stCondLst>
                                            <p:cond delay="0"/>
                                          </p:stCondLst>
                                        </p:cTn>
                                        <p:tgtEl>
                                          <p:spTgt spid="218114">
                                            <p:txEl>
                                              <p:pRg st="6" end="6"/>
                                            </p:txEl>
                                          </p:spTgt>
                                        </p:tgtEl>
                                        <p:attrNameLst>
                                          <p:attrName>style.visibility</p:attrName>
                                        </p:attrNameLst>
                                      </p:cBhvr>
                                      <p:to>
                                        <p:strVal val="visible"/>
                                      </p:to>
                                    </p:set>
                                    <p:animEffect transition="in" filter="barn(inHorizontal)">
                                      <p:cBhvr>
                                        <p:cTn id="32" dur="500"/>
                                        <p:tgtEl>
                                          <p:spTgt spid="218114">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6" fill="hold" grpId="0" nodeType="clickEffect">
                                  <p:stCondLst>
                                    <p:cond delay="0"/>
                                  </p:stCondLst>
                                  <p:childTnLst>
                                    <p:set>
                                      <p:cBhvr>
                                        <p:cTn id="36" dur="1" fill="hold">
                                          <p:stCondLst>
                                            <p:cond delay="0"/>
                                          </p:stCondLst>
                                        </p:cTn>
                                        <p:tgtEl>
                                          <p:spTgt spid="218114">
                                            <p:txEl>
                                              <p:pRg st="7" end="7"/>
                                            </p:txEl>
                                          </p:spTgt>
                                        </p:tgtEl>
                                        <p:attrNameLst>
                                          <p:attrName>style.visibility</p:attrName>
                                        </p:attrNameLst>
                                      </p:cBhvr>
                                      <p:to>
                                        <p:strVal val="visible"/>
                                      </p:to>
                                    </p:set>
                                    <p:animEffect transition="in" filter="barn(inHorizontal)">
                                      <p:cBhvr>
                                        <p:cTn id="37" dur="500"/>
                                        <p:tgtEl>
                                          <p:spTgt spid="218114">
                                            <p:txEl>
                                              <p:pRg st="7" end="7"/>
                                            </p:txEl>
                                          </p:spTgt>
                                        </p:tgtEl>
                                      </p:cBhvr>
                                    </p:animEffect>
                                  </p:childTnLst>
                                </p:cTn>
                              </p:par>
                              <p:par>
                                <p:cTn id="38" presetID="16" presetClass="entr" presetSubtype="26" fill="hold" grpId="0" nodeType="withEffect">
                                  <p:stCondLst>
                                    <p:cond delay="0"/>
                                  </p:stCondLst>
                                  <p:childTnLst>
                                    <p:set>
                                      <p:cBhvr>
                                        <p:cTn id="39" dur="1" fill="hold">
                                          <p:stCondLst>
                                            <p:cond delay="0"/>
                                          </p:stCondLst>
                                        </p:cTn>
                                        <p:tgtEl>
                                          <p:spTgt spid="218114">
                                            <p:txEl>
                                              <p:pRg st="8" end="8"/>
                                            </p:txEl>
                                          </p:spTgt>
                                        </p:tgtEl>
                                        <p:attrNameLst>
                                          <p:attrName>style.visibility</p:attrName>
                                        </p:attrNameLst>
                                      </p:cBhvr>
                                      <p:to>
                                        <p:strVal val="visible"/>
                                      </p:to>
                                    </p:set>
                                    <p:animEffect transition="in" filter="barn(inHorizontal)">
                                      <p:cBhvr>
                                        <p:cTn id="40" dur="500"/>
                                        <p:tgtEl>
                                          <p:spTgt spid="2181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4" grpId="0" build="p"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pPr>
              <a:defRPr/>
            </a:pPr>
            <a:fld id="{91121AE4-657C-4A29-AF7D-26ADEE24710C}" type="slidenum">
              <a:rPr lang="en-US"/>
              <a:pPr>
                <a:defRPr/>
              </a:pPr>
              <a:t>60</a:t>
            </a:fld>
            <a:endParaRPr lang="en-US"/>
          </a:p>
        </p:txBody>
      </p:sp>
      <p:sp>
        <p:nvSpPr>
          <p:cNvPr id="78851" name="Rectangle 2"/>
          <p:cNvSpPr>
            <a:spLocks noGrp="1" noChangeArrowheads="1"/>
          </p:cNvSpPr>
          <p:nvPr>
            <p:ph type="title"/>
          </p:nvPr>
        </p:nvSpPr>
        <p:spPr>
          <a:xfrm>
            <a:off x="574675" y="304800"/>
            <a:ext cx="8001000" cy="911225"/>
          </a:xfrm>
        </p:spPr>
        <p:txBody>
          <a:bodyPr/>
          <a:lstStyle/>
          <a:p>
            <a:pPr algn="l" eaLnBrk="1" hangingPunct="1"/>
            <a:r>
              <a:rPr lang="en-US" sz="4400" b="1" smtClean="0">
                <a:solidFill>
                  <a:srgbClr val="7B9899"/>
                </a:solidFill>
              </a:rPr>
              <a:t>Outline</a:t>
            </a:r>
          </a:p>
        </p:txBody>
      </p:sp>
      <p:sp>
        <p:nvSpPr>
          <p:cNvPr id="74755" name="Text Box 3"/>
          <p:cNvSpPr txBox="1">
            <a:spLocks noChangeArrowheads="1"/>
          </p:cNvSpPr>
          <p:nvPr/>
        </p:nvSpPr>
        <p:spPr bwMode="auto">
          <a:xfrm>
            <a:off x="4343400" y="1809750"/>
            <a:ext cx="30480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457200" indent="-4572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spcBef>
                <a:spcPts val="1200"/>
              </a:spcBef>
              <a:buFont typeface="Wingdings" pitchFamily="2" charset="2"/>
              <a:buChar char="Ø"/>
            </a:pPr>
            <a:r>
              <a:rPr lang="en-US" sz="2400">
                <a:solidFill>
                  <a:srgbClr val="0000FF"/>
                </a:solidFill>
                <a:latin typeface="Arial" charset="0"/>
              </a:rPr>
              <a:t>JList</a:t>
            </a:r>
          </a:p>
          <a:p>
            <a:pPr>
              <a:spcBef>
                <a:spcPts val="1200"/>
              </a:spcBef>
              <a:buFont typeface="Wingdings" pitchFamily="2" charset="2"/>
              <a:buChar char="Ø"/>
            </a:pPr>
            <a:r>
              <a:rPr lang="en-US" sz="2400">
                <a:solidFill>
                  <a:srgbClr val="0000FF"/>
                </a:solidFill>
                <a:latin typeface="Arial" charset="0"/>
              </a:rPr>
              <a:t>JTable</a:t>
            </a:r>
          </a:p>
          <a:p>
            <a:pPr>
              <a:spcBef>
                <a:spcPts val="1200"/>
              </a:spcBef>
              <a:buFont typeface="Wingdings" pitchFamily="2" charset="2"/>
              <a:buChar char="Ø"/>
            </a:pPr>
            <a:r>
              <a:rPr lang="en-US" sz="2400">
                <a:solidFill>
                  <a:srgbClr val="0000FF"/>
                </a:solidFill>
                <a:latin typeface="Arial" charset="0"/>
              </a:rPr>
              <a:t>JTree</a:t>
            </a:r>
          </a:p>
          <a:p>
            <a:pPr>
              <a:spcBef>
                <a:spcPts val="1200"/>
              </a:spcBef>
              <a:buFont typeface="Wingdings" pitchFamily="2" charset="2"/>
              <a:buChar char="Ø"/>
            </a:pPr>
            <a:r>
              <a:rPr lang="en-US" sz="2400">
                <a:solidFill>
                  <a:srgbClr val="0000FF"/>
                </a:solidFill>
                <a:latin typeface="Arial" charset="0"/>
              </a:rPr>
              <a:t>JSplitPane</a:t>
            </a:r>
          </a:p>
          <a:p>
            <a:pPr lvl="3">
              <a:spcBef>
                <a:spcPts val="1200"/>
              </a:spcBef>
              <a:buFont typeface="Wingdings" pitchFamily="2" charset="2"/>
              <a:buChar char="Ø"/>
            </a:pPr>
            <a:r>
              <a:rPr lang="en-US" sz="2400">
                <a:solidFill>
                  <a:srgbClr val="0000FF"/>
                </a:solidFill>
                <a:latin typeface="Arial" charset="0"/>
              </a:rPr>
              <a:t>JSlider</a:t>
            </a:r>
          </a:p>
          <a:p>
            <a:pPr lvl="3">
              <a:spcBef>
                <a:spcPts val="1200"/>
              </a:spcBef>
              <a:buFont typeface="Wingdings" pitchFamily="2" charset="2"/>
              <a:buChar char="Ø"/>
            </a:pPr>
            <a:r>
              <a:rPr lang="en-US" sz="2400">
                <a:solidFill>
                  <a:srgbClr val="0000FF"/>
                </a:solidFill>
              </a:rPr>
              <a:t>Key Events</a:t>
            </a:r>
          </a:p>
          <a:p>
            <a:pPr lvl="3">
              <a:spcBef>
                <a:spcPts val="1200"/>
              </a:spcBef>
              <a:buFont typeface="Wingdings" pitchFamily="2" charset="2"/>
              <a:buChar char="Ø"/>
            </a:pPr>
            <a:r>
              <a:rPr lang="en-US" sz="2400">
                <a:solidFill>
                  <a:srgbClr val="0000FF"/>
                </a:solidFill>
              </a:rPr>
              <a:t>Mouse Events</a:t>
            </a:r>
            <a:endParaRPr lang="en-US" sz="2400">
              <a:solidFill>
                <a:srgbClr val="0000FF"/>
              </a:solidFill>
              <a:latin typeface="Arial" charset="0"/>
            </a:endParaRPr>
          </a:p>
        </p:txBody>
      </p:sp>
      <p:sp>
        <p:nvSpPr>
          <p:cNvPr id="74756" name="AutoShape 4"/>
          <p:cNvSpPr>
            <a:spLocks noChangeArrowheads="1"/>
          </p:cNvSpPr>
          <p:nvPr/>
        </p:nvSpPr>
        <p:spPr bwMode="auto">
          <a:xfrm>
            <a:off x="2819400" y="3962400"/>
            <a:ext cx="1371600" cy="304800"/>
          </a:xfrm>
          <a:prstGeom prst="rightArrow">
            <a:avLst>
              <a:gd name="adj1" fmla="val 50000"/>
              <a:gd name="adj2" fmla="val 68750"/>
            </a:avLst>
          </a:prstGeom>
          <a:solidFill>
            <a:schemeClr val="accent3">
              <a:lumMod val="75000"/>
            </a:schemeClr>
          </a:solidFill>
          <a:ln w="9525">
            <a:solidFill>
              <a:schemeClr val="tx1"/>
            </a:solidFill>
            <a:miter lim="800000"/>
            <a:headEnd/>
            <a:tailEnd/>
          </a:ln>
          <a:effectLst/>
        </p:spPr>
        <p:txBody>
          <a:bodyPr wrap="none" anchor="ctr"/>
          <a:lstStyle/>
          <a:p>
            <a:pPr>
              <a:defRPr/>
            </a:pPr>
            <a:endParaRPr lang="en-US"/>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74755"/>
                                        </p:tgtEl>
                                        <p:attrNameLst>
                                          <p:attrName>style.visibility</p:attrName>
                                        </p:attrNameLst>
                                      </p:cBhvr>
                                      <p:to>
                                        <p:strVal val="visible"/>
                                      </p:to>
                                    </p:set>
                                    <p:anim calcmode="lin" valueType="num">
                                      <p:cBhvr additive="base">
                                        <p:cTn id="7" dur="500" fill="hold"/>
                                        <p:tgtEl>
                                          <p:spTgt spid="74755"/>
                                        </p:tgtEl>
                                        <p:attrNameLst>
                                          <p:attrName>ppt_x</p:attrName>
                                        </p:attrNameLst>
                                      </p:cBhvr>
                                      <p:tavLst>
                                        <p:tav tm="0">
                                          <p:val>
                                            <p:strVal val="1+#ppt_w/2"/>
                                          </p:val>
                                        </p:tav>
                                        <p:tav tm="100000">
                                          <p:val>
                                            <p:strVal val="#ppt_x"/>
                                          </p:val>
                                        </p:tav>
                                      </p:tavLst>
                                    </p:anim>
                                    <p:anim calcmode="lin" valueType="num">
                                      <p:cBhvr additive="base">
                                        <p:cTn id="8" dur="500" fill="hold"/>
                                        <p:tgtEl>
                                          <p:spTgt spid="7475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4756"/>
                                        </p:tgtEl>
                                        <p:attrNameLst>
                                          <p:attrName>style.visibility</p:attrName>
                                        </p:attrNameLst>
                                      </p:cBhvr>
                                      <p:to>
                                        <p:strVal val="visible"/>
                                      </p:to>
                                    </p:set>
                                    <p:animEffect transition="in" filter="dissolve">
                                      <p:cBhvr>
                                        <p:cTn id="13" dur="5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autoUpdateAnimBg="0"/>
      <p:bldP spid="7475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81B24FBF-7A0A-4148-8D26-17B7EC50CBF8}" type="slidenum">
              <a:rPr lang="en-US" b="0" smtClean="0">
                <a:latin typeface="Arial Narrow" pitchFamily="34" charset="0"/>
              </a:rPr>
              <a:pPr/>
              <a:t>61</a:t>
            </a:fld>
            <a:endParaRPr lang="en-US" b="0" smtClean="0">
              <a:latin typeface="Arial Narrow" pitchFamily="34" charset="0"/>
            </a:endParaRPr>
          </a:p>
        </p:txBody>
      </p:sp>
      <p:sp>
        <p:nvSpPr>
          <p:cNvPr id="75778" name="Rectangle 2"/>
          <p:cNvSpPr>
            <a:spLocks noGrp="1" noChangeArrowheads="1"/>
          </p:cNvSpPr>
          <p:nvPr>
            <p:ph type="title"/>
          </p:nvPr>
        </p:nvSpPr>
        <p:spPr/>
        <p:txBody>
          <a:bodyPr/>
          <a:lstStyle/>
          <a:p>
            <a:pPr>
              <a:defRPr/>
            </a:pPr>
            <a:r>
              <a:rPr lang="en-US" smtClean="0"/>
              <a:t>JSlider</a:t>
            </a:r>
            <a:endParaRPr lang="en-US"/>
          </a:p>
        </p:txBody>
      </p:sp>
      <p:sp>
        <p:nvSpPr>
          <p:cNvPr id="87043" name="Rectangle 3"/>
          <p:cNvSpPr>
            <a:spLocks noGrp="1" noChangeArrowheads="1"/>
          </p:cNvSpPr>
          <p:nvPr>
            <p:ph idx="1"/>
          </p:nvPr>
        </p:nvSpPr>
        <p:spPr/>
        <p:txBody>
          <a:bodyPr/>
          <a:lstStyle/>
          <a:p>
            <a:r>
              <a:rPr lang="en-US" smtClean="0"/>
              <a:t>Purpose</a:t>
            </a:r>
          </a:p>
          <a:p>
            <a:pPr lvl="1"/>
            <a:r>
              <a:rPr lang="en-US" smtClean="0"/>
              <a:t>allows the user to select a numeric value by sliding a knob within a bounded interval</a:t>
            </a:r>
          </a:p>
          <a:p>
            <a:r>
              <a:rPr lang="en-US" smtClean="0"/>
              <a:t>Usage</a:t>
            </a:r>
          </a:p>
          <a:p>
            <a:pPr lvl="1"/>
            <a:r>
              <a:rPr lang="en-US" smtClean="0"/>
              <a:t>A </a:t>
            </a:r>
            <a:r>
              <a:rPr lang="en-US" smtClean="0">
                <a:solidFill>
                  <a:schemeClr val="tx1"/>
                </a:solidFill>
              </a:rPr>
              <a:t>JSlider </a:t>
            </a:r>
            <a:r>
              <a:rPr lang="en-US" smtClean="0"/>
              <a:t>can be oriented vertically or horizontally </a:t>
            </a:r>
          </a:p>
          <a:p>
            <a:pPr lvl="1"/>
            <a:r>
              <a:rPr lang="en-US" smtClean="0"/>
              <a:t>A </a:t>
            </a:r>
            <a:r>
              <a:rPr lang="en-US" smtClean="0">
                <a:solidFill>
                  <a:schemeClr val="tx1"/>
                </a:solidFill>
              </a:rPr>
              <a:t>JSlider </a:t>
            </a:r>
            <a:r>
              <a:rPr lang="en-US" smtClean="0"/>
              <a:t>can have optional tick marks and labels</a:t>
            </a:r>
          </a:p>
          <a:p>
            <a:pPr lvl="2"/>
            <a:r>
              <a:rPr lang="en-US" smtClean="0"/>
              <a:t>By default, tick marks and labels are invisible and spacing for major and minor tick marks is zero</a:t>
            </a:r>
          </a:p>
          <a:p>
            <a:pPr lvl="3"/>
            <a:r>
              <a:rPr lang="en-US" smtClean="0"/>
              <a:t>To see tick marks, use method: </a:t>
            </a:r>
            <a:r>
              <a:rPr lang="en-US" smtClean="0">
                <a:solidFill>
                  <a:srgbClr val="51FFB4"/>
                </a:solidFill>
                <a:latin typeface="Courier New" pitchFamily="49" charset="0"/>
                <a:cs typeface="Courier New" pitchFamily="49" charset="0"/>
              </a:rPr>
              <a:t>setPaintTicks(true)</a:t>
            </a:r>
            <a:endParaRPr lang="en-US" smtClean="0"/>
          </a:p>
          <a:p>
            <a:pPr lvl="3"/>
            <a:r>
              <a:rPr lang="en-US" smtClean="0"/>
              <a:t>To display standard numeric labels at major tick mark locations, use method </a:t>
            </a:r>
            <a:r>
              <a:rPr lang="en-US" smtClean="0">
                <a:solidFill>
                  <a:srgbClr val="51FFB4"/>
                </a:solidFill>
                <a:latin typeface="Courier New" pitchFamily="49" charset="0"/>
                <a:cs typeface="Courier New" pitchFamily="49" charset="0"/>
              </a:rPr>
              <a:t>setPaintLabels(true)</a:t>
            </a:r>
            <a:endParaRPr lang="en-US" smtClean="0"/>
          </a:p>
        </p:txBody>
      </p:sp>
      <p:pic>
        <p:nvPicPr>
          <p:cNvPr id="7987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381000"/>
            <a:ext cx="50038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blinds(horizontal)">
                                      <p:cBhvr>
                                        <p:cTn id="7" dur="500"/>
                                        <p:tgtEl>
                                          <p:spTgt spid="87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7043">
                                            <p:txEl>
                                              <p:pRg st="1" end="1"/>
                                            </p:txEl>
                                          </p:spTgt>
                                        </p:tgtEl>
                                        <p:attrNameLst>
                                          <p:attrName>style.visibility</p:attrName>
                                        </p:attrNameLst>
                                      </p:cBhvr>
                                      <p:to>
                                        <p:strVal val="visible"/>
                                      </p:to>
                                    </p:set>
                                    <p:animEffect transition="in" filter="blinds(horizontal)">
                                      <p:cBhvr>
                                        <p:cTn id="12" dur="500"/>
                                        <p:tgtEl>
                                          <p:spTgt spid="870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7043">
                                            <p:txEl>
                                              <p:pRg st="2" end="2"/>
                                            </p:txEl>
                                          </p:spTgt>
                                        </p:tgtEl>
                                        <p:attrNameLst>
                                          <p:attrName>style.visibility</p:attrName>
                                        </p:attrNameLst>
                                      </p:cBhvr>
                                      <p:to>
                                        <p:strVal val="visible"/>
                                      </p:to>
                                    </p:set>
                                    <p:animEffect transition="in" filter="blinds(horizontal)">
                                      <p:cBhvr>
                                        <p:cTn id="17" dur="500"/>
                                        <p:tgtEl>
                                          <p:spTgt spid="870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7043">
                                            <p:txEl>
                                              <p:pRg st="3" end="3"/>
                                            </p:txEl>
                                          </p:spTgt>
                                        </p:tgtEl>
                                        <p:attrNameLst>
                                          <p:attrName>style.visibility</p:attrName>
                                        </p:attrNameLst>
                                      </p:cBhvr>
                                      <p:to>
                                        <p:strVal val="visible"/>
                                      </p:to>
                                    </p:set>
                                    <p:animEffect transition="in" filter="blinds(horizontal)">
                                      <p:cBhvr>
                                        <p:cTn id="22" dur="500"/>
                                        <p:tgtEl>
                                          <p:spTgt spid="870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7043">
                                            <p:txEl>
                                              <p:pRg st="4" end="4"/>
                                            </p:txEl>
                                          </p:spTgt>
                                        </p:tgtEl>
                                        <p:attrNameLst>
                                          <p:attrName>style.visibility</p:attrName>
                                        </p:attrNameLst>
                                      </p:cBhvr>
                                      <p:to>
                                        <p:strVal val="visible"/>
                                      </p:to>
                                    </p:set>
                                    <p:animEffect transition="in" filter="blinds(horizontal)">
                                      <p:cBhvr>
                                        <p:cTn id="27" dur="500"/>
                                        <p:tgtEl>
                                          <p:spTgt spid="870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7043">
                                            <p:txEl>
                                              <p:pRg st="5" end="5"/>
                                            </p:txEl>
                                          </p:spTgt>
                                        </p:tgtEl>
                                        <p:attrNameLst>
                                          <p:attrName>style.visibility</p:attrName>
                                        </p:attrNameLst>
                                      </p:cBhvr>
                                      <p:to>
                                        <p:strVal val="visible"/>
                                      </p:to>
                                    </p:set>
                                    <p:animEffect transition="in" filter="blinds(horizontal)">
                                      <p:cBhvr>
                                        <p:cTn id="32" dur="500"/>
                                        <p:tgtEl>
                                          <p:spTgt spid="8704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7043">
                                            <p:txEl>
                                              <p:pRg st="6" end="6"/>
                                            </p:txEl>
                                          </p:spTgt>
                                        </p:tgtEl>
                                        <p:attrNameLst>
                                          <p:attrName>style.visibility</p:attrName>
                                        </p:attrNameLst>
                                      </p:cBhvr>
                                      <p:to>
                                        <p:strVal val="visible"/>
                                      </p:to>
                                    </p:set>
                                    <p:animEffect transition="in" filter="blinds(horizontal)">
                                      <p:cBhvr>
                                        <p:cTn id="37" dur="500"/>
                                        <p:tgtEl>
                                          <p:spTgt spid="8704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7043">
                                            <p:txEl>
                                              <p:pRg st="7" end="7"/>
                                            </p:txEl>
                                          </p:spTgt>
                                        </p:tgtEl>
                                        <p:attrNameLst>
                                          <p:attrName>style.visibility</p:attrName>
                                        </p:attrNameLst>
                                      </p:cBhvr>
                                      <p:to>
                                        <p:strVal val="visible"/>
                                      </p:to>
                                    </p:set>
                                    <p:animEffect transition="in" filter="blinds(horizontal)">
                                      <p:cBhvr>
                                        <p:cTn id="42" dur="500"/>
                                        <p:tgtEl>
                                          <p:spTgt spid="870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A0089488-69CF-4406-897E-ACC48DC9EDAA}" type="slidenum">
              <a:rPr lang="en-US" b="0" smtClean="0">
                <a:latin typeface="Arial Narrow" pitchFamily="34" charset="0"/>
              </a:rPr>
              <a:pPr/>
              <a:t>62</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smtClean="0"/>
              <a:t>JSlider</a:t>
            </a:r>
            <a:endParaRPr lang="en-US"/>
          </a:p>
        </p:txBody>
      </p:sp>
      <p:sp>
        <p:nvSpPr>
          <p:cNvPr id="80900"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1C22923E-EF3A-4D59-96CA-93D0A474B2A6}" type="slidenum">
              <a:rPr lang="en-US" b="0">
                <a:latin typeface="Arial Narrow" pitchFamily="34" charset="0"/>
              </a:rPr>
              <a:pPr algn="r"/>
              <a:t>62</a:t>
            </a:fld>
            <a:endParaRPr lang="en-US" b="0">
              <a:latin typeface="Arial Narrow" pitchFamily="34" charset="0"/>
            </a:endParaRPr>
          </a:p>
        </p:txBody>
      </p:sp>
      <p:pic>
        <p:nvPicPr>
          <p:cNvPr id="8090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695575" y="1346200"/>
            <a:ext cx="4010025" cy="5130800"/>
          </a:xfrm>
          <a:noFill/>
        </p:spPr>
      </p:pic>
    </p:spTree>
  </p:cSld>
  <p:clrMapOvr>
    <a:masterClrMapping/>
  </p:clrMapOvr>
  <p:transition>
    <p:wheel spokes="1"/>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43D72EBF-5EDB-47F1-AC33-433D69AC0E72}" type="slidenum">
              <a:rPr lang="en-US" b="0" smtClean="0">
                <a:latin typeface="Arial Narrow" pitchFamily="34" charset="0"/>
              </a:rPr>
              <a:pPr/>
              <a:t>63</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smtClean="0"/>
              <a:t>Constructors of JSlider</a:t>
            </a:r>
          </a:p>
        </p:txBody>
      </p:sp>
      <p:sp>
        <p:nvSpPr>
          <p:cNvPr id="81924" name="Content Placeholder 2"/>
          <p:cNvSpPr>
            <a:spLocks noGrp="1"/>
          </p:cNvSpPr>
          <p:nvPr>
            <p:ph idx="1"/>
          </p:nvPr>
        </p:nvSpPr>
        <p:spPr>
          <a:solidFill>
            <a:srgbClr val="FFFF99"/>
          </a:solidFill>
        </p:spPr>
        <p:txBody>
          <a:bodyPr/>
          <a:lstStyle/>
          <a:p>
            <a:pPr>
              <a:spcBef>
                <a:spcPts val="300"/>
              </a:spcBef>
            </a:pPr>
            <a:r>
              <a:rPr lang="en-US" sz="2400" b="1" smtClean="0">
                <a:solidFill>
                  <a:srgbClr val="0000FF"/>
                </a:solidFill>
              </a:rPr>
              <a:t>JSlider()</a:t>
            </a:r>
          </a:p>
          <a:p>
            <a:pPr lvl="1">
              <a:spcBef>
                <a:spcPts val="300"/>
              </a:spcBef>
            </a:pPr>
            <a:r>
              <a:rPr lang="en-US" sz="2200" smtClean="0">
                <a:solidFill>
                  <a:srgbClr val="008000"/>
                </a:solidFill>
              </a:rPr>
              <a:t>Creates a horizontal slider with the range 0 to 100 and an initial value of 50</a:t>
            </a:r>
          </a:p>
          <a:p>
            <a:pPr>
              <a:spcBef>
                <a:spcPts val="300"/>
              </a:spcBef>
            </a:pPr>
            <a:r>
              <a:rPr lang="en-US" sz="2400" b="1" smtClean="0">
                <a:solidFill>
                  <a:srgbClr val="0000FF"/>
                </a:solidFill>
              </a:rPr>
              <a:t>JSlider(</a:t>
            </a:r>
            <a:r>
              <a:rPr lang="en-US" sz="2400" b="1" smtClean="0">
                <a:solidFill>
                  <a:srgbClr val="C00000"/>
                </a:solidFill>
              </a:rPr>
              <a:t>int</a:t>
            </a:r>
            <a:r>
              <a:rPr lang="en-US" sz="2400" b="1" smtClean="0">
                <a:solidFill>
                  <a:srgbClr val="0000FF"/>
                </a:solidFill>
              </a:rPr>
              <a:t> min, </a:t>
            </a:r>
            <a:r>
              <a:rPr lang="en-US" sz="2400" b="1" smtClean="0">
                <a:solidFill>
                  <a:srgbClr val="C00000"/>
                </a:solidFill>
              </a:rPr>
              <a:t>int</a:t>
            </a:r>
            <a:r>
              <a:rPr lang="en-US" sz="2400" b="1" smtClean="0">
                <a:solidFill>
                  <a:srgbClr val="0000FF"/>
                </a:solidFill>
              </a:rPr>
              <a:t> max) </a:t>
            </a:r>
            <a:br>
              <a:rPr lang="en-US" sz="2400" b="1" smtClean="0">
                <a:solidFill>
                  <a:srgbClr val="0000FF"/>
                </a:solidFill>
              </a:rPr>
            </a:br>
            <a:r>
              <a:rPr lang="en-US" sz="2400" b="1" smtClean="0">
                <a:solidFill>
                  <a:srgbClr val="0000FF"/>
                </a:solidFill>
              </a:rPr>
              <a:t>JSlider(</a:t>
            </a:r>
            <a:r>
              <a:rPr lang="en-US" sz="2400" b="1" smtClean="0">
                <a:solidFill>
                  <a:srgbClr val="C00000"/>
                </a:solidFill>
              </a:rPr>
              <a:t>int</a:t>
            </a:r>
            <a:r>
              <a:rPr lang="en-US" sz="2400" b="1" smtClean="0">
                <a:solidFill>
                  <a:srgbClr val="0000FF"/>
                </a:solidFill>
              </a:rPr>
              <a:t> min, </a:t>
            </a:r>
            <a:r>
              <a:rPr lang="en-US" sz="2400" b="1" smtClean="0">
                <a:solidFill>
                  <a:srgbClr val="C00000"/>
                </a:solidFill>
              </a:rPr>
              <a:t>int</a:t>
            </a:r>
            <a:r>
              <a:rPr lang="en-US" sz="2400" b="1" smtClean="0">
                <a:solidFill>
                  <a:srgbClr val="0000FF"/>
                </a:solidFill>
              </a:rPr>
              <a:t> max, </a:t>
            </a:r>
            <a:r>
              <a:rPr lang="en-US" sz="2400" b="1" smtClean="0">
                <a:solidFill>
                  <a:srgbClr val="C00000"/>
                </a:solidFill>
              </a:rPr>
              <a:t>int</a:t>
            </a:r>
            <a:r>
              <a:rPr lang="en-US" sz="2400" b="1" smtClean="0">
                <a:solidFill>
                  <a:srgbClr val="0000FF"/>
                </a:solidFill>
              </a:rPr>
              <a:t> init_value)</a:t>
            </a:r>
            <a:endParaRPr lang="en-US" sz="2400" b="1" smtClean="0">
              <a:solidFill>
                <a:srgbClr val="0000FF"/>
              </a:solidFill>
              <a:hlinkClick r:id="rId3"/>
            </a:endParaRPr>
          </a:p>
          <a:p>
            <a:pPr lvl="1">
              <a:spcBef>
                <a:spcPts val="300"/>
              </a:spcBef>
            </a:pPr>
            <a:r>
              <a:rPr lang="en-US" sz="2200" smtClean="0">
                <a:solidFill>
                  <a:srgbClr val="008000"/>
                </a:solidFill>
              </a:rPr>
              <a:t>Creates a horizontal slider with the specified minimum and maximum values. The third int argument, when present, specifies the slider's initial value</a:t>
            </a:r>
          </a:p>
          <a:p>
            <a:pPr>
              <a:spcBef>
                <a:spcPts val="300"/>
              </a:spcBef>
            </a:pPr>
            <a:r>
              <a:rPr lang="en-US" sz="2400" b="1" smtClean="0">
                <a:solidFill>
                  <a:srgbClr val="0000FF"/>
                </a:solidFill>
              </a:rPr>
              <a:t>JSlider(</a:t>
            </a:r>
            <a:r>
              <a:rPr lang="en-US" sz="2400" b="1" smtClean="0">
                <a:solidFill>
                  <a:srgbClr val="C00000"/>
                </a:solidFill>
              </a:rPr>
              <a:t>int</a:t>
            </a:r>
            <a:r>
              <a:rPr lang="en-US" sz="2400" b="1" smtClean="0">
                <a:solidFill>
                  <a:srgbClr val="0000FF"/>
                </a:solidFill>
              </a:rPr>
              <a:t> orientation) </a:t>
            </a:r>
            <a:r>
              <a:rPr lang="en-US" sz="2400" smtClean="0">
                <a:solidFill>
                  <a:srgbClr val="0000FF"/>
                </a:solidFill>
              </a:rPr>
              <a:t/>
            </a:r>
            <a:br>
              <a:rPr lang="en-US" sz="2400" smtClean="0">
                <a:solidFill>
                  <a:srgbClr val="0000FF"/>
                </a:solidFill>
              </a:rPr>
            </a:br>
            <a:r>
              <a:rPr lang="en-US" sz="2400" b="1" smtClean="0">
                <a:solidFill>
                  <a:srgbClr val="0000FF"/>
                </a:solidFill>
              </a:rPr>
              <a:t>JSlider(</a:t>
            </a:r>
            <a:r>
              <a:rPr lang="en-US" sz="2400" b="1" smtClean="0">
                <a:solidFill>
                  <a:srgbClr val="C00000"/>
                </a:solidFill>
              </a:rPr>
              <a:t>int</a:t>
            </a:r>
            <a:r>
              <a:rPr lang="en-US" sz="2400" b="1" smtClean="0">
                <a:solidFill>
                  <a:srgbClr val="0000FF"/>
                </a:solidFill>
              </a:rPr>
              <a:t> orientation, </a:t>
            </a:r>
            <a:r>
              <a:rPr lang="en-US" sz="2400" b="1" smtClean="0">
                <a:solidFill>
                  <a:srgbClr val="C00000"/>
                </a:solidFill>
              </a:rPr>
              <a:t>int</a:t>
            </a:r>
            <a:r>
              <a:rPr lang="en-US" sz="2400" b="1" smtClean="0">
                <a:solidFill>
                  <a:srgbClr val="0000FF"/>
                </a:solidFill>
              </a:rPr>
              <a:t> min, </a:t>
            </a:r>
            <a:r>
              <a:rPr lang="en-US" sz="2400" b="1" smtClean="0">
                <a:solidFill>
                  <a:srgbClr val="C00000"/>
                </a:solidFill>
              </a:rPr>
              <a:t>int</a:t>
            </a:r>
            <a:r>
              <a:rPr lang="en-US" sz="2400" b="1" smtClean="0">
                <a:solidFill>
                  <a:srgbClr val="0000FF"/>
                </a:solidFill>
              </a:rPr>
              <a:t> max, </a:t>
            </a:r>
            <a:r>
              <a:rPr lang="en-US" sz="2400" b="1" smtClean="0">
                <a:solidFill>
                  <a:srgbClr val="C00000"/>
                </a:solidFill>
              </a:rPr>
              <a:t>int</a:t>
            </a:r>
            <a:r>
              <a:rPr lang="en-US" sz="2400" b="1" smtClean="0">
                <a:solidFill>
                  <a:srgbClr val="0000FF"/>
                </a:solidFill>
              </a:rPr>
              <a:t> init_value)</a:t>
            </a:r>
          </a:p>
          <a:p>
            <a:pPr lvl="1">
              <a:spcBef>
                <a:spcPts val="300"/>
              </a:spcBef>
            </a:pPr>
            <a:r>
              <a:rPr lang="en-US" sz="2200" smtClean="0">
                <a:solidFill>
                  <a:srgbClr val="008000"/>
                </a:solidFill>
              </a:rPr>
              <a:t>Creates a slider with the specified orientation, which must be either </a:t>
            </a:r>
            <a:r>
              <a:rPr lang="en-US" sz="2200" smtClean="0">
                <a:solidFill>
                  <a:srgbClr val="FF0000"/>
                </a:solidFill>
              </a:rPr>
              <a:t>JSlider.HORIZONTAL</a:t>
            </a:r>
            <a:r>
              <a:rPr lang="en-US" sz="2200" smtClean="0">
                <a:solidFill>
                  <a:srgbClr val="008000"/>
                </a:solidFill>
              </a:rPr>
              <a:t> or </a:t>
            </a:r>
            <a:r>
              <a:rPr lang="en-US" sz="2200" smtClean="0">
                <a:solidFill>
                  <a:srgbClr val="FF0000"/>
                </a:solidFill>
              </a:rPr>
              <a:t>JSlider.VERTICAL</a:t>
            </a:r>
            <a:r>
              <a:rPr lang="en-US" sz="2200" smtClean="0">
                <a:solidFill>
                  <a:srgbClr val="008000"/>
                </a:solidFill>
              </a:rPr>
              <a:t>. The last three int arguments, when present, specify the slider's minimum, maximum, and initial values, respectively</a:t>
            </a:r>
          </a:p>
        </p:txBody>
      </p:sp>
      <p:sp>
        <p:nvSpPr>
          <p:cNvPr id="81925"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53D1F49E-1DCC-4A6E-BA13-B0E8042CCE56}" type="slidenum">
              <a:rPr lang="en-US" b="0">
                <a:latin typeface="Arial Narrow" pitchFamily="34" charset="0"/>
              </a:rPr>
              <a:pPr algn="r"/>
              <a:t>63</a:t>
            </a:fld>
            <a:endParaRPr lang="en-US" b="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A4BCD24E-796C-4549-A502-5AFB28E6EBA8}" type="slidenum">
              <a:rPr lang="en-US" b="0" smtClean="0">
                <a:latin typeface="Arial Narrow" pitchFamily="34" charset="0"/>
              </a:rPr>
              <a:pPr/>
              <a:t>64</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smtClean="0"/>
              <a:t>Methods of JSlider</a:t>
            </a:r>
            <a:endParaRPr lang="en-US"/>
          </a:p>
        </p:txBody>
      </p:sp>
      <p:sp>
        <p:nvSpPr>
          <p:cNvPr id="82948" name="Content Placeholder 2"/>
          <p:cNvSpPr>
            <a:spLocks noGrp="1"/>
          </p:cNvSpPr>
          <p:nvPr>
            <p:ph idx="1"/>
          </p:nvPr>
        </p:nvSpPr>
        <p:spPr>
          <a:solidFill>
            <a:srgbClr val="FFFF99"/>
          </a:solidFill>
        </p:spPr>
        <p:txBody>
          <a:bodyPr/>
          <a:lstStyle/>
          <a:p>
            <a:r>
              <a:rPr lang="en-US" b="1" smtClean="0">
                <a:solidFill>
                  <a:srgbClr val="C00000"/>
                </a:solidFill>
                <a:latin typeface="Courier New" pitchFamily="49" charset="0"/>
                <a:cs typeface="Courier New" pitchFamily="49" charset="0"/>
              </a:rPr>
              <a:t>void</a:t>
            </a:r>
            <a:r>
              <a:rPr lang="en-US" b="1" smtClean="0">
                <a:solidFill>
                  <a:srgbClr val="0000FF"/>
                </a:solidFill>
                <a:latin typeface="Courier New" pitchFamily="49" charset="0"/>
                <a:cs typeface="Courier New" pitchFamily="49" charset="0"/>
              </a:rPr>
              <a:t> setMajorTickSpacing(</a:t>
            </a:r>
            <a:r>
              <a:rPr lang="en-US" b="1" smtClean="0">
                <a:solidFill>
                  <a:srgbClr val="C00000"/>
                </a:solidFill>
                <a:latin typeface="Courier New" pitchFamily="49" charset="0"/>
                <a:cs typeface="Courier New" pitchFamily="49" charset="0"/>
              </a:rPr>
              <a:t>int</a:t>
            </a:r>
            <a:r>
              <a:rPr lang="en-US" b="1" smtClean="0">
                <a:solidFill>
                  <a:srgbClr val="0000FF"/>
                </a:solidFill>
                <a:latin typeface="Courier New" pitchFamily="49" charset="0"/>
                <a:cs typeface="Courier New" pitchFamily="49" charset="0"/>
              </a:rPr>
              <a:t> value)</a:t>
            </a:r>
          </a:p>
          <a:p>
            <a:pPr>
              <a:spcBef>
                <a:spcPct val="0"/>
              </a:spcBef>
            </a:pPr>
            <a:r>
              <a:rPr lang="en-US" b="1" smtClean="0">
                <a:solidFill>
                  <a:srgbClr val="C00000"/>
                </a:solidFill>
                <a:latin typeface="Courier New" pitchFamily="49" charset="0"/>
                <a:cs typeface="Courier New" pitchFamily="49" charset="0"/>
              </a:rPr>
              <a:t>void</a:t>
            </a:r>
            <a:r>
              <a:rPr lang="en-US" b="1" smtClean="0">
                <a:solidFill>
                  <a:srgbClr val="0000FF"/>
                </a:solidFill>
                <a:latin typeface="Courier New" pitchFamily="49" charset="0"/>
                <a:cs typeface="Courier New" pitchFamily="49" charset="0"/>
              </a:rPr>
              <a:t> setMinorTickSpacing(</a:t>
            </a:r>
            <a:r>
              <a:rPr lang="en-US" b="1" smtClean="0">
                <a:solidFill>
                  <a:srgbClr val="C00000"/>
                </a:solidFill>
                <a:latin typeface="Courier New" pitchFamily="49" charset="0"/>
                <a:cs typeface="Courier New" pitchFamily="49" charset="0"/>
              </a:rPr>
              <a:t>int</a:t>
            </a:r>
            <a:r>
              <a:rPr lang="en-US" b="1" smtClean="0">
                <a:solidFill>
                  <a:srgbClr val="0000FF"/>
                </a:solidFill>
                <a:latin typeface="Courier New" pitchFamily="49" charset="0"/>
                <a:cs typeface="Courier New" pitchFamily="49" charset="0"/>
              </a:rPr>
              <a:t> value)</a:t>
            </a:r>
          </a:p>
          <a:p>
            <a:pPr lvl="1"/>
            <a:r>
              <a:rPr lang="en-US" smtClean="0">
                <a:solidFill>
                  <a:srgbClr val="008000"/>
                </a:solidFill>
              </a:rPr>
              <a:t>sets the major or minor tick spacing for this slider</a:t>
            </a:r>
          </a:p>
          <a:p>
            <a:pPr>
              <a:spcBef>
                <a:spcPts val="1200"/>
              </a:spcBef>
            </a:pPr>
            <a:r>
              <a:rPr lang="en-US" b="1" smtClean="0">
                <a:solidFill>
                  <a:srgbClr val="C00000"/>
                </a:solidFill>
                <a:latin typeface="Courier New" pitchFamily="49" charset="0"/>
                <a:cs typeface="Courier New" pitchFamily="49" charset="0"/>
              </a:rPr>
              <a:t>void</a:t>
            </a:r>
            <a:r>
              <a:rPr lang="en-US" b="1" smtClean="0">
                <a:solidFill>
                  <a:srgbClr val="0000FF"/>
                </a:solidFill>
                <a:latin typeface="Courier New" pitchFamily="49" charset="0"/>
                <a:cs typeface="Courier New" pitchFamily="49" charset="0"/>
              </a:rPr>
              <a:t> setPaintTicks(</a:t>
            </a:r>
            <a:r>
              <a:rPr lang="en-US" b="1" smtClean="0">
                <a:solidFill>
                  <a:srgbClr val="C00000"/>
                </a:solidFill>
                <a:latin typeface="Courier New" pitchFamily="49" charset="0"/>
                <a:cs typeface="Courier New" pitchFamily="49" charset="0"/>
              </a:rPr>
              <a:t>boolean </a:t>
            </a:r>
            <a:r>
              <a:rPr lang="en-US" b="1" smtClean="0">
                <a:solidFill>
                  <a:srgbClr val="0000FF"/>
                </a:solidFill>
                <a:latin typeface="Courier New" pitchFamily="49" charset="0"/>
                <a:cs typeface="Courier New" pitchFamily="49" charset="0"/>
              </a:rPr>
              <a:t>b)</a:t>
            </a:r>
          </a:p>
          <a:p>
            <a:pPr lvl="1"/>
            <a:r>
              <a:rPr lang="en-US" smtClean="0">
                <a:solidFill>
                  <a:srgbClr val="008000"/>
                </a:solidFill>
              </a:rPr>
              <a:t>sets whether tick marks are painted on the slider</a:t>
            </a:r>
          </a:p>
          <a:p>
            <a:pPr>
              <a:spcBef>
                <a:spcPts val="1200"/>
              </a:spcBef>
            </a:pPr>
            <a:r>
              <a:rPr lang="en-US" b="1" smtClean="0">
                <a:solidFill>
                  <a:srgbClr val="C00000"/>
                </a:solidFill>
                <a:latin typeface="Courier New" pitchFamily="49" charset="0"/>
                <a:cs typeface="Courier New" pitchFamily="49" charset="0"/>
              </a:rPr>
              <a:t>void</a:t>
            </a:r>
            <a:r>
              <a:rPr lang="en-US" b="1" smtClean="0">
                <a:solidFill>
                  <a:srgbClr val="0000FF"/>
                </a:solidFill>
                <a:latin typeface="Courier New" pitchFamily="49" charset="0"/>
                <a:cs typeface="Courier New" pitchFamily="49" charset="0"/>
              </a:rPr>
              <a:t> setValue(</a:t>
            </a:r>
            <a:r>
              <a:rPr lang="en-US" b="1" smtClean="0">
                <a:solidFill>
                  <a:srgbClr val="C00000"/>
                </a:solidFill>
                <a:latin typeface="Courier New" pitchFamily="49" charset="0"/>
                <a:cs typeface="Courier New" pitchFamily="49" charset="0"/>
              </a:rPr>
              <a:t>int</a:t>
            </a:r>
            <a:r>
              <a:rPr lang="en-US" b="1" smtClean="0">
                <a:solidFill>
                  <a:srgbClr val="0000FF"/>
                </a:solidFill>
                <a:latin typeface="Courier New" pitchFamily="49" charset="0"/>
                <a:cs typeface="Courier New" pitchFamily="49" charset="0"/>
              </a:rPr>
              <a:t> value)</a:t>
            </a:r>
          </a:p>
          <a:p>
            <a:pPr>
              <a:spcBef>
                <a:spcPct val="0"/>
              </a:spcBef>
            </a:pPr>
            <a:r>
              <a:rPr lang="en-US" b="1" smtClean="0">
                <a:solidFill>
                  <a:srgbClr val="C00000"/>
                </a:solidFill>
                <a:latin typeface="Courier New" pitchFamily="49" charset="0"/>
                <a:cs typeface="Courier New" pitchFamily="49" charset="0"/>
              </a:rPr>
              <a:t>int</a:t>
            </a:r>
            <a:r>
              <a:rPr lang="en-US" b="1" smtClean="0">
                <a:solidFill>
                  <a:srgbClr val="0000FF"/>
                </a:solidFill>
                <a:latin typeface="Courier New" pitchFamily="49" charset="0"/>
                <a:cs typeface="Courier New" pitchFamily="49" charset="0"/>
              </a:rPr>
              <a:t> getValue()</a:t>
            </a:r>
          </a:p>
          <a:p>
            <a:pPr lvl="1"/>
            <a:r>
              <a:rPr lang="en-US" smtClean="0">
                <a:solidFill>
                  <a:srgbClr val="008000"/>
                </a:solidFill>
              </a:rPr>
              <a:t>sets or gets the slider’s current value</a:t>
            </a:r>
          </a:p>
          <a:p>
            <a:pPr>
              <a:spcBef>
                <a:spcPts val="1200"/>
              </a:spcBef>
            </a:pPr>
            <a:r>
              <a:rPr lang="en-US" b="1" smtClean="0">
                <a:solidFill>
                  <a:srgbClr val="C00000"/>
                </a:solidFill>
                <a:latin typeface="Courier New" pitchFamily="49" charset="0"/>
                <a:cs typeface="Courier New" pitchFamily="49" charset="0"/>
              </a:rPr>
              <a:t>void</a:t>
            </a:r>
            <a:r>
              <a:rPr lang="en-US" b="1" smtClean="0">
                <a:solidFill>
                  <a:srgbClr val="0000FF"/>
                </a:solidFill>
                <a:latin typeface="Courier New" pitchFamily="49" charset="0"/>
                <a:cs typeface="Courier New" pitchFamily="49" charset="0"/>
              </a:rPr>
              <a:t> setOrientation(</a:t>
            </a:r>
            <a:r>
              <a:rPr lang="en-US" b="1" smtClean="0">
                <a:solidFill>
                  <a:srgbClr val="C00000"/>
                </a:solidFill>
                <a:latin typeface="Courier New" pitchFamily="49" charset="0"/>
                <a:cs typeface="Courier New" pitchFamily="49" charset="0"/>
              </a:rPr>
              <a:t>int</a:t>
            </a:r>
            <a:r>
              <a:rPr lang="en-US" b="1" smtClean="0">
                <a:solidFill>
                  <a:srgbClr val="0000FF"/>
                </a:solidFill>
                <a:latin typeface="Courier New" pitchFamily="49" charset="0"/>
                <a:cs typeface="Courier New" pitchFamily="49" charset="0"/>
              </a:rPr>
              <a:t> orientation)</a:t>
            </a:r>
          </a:p>
          <a:p>
            <a:pPr>
              <a:spcBef>
                <a:spcPct val="0"/>
              </a:spcBef>
            </a:pPr>
            <a:r>
              <a:rPr lang="en-US" b="1" smtClean="0">
                <a:solidFill>
                  <a:srgbClr val="C00000"/>
                </a:solidFill>
                <a:latin typeface="Courier New" pitchFamily="49" charset="0"/>
                <a:cs typeface="Courier New" pitchFamily="49" charset="0"/>
              </a:rPr>
              <a:t>int</a:t>
            </a:r>
            <a:r>
              <a:rPr lang="en-US" b="1" smtClean="0">
                <a:solidFill>
                  <a:srgbClr val="0000FF"/>
                </a:solidFill>
                <a:latin typeface="Courier New" pitchFamily="49" charset="0"/>
                <a:cs typeface="Courier New" pitchFamily="49" charset="0"/>
              </a:rPr>
              <a:t> getOrientation()</a:t>
            </a:r>
          </a:p>
          <a:p>
            <a:pPr lvl="1"/>
            <a:r>
              <a:rPr lang="en-US" smtClean="0">
                <a:solidFill>
                  <a:srgbClr val="008000"/>
                </a:solidFill>
              </a:rPr>
              <a:t>sets or gets the orientation for the slider</a:t>
            </a:r>
          </a:p>
          <a:p>
            <a:endParaRPr lang="en-US" smtClean="0">
              <a:solidFill>
                <a:srgbClr val="008000"/>
              </a:solidFill>
            </a:endParaRPr>
          </a:p>
        </p:txBody>
      </p:sp>
      <p:sp>
        <p:nvSpPr>
          <p:cNvPr id="82949"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B79B1910-92A0-4AD6-90C5-821771F11111}" type="slidenum">
              <a:rPr lang="en-US" b="0">
                <a:latin typeface="Arial Narrow" pitchFamily="34" charset="0"/>
              </a:rPr>
              <a:pPr algn="r"/>
              <a:t>64</a:t>
            </a:fld>
            <a:endParaRPr lang="en-US" b="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DED00627-FDF9-4519-8005-F251DB0F52F2}" type="slidenum">
              <a:rPr lang="en-US" b="0" smtClean="0">
                <a:latin typeface="Arial Narrow" pitchFamily="34" charset="0"/>
              </a:rPr>
              <a:pPr/>
              <a:t>65</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b="0" smtClean="0"/>
              <a:t>Methods of JSlider (cont.)</a:t>
            </a:r>
            <a:endParaRPr lang="en-US" b="0"/>
          </a:p>
        </p:txBody>
      </p:sp>
      <p:sp>
        <p:nvSpPr>
          <p:cNvPr id="83972" name="Content Placeholder 2"/>
          <p:cNvSpPr>
            <a:spLocks noGrp="1"/>
          </p:cNvSpPr>
          <p:nvPr>
            <p:ph idx="1"/>
          </p:nvPr>
        </p:nvSpPr>
        <p:spPr>
          <a:solidFill>
            <a:srgbClr val="FFFF99"/>
          </a:solidFill>
        </p:spPr>
        <p:txBody>
          <a:bodyPr/>
          <a:lstStyle/>
          <a:p>
            <a:r>
              <a:rPr lang="en-US" b="1" smtClean="0">
                <a:solidFill>
                  <a:srgbClr val="0000FF"/>
                </a:solidFill>
                <a:latin typeface="Courier New" pitchFamily="49" charset="0"/>
                <a:cs typeface="Courier New" pitchFamily="49" charset="0"/>
              </a:rPr>
              <a:t>setMinimum(</a:t>
            </a:r>
            <a:r>
              <a:rPr lang="en-US" b="1" smtClean="0">
                <a:solidFill>
                  <a:srgbClr val="C00000"/>
                </a:solidFill>
                <a:latin typeface="Courier New" pitchFamily="49" charset="0"/>
                <a:cs typeface="Courier New" pitchFamily="49" charset="0"/>
              </a:rPr>
              <a:t>int</a:t>
            </a:r>
            <a:r>
              <a:rPr lang="en-US" b="1" smtClean="0">
                <a:solidFill>
                  <a:srgbClr val="0000FF"/>
                </a:solidFill>
                <a:latin typeface="Courier New" pitchFamily="49" charset="0"/>
                <a:cs typeface="Courier New" pitchFamily="49" charset="0"/>
              </a:rPr>
              <a:t> minimumValue)</a:t>
            </a:r>
          </a:p>
          <a:p>
            <a:pPr>
              <a:spcBef>
                <a:spcPct val="0"/>
              </a:spcBef>
            </a:pPr>
            <a:r>
              <a:rPr lang="en-US" b="1" smtClean="0">
                <a:solidFill>
                  <a:srgbClr val="0000FF"/>
                </a:solidFill>
                <a:latin typeface="Courier New" pitchFamily="49" charset="0"/>
                <a:cs typeface="Courier New" pitchFamily="49" charset="0"/>
              </a:rPr>
              <a:t>setMaximum(</a:t>
            </a:r>
            <a:r>
              <a:rPr lang="en-US" b="1" smtClean="0">
                <a:solidFill>
                  <a:srgbClr val="C00000"/>
                </a:solidFill>
                <a:latin typeface="Courier New" pitchFamily="49" charset="0"/>
                <a:cs typeface="Courier New" pitchFamily="49" charset="0"/>
              </a:rPr>
              <a:t>int</a:t>
            </a:r>
            <a:r>
              <a:rPr lang="en-US" b="1" smtClean="0">
                <a:solidFill>
                  <a:srgbClr val="0000FF"/>
                </a:solidFill>
                <a:latin typeface="Courier New" pitchFamily="49" charset="0"/>
                <a:cs typeface="Courier New" pitchFamily="49" charset="0"/>
              </a:rPr>
              <a:t> maximumValue)</a:t>
            </a:r>
          </a:p>
          <a:p>
            <a:pPr lvl="1"/>
            <a:r>
              <a:rPr lang="en-US" smtClean="0">
                <a:solidFill>
                  <a:srgbClr val="008000"/>
                </a:solidFill>
              </a:rPr>
              <a:t>sets the minimum or maximum value for this slider</a:t>
            </a:r>
          </a:p>
          <a:p>
            <a:pPr>
              <a:spcBef>
                <a:spcPts val="1200"/>
              </a:spcBef>
            </a:pPr>
            <a:r>
              <a:rPr lang="en-US" b="1" smtClean="0">
                <a:solidFill>
                  <a:srgbClr val="C00000"/>
                </a:solidFill>
                <a:latin typeface="Courier New" pitchFamily="49" charset="0"/>
                <a:cs typeface="Courier New" pitchFamily="49" charset="0"/>
              </a:rPr>
              <a:t>int</a:t>
            </a:r>
            <a:r>
              <a:rPr lang="en-US" b="1" smtClean="0">
                <a:solidFill>
                  <a:srgbClr val="0000FF"/>
                </a:solidFill>
                <a:latin typeface="Courier New" pitchFamily="49" charset="0"/>
                <a:cs typeface="Courier New" pitchFamily="49" charset="0"/>
              </a:rPr>
              <a:t> getMinimum()</a:t>
            </a:r>
          </a:p>
          <a:p>
            <a:pPr>
              <a:spcBef>
                <a:spcPct val="0"/>
              </a:spcBef>
            </a:pPr>
            <a:r>
              <a:rPr lang="en-US" b="1" smtClean="0">
                <a:solidFill>
                  <a:srgbClr val="C00000"/>
                </a:solidFill>
                <a:latin typeface="Courier New" pitchFamily="49" charset="0"/>
                <a:cs typeface="Courier New" pitchFamily="49" charset="0"/>
              </a:rPr>
              <a:t>int</a:t>
            </a:r>
            <a:r>
              <a:rPr lang="en-US" b="1" smtClean="0">
                <a:solidFill>
                  <a:srgbClr val="0000FF"/>
                </a:solidFill>
                <a:latin typeface="Courier New" pitchFamily="49" charset="0"/>
                <a:cs typeface="Courier New" pitchFamily="49" charset="0"/>
              </a:rPr>
              <a:t> getMaximum()</a:t>
            </a:r>
          </a:p>
          <a:p>
            <a:pPr lvl="1"/>
            <a:r>
              <a:rPr lang="en-US" smtClean="0">
                <a:solidFill>
                  <a:srgbClr val="008000"/>
                </a:solidFill>
              </a:rPr>
              <a:t>returns the minimum or maximum value of this slider</a:t>
            </a:r>
          </a:p>
          <a:p>
            <a:pPr>
              <a:spcBef>
                <a:spcPts val="1200"/>
              </a:spcBef>
            </a:pPr>
            <a:r>
              <a:rPr lang="en-US" b="1" smtClean="0">
                <a:solidFill>
                  <a:srgbClr val="C00000"/>
                </a:solidFill>
                <a:latin typeface="Courier New" pitchFamily="49" charset="0"/>
                <a:cs typeface="Courier New" pitchFamily="49" charset="0"/>
              </a:rPr>
              <a:t>void</a:t>
            </a:r>
            <a:r>
              <a:rPr lang="en-US" b="1" smtClean="0">
                <a:solidFill>
                  <a:srgbClr val="0000FF"/>
                </a:solidFill>
                <a:latin typeface="Courier New" pitchFamily="49" charset="0"/>
                <a:cs typeface="Courier New" pitchFamily="49" charset="0"/>
              </a:rPr>
              <a:t> setPaintLabels(</a:t>
            </a:r>
            <a:r>
              <a:rPr lang="en-US" b="1" smtClean="0">
                <a:solidFill>
                  <a:srgbClr val="C00000"/>
                </a:solidFill>
                <a:latin typeface="Courier New" pitchFamily="49" charset="0"/>
                <a:cs typeface="Courier New" pitchFamily="49" charset="0"/>
              </a:rPr>
              <a:t>boolean</a:t>
            </a:r>
            <a:r>
              <a:rPr lang="en-US" b="1" smtClean="0">
                <a:solidFill>
                  <a:srgbClr val="0000FF"/>
                </a:solidFill>
                <a:latin typeface="Courier New" pitchFamily="49" charset="0"/>
                <a:cs typeface="Courier New" pitchFamily="49" charset="0"/>
              </a:rPr>
              <a:t> b)</a:t>
            </a:r>
          </a:p>
          <a:p>
            <a:pPr>
              <a:spcBef>
                <a:spcPct val="0"/>
              </a:spcBef>
            </a:pPr>
            <a:r>
              <a:rPr lang="en-US" b="1" smtClean="0">
                <a:solidFill>
                  <a:srgbClr val="C00000"/>
                </a:solidFill>
                <a:latin typeface="Courier New" pitchFamily="49" charset="0"/>
                <a:cs typeface="Courier New" pitchFamily="49" charset="0"/>
              </a:rPr>
              <a:t>boolean</a:t>
            </a:r>
            <a:r>
              <a:rPr lang="en-US" b="1" smtClean="0">
                <a:solidFill>
                  <a:srgbClr val="0000FF"/>
                </a:solidFill>
                <a:latin typeface="Courier New" pitchFamily="49" charset="0"/>
                <a:cs typeface="Courier New" pitchFamily="49" charset="0"/>
              </a:rPr>
              <a:t> getPaintLabels()</a:t>
            </a:r>
          </a:p>
          <a:p>
            <a:pPr lvl="1"/>
            <a:r>
              <a:rPr lang="en-US" smtClean="0">
                <a:solidFill>
                  <a:srgbClr val="008000"/>
                </a:solidFill>
              </a:rPr>
              <a:t>sets or gets whether labels are painted on the slider</a:t>
            </a:r>
          </a:p>
          <a:p>
            <a:r>
              <a:rPr lang="en-US" b="1" smtClean="0">
                <a:solidFill>
                  <a:srgbClr val="C00000"/>
                </a:solidFill>
                <a:latin typeface="Courier New" pitchFamily="49" charset="0"/>
                <a:cs typeface="Courier New" pitchFamily="49" charset="0"/>
              </a:rPr>
              <a:t>boolean</a:t>
            </a:r>
            <a:r>
              <a:rPr lang="en-US" b="1" smtClean="0">
                <a:solidFill>
                  <a:srgbClr val="0000FF"/>
                </a:solidFill>
                <a:latin typeface="Courier New" pitchFamily="49" charset="0"/>
                <a:cs typeface="Courier New" pitchFamily="49" charset="0"/>
              </a:rPr>
              <a:t> getValueIsAdjusting()</a:t>
            </a:r>
          </a:p>
          <a:p>
            <a:pPr lvl="1"/>
            <a:r>
              <a:rPr lang="en-US" smtClean="0">
                <a:solidFill>
                  <a:srgbClr val="008000"/>
                </a:solidFill>
              </a:rPr>
              <a:t>returns </a:t>
            </a:r>
            <a:r>
              <a:rPr lang="en-US" i="1" smtClean="0">
                <a:solidFill>
                  <a:srgbClr val="FF0000"/>
                </a:solidFill>
              </a:rPr>
              <a:t>true</a:t>
            </a:r>
            <a:r>
              <a:rPr lang="en-US" smtClean="0">
                <a:solidFill>
                  <a:srgbClr val="008000"/>
                </a:solidFill>
              </a:rPr>
              <a:t> if the slider knob is being dragged</a:t>
            </a:r>
          </a:p>
        </p:txBody>
      </p:sp>
      <p:sp>
        <p:nvSpPr>
          <p:cNvPr id="83973"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9571EA6F-9811-434C-9BE1-5F6721489871}" type="slidenum">
              <a:rPr lang="en-US" b="0">
                <a:latin typeface="Arial Narrow" pitchFamily="34" charset="0"/>
              </a:rPr>
              <a:pPr algn="r"/>
              <a:t>65</a:t>
            </a:fld>
            <a:endParaRPr lang="en-US" b="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FAC1BA37-CCC7-4B01-8730-F52A2D552477}" type="slidenum">
              <a:rPr lang="en-US" b="0" smtClean="0">
                <a:latin typeface="Arial Narrow" pitchFamily="34" charset="0"/>
              </a:rPr>
              <a:pPr/>
              <a:t>66</a:t>
            </a:fld>
            <a:endParaRPr lang="en-US" b="0" smtClean="0">
              <a:latin typeface="Arial Narrow" pitchFamily="34" charset="0"/>
            </a:endParaRPr>
          </a:p>
        </p:txBody>
      </p:sp>
      <p:sp>
        <p:nvSpPr>
          <p:cNvPr id="5" name="Rounded Rectangle 4"/>
          <p:cNvSpPr>
            <a:spLocks noChangeArrowheads="1"/>
          </p:cNvSpPr>
          <p:nvPr/>
        </p:nvSpPr>
        <p:spPr bwMode="auto">
          <a:xfrm>
            <a:off x="1371600" y="3581400"/>
            <a:ext cx="6705600" cy="2971800"/>
          </a:xfrm>
          <a:prstGeom prst="roundRect">
            <a:avLst>
              <a:gd name="adj" fmla="val 16667"/>
            </a:avLst>
          </a:prstGeom>
          <a:solidFill>
            <a:srgbClr val="99CCFF"/>
          </a:solidFill>
          <a:ln w="9525" algn="ctr">
            <a:solidFill>
              <a:schemeClr val="tx1"/>
            </a:solidFill>
            <a:miter lim="800000"/>
            <a:headEnd/>
            <a:tailEnd/>
          </a:ln>
        </p:spPr>
        <p:txBody>
          <a:bodyPr/>
          <a:lstStyle/>
          <a:p>
            <a:pPr marL="57150" lvl="1"/>
            <a:r>
              <a:rPr lang="en-US" sz="2000">
                <a:solidFill>
                  <a:schemeClr val="bg1"/>
                </a:solidFill>
              </a:rPr>
              <a:t>public</a:t>
            </a:r>
            <a:r>
              <a:rPr lang="en-US" sz="2000">
                <a:solidFill>
                  <a:srgbClr val="7030A0"/>
                </a:solidFill>
              </a:rPr>
              <a:t> </a:t>
            </a:r>
            <a:r>
              <a:rPr lang="en-US" sz="2000">
                <a:solidFill>
                  <a:schemeClr val="bg1"/>
                </a:solidFill>
              </a:rPr>
              <a:t>void</a:t>
            </a:r>
            <a:r>
              <a:rPr lang="en-US" sz="2000">
                <a:solidFill>
                  <a:srgbClr val="7030A0"/>
                </a:solidFill>
              </a:rPr>
              <a:t> stateChanged (</a:t>
            </a:r>
            <a:r>
              <a:rPr lang="en-US" sz="2000">
                <a:solidFill>
                  <a:schemeClr val="bg1"/>
                </a:solidFill>
              </a:rPr>
              <a:t>ChangeEvent</a:t>
            </a:r>
            <a:r>
              <a:rPr lang="en-US" sz="2000">
                <a:solidFill>
                  <a:srgbClr val="7030A0"/>
                </a:solidFill>
              </a:rPr>
              <a:t> event) </a:t>
            </a:r>
          </a:p>
          <a:p>
            <a:pPr>
              <a:buFont typeface="Wingdings" pitchFamily="2" charset="2"/>
              <a:buNone/>
            </a:pPr>
            <a:r>
              <a:rPr lang="en-US" sz="2000">
                <a:solidFill>
                  <a:srgbClr val="7030A0"/>
                </a:solidFill>
              </a:rPr>
              <a:t>{ </a:t>
            </a:r>
          </a:p>
          <a:p>
            <a:pPr>
              <a:buFont typeface="Wingdings" pitchFamily="2" charset="2"/>
              <a:buNone/>
            </a:pPr>
            <a:r>
              <a:rPr lang="en-US" sz="2000">
                <a:solidFill>
                  <a:srgbClr val="7030A0"/>
                </a:solidFill>
              </a:rPr>
              <a:t>	</a:t>
            </a:r>
            <a:r>
              <a:rPr lang="en-US" sz="2000">
                <a:solidFill>
                  <a:schemeClr val="bg1"/>
                </a:solidFill>
              </a:rPr>
              <a:t>JSlider</a:t>
            </a:r>
            <a:r>
              <a:rPr lang="en-US" sz="2000">
                <a:solidFill>
                  <a:srgbClr val="7030A0"/>
                </a:solidFill>
              </a:rPr>
              <a:t> slider = (</a:t>
            </a:r>
            <a:r>
              <a:rPr lang="en-US" sz="2000">
                <a:solidFill>
                  <a:schemeClr val="bg1"/>
                </a:solidFill>
              </a:rPr>
              <a:t>JSlider</a:t>
            </a:r>
            <a:r>
              <a:rPr lang="en-US" sz="2000">
                <a:solidFill>
                  <a:srgbClr val="7030A0"/>
                </a:solidFill>
              </a:rPr>
              <a:t>) event.getSource(); </a:t>
            </a:r>
          </a:p>
          <a:p>
            <a:pPr>
              <a:buFont typeface="Wingdings" pitchFamily="2" charset="2"/>
              <a:buNone/>
            </a:pPr>
            <a:r>
              <a:rPr lang="en-US" sz="2000">
                <a:solidFill>
                  <a:srgbClr val="7030A0"/>
                </a:solidFill>
              </a:rPr>
              <a:t>	</a:t>
            </a:r>
            <a:r>
              <a:rPr lang="en-US" sz="2000">
                <a:solidFill>
                  <a:schemeClr val="bg1"/>
                </a:solidFill>
              </a:rPr>
              <a:t>int</a:t>
            </a:r>
            <a:r>
              <a:rPr lang="en-US" sz="2000">
                <a:solidFill>
                  <a:srgbClr val="7030A0"/>
                </a:solidFill>
              </a:rPr>
              <a:t> value = slider.getValue(); </a:t>
            </a:r>
          </a:p>
          <a:p>
            <a:pPr>
              <a:buFont typeface="Wingdings" pitchFamily="2" charset="2"/>
              <a:buNone/>
            </a:pPr>
            <a:r>
              <a:rPr lang="en-US" sz="2000">
                <a:solidFill>
                  <a:srgbClr val="7030A0"/>
                </a:solidFill>
              </a:rPr>
              <a:t>	</a:t>
            </a:r>
            <a:r>
              <a:rPr lang="en-US" sz="2000">
                <a:solidFill>
                  <a:srgbClr val="008000"/>
                </a:solidFill>
              </a:rPr>
              <a:t>// do something with value. . . </a:t>
            </a:r>
          </a:p>
          <a:p>
            <a:pPr>
              <a:buFont typeface="Wingdings" pitchFamily="2" charset="2"/>
              <a:buNone/>
            </a:pPr>
            <a:r>
              <a:rPr lang="en-US" sz="2000">
                <a:solidFill>
                  <a:srgbClr val="7030A0"/>
                </a:solidFill>
              </a:rPr>
              <a:t>}</a:t>
            </a:r>
            <a:endParaRPr lang="en-US" sz="2000"/>
          </a:p>
        </p:txBody>
      </p:sp>
      <p:sp>
        <p:nvSpPr>
          <p:cNvPr id="2" name="Title 1"/>
          <p:cNvSpPr>
            <a:spLocks noGrp="1"/>
          </p:cNvSpPr>
          <p:nvPr>
            <p:ph type="title"/>
          </p:nvPr>
        </p:nvSpPr>
        <p:spPr/>
        <p:txBody>
          <a:bodyPr/>
          <a:lstStyle/>
          <a:p>
            <a:pPr>
              <a:defRPr/>
            </a:pPr>
            <a:r>
              <a:rPr lang="en-US" smtClean="0"/>
              <a:t>Event of JSlider</a:t>
            </a:r>
            <a:endParaRPr lang="en-US"/>
          </a:p>
        </p:txBody>
      </p:sp>
      <p:sp>
        <p:nvSpPr>
          <p:cNvPr id="95235" name="Content Placeholder 2"/>
          <p:cNvSpPr>
            <a:spLocks noGrp="1"/>
          </p:cNvSpPr>
          <p:nvPr>
            <p:ph idx="1"/>
          </p:nvPr>
        </p:nvSpPr>
        <p:spPr>
          <a:xfrm>
            <a:off x="609600" y="1295400"/>
            <a:ext cx="8305800" cy="2667000"/>
          </a:xfrm>
        </p:spPr>
        <p:txBody>
          <a:bodyPr/>
          <a:lstStyle/>
          <a:p>
            <a:pPr>
              <a:defRPr/>
            </a:pPr>
            <a:r>
              <a:rPr lang="en-US" smtClean="0"/>
              <a:t>When the slider is moved, a slider produces a </a:t>
            </a:r>
            <a:r>
              <a:rPr lang="en-US" smtClean="0">
                <a:solidFill>
                  <a:schemeClr val="tx1"/>
                </a:solidFill>
              </a:rPr>
              <a:t>ChangeEvent</a:t>
            </a:r>
            <a:endParaRPr lang="en-US" smtClean="0"/>
          </a:p>
          <a:p>
            <a:pPr lvl="1">
              <a:defRPr/>
            </a:pPr>
            <a:r>
              <a:rPr lang="en-US" smtClean="0"/>
              <a:t>implement ?</a:t>
            </a:r>
          </a:p>
          <a:p>
            <a:pPr lvl="1">
              <a:defRPr/>
            </a:pPr>
            <a:r>
              <a:rPr lang="en-US" smtClean="0"/>
              <a:t>method ? </a:t>
            </a:r>
            <a:endParaRPr lang="en-US" smtClean="0">
              <a:solidFill>
                <a:schemeClr val="tx1">
                  <a:lumMod val="95000"/>
                </a:schemeClr>
              </a:solidFill>
            </a:endParaRPr>
          </a:p>
          <a:p>
            <a:pPr lvl="1">
              <a:defRPr/>
            </a:pPr>
            <a:r>
              <a:rPr lang="en-US" smtClean="0"/>
              <a:t>register ?</a:t>
            </a:r>
          </a:p>
        </p:txBody>
      </p:sp>
      <p:sp>
        <p:nvSpPr>
          <p:cNvPr id="84998"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6D03DCCB-81A8-4D0E-98C0-EB0B559FDB2F}" type="slidenum">
              <a:rPr lang="en-US" b="0">
                <a:latin typeface="Arial Narrow" pitchFamily="34" charset="0"/>
              </a:rPr>
              <a:pPr algn="r"/>
              <a:t>66</a:t>
            </a:fld>
            <a:endParaRPr lang="en-US" b="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197D77F2-C093-41A6-B770-C087A9D75CA1}" type="slidenum">
              <a:rPr lang="en-US" b="0" smtClean="0">
                <a:latin typeface="Arial Narrow" pitchFamily="34" charset="0"/>
              </a:rPr>
              <a:pPr/>
              <a:t>67</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b="0" dirty="0" smtClean="0"/>
              <a:t>Example: JSliderDemo.java</a:t>
            </a:r>
            <a:endParaRPr lang="en-US" b="0" dirty="0"/>
          </a:p>
        </p:txBody>
      </p:sp>
      <p:sp>
        <p:nvSpPr>
          <p:cNvPr id="101379" name="Content Placeholder 2"/>
          <p:cNvSpPr>
            <a:spLocks noGrp="1"/>
          </p:cNvSpPr>
          <p:nvPr>
            <p:ph idx="1"/>
          </p:nvPr>
        </p:nvSpPr>
        <p:spPr>
          <a:xfrm>
            <a:off x="381000" y="1143000"/>
            <a:ext cx="4495800" cy="5562600"/>
          </a:xfrm>
          <a:solidFill>
            <a:srgbClr val="FFFF99"/>
          </a:solidFill>
        </p:spPr>
        <p:txBody>
          <a:bodyPr rIns="0"/>
          <a:lstStyle/>
          <a:p>
            <a:pPr>
              <a:buFont typeface="Wingdings" pitchFamily="2" charset="2"/>
              <a:buNone/>
            </a:pPr>
            <a:r>
              <a:rPr lang="en-US" sz="1400" smtClean="0">
                <a:solidFill>
                  <a:srgbClr val="0000FF"/>
                </a:solidFill>
              </a:rPr>
              <a:t>import</a:t>
            </a:r>
            <a:r>
              <a:rPr lang="en-US" sz="1400" smtClean="0">
                <a:solidFill>
                  <a:schemeClr val="bg2"/>
                </a:solidFill>
              </a:rPr>
              <a:t> java.awt.*;</a:t>
            </a:r>
          </a:p>
          <a:p>
            <a:pPr>
              <a:buFont typeface="Wingdings" pitchFamily="2" charset="2"/>
              <a:buNone/>
            </a:pPr>
            <a:r>
              <a:rPr lang="en-US" sz="1400" smtClean="0">
                <a:solidFill>
                  <a:srgbClr val="0000FF"/>
                </a:solidFill>
              </a:rPr>
              <a:t>import</a:t>
            </a:r>
            <a:r>
              <a:rPr lang="en-US" sz="1400" smtClean="0">
                <a:solidFill>
                  <a:schemeClr val="bg2"/>
                </a:solidFill>
              </a:rPr>
              <a:t> javax.swing.*;</a:t>
            </a:r>
          </a:p>
          <a:p>
            <a:pPr>
              <a:buFont typeface="Wingdings" pitchFamily="2" charset="2"/>
              <a:buNone/>
            </a:pPr>
            <a:r>
              <a:rPr lang="en-US" sz="1400" smtClean="0">
                <a:solidFill>
                  <a:srgbClr val="0000FF"/>
                </a:solidFill>
              </a:rPr>
              <a:t>import</a:t>
            </a:r>
            <a:r>
              <a:rPr lang="en-US" sz="1400" smtClean="0">
                <a:solidFill>
                  <a:schemeClr val="bg2"/>
                </a:solidFill>
              </a:rPr>
              <a:t> javax.swing.event.*;</a:t>
            </a:r>
          </a:p>
          <a:p>
            <a:pPr>
              <a:buFont typeface="Wingdings" pitchFamily="2" charset="2"/>
              <a:buNone/>
            </a:pPr>
            <a:r>
              <a:rPr lang="en-US" sz="1400" smtClean="0">
                <a:solidFill>
                  <a:srgbClr val="0000FF"/>
                </a:solidFill>
              </a:rPr>
              <a:t>public</a:t>
            </a:r>
            <a:r>
              <a:rPr lang="en-US" sz="1400" smtClean="0">
                <a:solidFill>
                  <a:schemeClr val="bg2"/>
                </a:solidFill>
              </a:rPr>
              <a:t> </a:t>
            </a:r>
            <a:r>
              <a:rPr lang="en-US" sz="1400" smtClean="0">
                <a:solidFill>
                  <a:srgbClr val="0000FF"/>
                </a:solidFill>
              </a:rPr>
              <a:t>class</a:t>
            </a:r>
            <a:r>
              <a:rPr lang="en-US" sz="1400" smtClean="0">
                <a:solidFill>
                  <a:schemeClr val="bg2"/>
                </a:solidFill>
              </a:rPr>
              <a:t> SliderDemo </a:t>
            </a:r>
            <a:r>
              <a:rPr lang="en-US" sz="1400" smtClean="0">
                <a:solidFill>
                  <a:srgbClr val="0000FF"/>
                </a:solidFill>
              </a:rPr>
              <a:t>extends</a:t>
            </a:r>
            <a:r>
              <a:rPr lang="en-US" sz="1400" smtClean="0">
                <a:solidFill>
                  <a:schemeClr val="bg2"/>
                </a:solidFill>
              </a:rPr>
              <a:t> JFrame </a:t>
            </a:r>
          </a:p>
          <a:p>
            <a:pPr>
              <a:buFont typeface="Wingdings" pitchFamily="2" charset="2"/>
              <a:buNone/>
            </a:pPr>
            <a:r>
              <a:rPr lang="en-US" sz="1400" smtClean="0">
                <a:solidFill>
                  <a:schemeClr val="bg2"/>
                </a:solidFill>
              </a:rPr>
              <a:t>			</a:t>
            </a:r>
            <a:r>
              <a:rPr lang="en-US" sz="1400" smtClean="0">
                <a:solidFill>
                  <a:srgbClr val="0000FF"/>
                </a:solidFill>
              </a:rPr>
              <a:t>implements</a:t>
            </a:r>
            <a:r>
              <a:rPr lang="en-US" sz="1400" smtClean="0">
                <a:solidFill>
                  <a:schemeClr val="bg2"/>
                </a:solidFill>
              </a:rPr>
              <a:t> ChangeListener</a:t>
            </a:r>
          </a:p>
          <a:p>
            <a:pPr>
              <a:buFont typeface="Wingdings" pitchFamily="2" charset="2"/>
              <a:buNone/>
            </a:pPr>
            <a:r>
              <a:rPr lang="en-US" sz="1400" smtClean="0">
                <a:solidFill>
                  <a:schemeClr val="bg2"/>
                </a:solidFill>
              </a:rPr>
              <a:t>{</a:t>
            </a:r>
          </a:p>
          <a:p>
            <a:pPr>
              <a:buFont typeface="Wingdings" pitchFamily="2" charset="2"/>
              <a:buNone/>
            </a:pPr>
            <a:r>
              <a:rPr lang="en-US" sz="1400" smtClean="0">
                <a:solidFill>
                  <a:schemeClr val="bg2"/>
                </a:solidFill>
              </a:rPr>
              <a:t>     </a:t>
            </a:r>
            <a:r>
              <a:rPr lang="en-US" sz="1400" smtClean="0">
                <a:solidFill>
                  <a:srgbClr val="0000FF"/>
                </a:solidFill>
              </a:rPr>
              <a:t>JSlider</a:t>
            </a:r>
            <a:r>
              <a:rPr lang="en-US" sz="1400" smtClean="0">
                <a:solidFill>
                  <a:schemeClr val="bg2"/>
                </a:solidFill>
              </a:rPr>
              <a:t> jSlider;</a:t>
            </a:r>
          </a:p>
          <a:p>
            <a:pPr>
              <a:buFont typeface="Wingdings" pitchFamily="2" charset="2"/>
              <a:buNone/>
            </a:pPr>
            <a:r>
              <a:rPr lang="en-US" sz="1400" smtClean="0">
                <a:solidFill>
                  <a:schemeClr val="bg2"/>
                </a:solidFill>
              </a:rPr>
              <a:t>     </a:t>
            </a:r>
            <a:r>
              <a:rPr lang="en-US" sz="1400" smtClean="0">
                <a:solidFill>
                  <a:srgbClr val="0000FF"/>
                </a:solidFill>
              </a:rPr>
              <a:t>public</a:t>
            </a:r>
            <a:r>
              <a:rPr lang="en-US" sz="1400" smtClean="0">
                <a:solidFill>
                  <a:schemeClr val="bg2"/>
                </a:solidFill>
              </a:rPr>
              <a:t> SliderDemo()</a:t>
            </a:r>
          </a:p>
          <a:p>
            <a:pPr>
              <a:buFont typeface="Wingdings" pitchFamily="2" charset="2"/>
              <a:buNone/>
            </a:pPr>
            <a:r>
              <a:rPr lang="en-US" sz="1400" smtClean="0">
                <a:solidFill>
                  <a:schemeClr val="bg2"/>
                </a:solidFill>
              </a:rPr>
              <a:t>     {</a:t>
            </a:r>
          </a:p>
          <a:p>
            <a:pPr>
              <a:buFont typeface="Wingdings" pitchFamily="2" charset="2"/>
              <a:buNone/>
            </a:pPr>
            <a:r>
              <a:rPr lang="en-US" sz="1400" smtClean="0">
                <a:solidFill>
                  <a:schemeClr val="bg2"/>
                </a:solidFill>
              </a:rPr>
              <a:t>	super("</a:t>
            </a:r>
            <a:r>
              <a:rPr lang="en-US" sz="1400" smtClean="0">
                <a:solidFill>
                  <a:srgbClr val="FF0000"/>
                </a:solidFill>
              </a:rPr>
              <a:t>Tick Slider</a:t>
            </a:r>
            <a:r>
              <a:rPr lang="en-US" sz="1400" smtClean="0">
                <a:solidFill>
                  <a:schemeClr val="bg2"/>
                </a:solidFill>
              </a:rPr>
              <a:t>");</a:t>
            </a:r>
          </a:p>
          <a:p>
            <a:pPr>
              <a:buFont typeface="Wingdings" pitchFamily="2" charset="2"/>
              <a:buNone/>
            </a:pPr>
            <a:r>
              <a:rPr lang="en-US" sz="1400" smtClean="0">
                <a:solidFill>
                  <a:schemeClr val="bg2"/>
                </a:solidFill>
              </a:rPr>
              <a:t>	setDefaultCloseOperation(</a:t>
            </a:r>
            <a:r>
              <a:rPr lang="en-US" sz="1400" smtClean="0">
                <a:solidFill>
                  <a:srgbClr val="FF0000"/>
                </a:solidFill>
              </a:rPr>
              <a:t>DISPOSE_ON_CLOSE</a:t>
            </a:r>
            <a:r>
              <a:rPr lang="en-US" sz="1400" smtClean="0">
                <a:solidFill>
                  <a:schemeClr val="bg2"/>
                </a:solidFill>
              </a:rPr>
              <a:t>);</a:t>
            </a:r>
          </a:p>
          <a:p>
            <a:pPr>
              <a:buFont typeface="Wingdings" pitchFamily="2" charset="2"/>
              <a:buNone/>
            </a:pPr>
            <a:endParaRPr lang="en-US" sz="1400" smtClean="0">
              <a:solidFill>
                <a:schemeClr val="bg2"/>
              </a:solidFill>
            </a:endParaRPr>
          </a:p>
          <a:p>
            <a:pPr>
              <a:buFont typeface="Wingdings" pitchFamily="2" charset="2"/>
              <a:buNone/>
            </a:pPr>
            <a:r>
              <a:rPr lang="en-US" sz="1400" smtClean="0">
                <a:solidFill>
                  <a:schemeClr val="bg2"/>
                </a:solidFill>
              </a:rPr>
              <a:t>	jSlider = </a:t>
            </a:r>
            <a:r>
              <a:rPr lang="en-US" sz="1400" smtClean="0">
                <a:solidFill>
                  <a:srgbClr val="0000FF"/>
                </a:solidFill>
              </a:rPr>
              <a:t>new</a:t>
            </a:r>
            <a:r>
              <a:rPr lang="en-US" sz="1400" smtClean="0">
                <a:solidFill>
                  <a:schemeClr val="bg2"/>
                </a:solidFill>
              </a:rPr>
              <a:t> </a:t>
            </a:r>
            <a:r>
              <a:rPr lang="en-US" sz="1400" smtClean="0">
                <a:solidFill>
                  <a:srgbClr val="0000FF"/>
                </a:solidFill>
              </a:rPr>
              <a:t>JSlider</a:t>
            </a:r>
            <a:r>
              <a:rPr lang="en-US" sz="1400" smtClean="0">
                <a:solidFill>
                  <a:schemeClr val="bg2"/>
                </a:solidFill>
              </a:rPr>
              <a:t>();</a:t>
            </a:r>
          </a:p>
          <a:p>
            <a:pPr>
              <a:buFont typeface="Wingdings" pitchFamily="2" charset="2"/>
              <a:buNone/>
            </a:pPr>
            <a:r>
              <a:rPr lang="en-US" sz="1400" smtClean="0">
                <a:solidFill>
                  <a:schemeClr val="bg2"/>
                </a:solidFill>
              </a:rPr>
              <a:t>	</a:t>
            </a:r>
          </a:p>
          <a:p>
            <a:pPr>
              <a:buFont typeface="Wingdings" pitchFamily="2" charset="2"/>
              <a:buNone/>
            </a:pPr>
            <a:r>
              <a:rPr lang="en-US" sz="1400" smtClean="0">
                <a:solidFill>
                  <a:schemeClr val="bg2"/>
                </a:solidFill>
              </a:rPr>
              <a:t>	</a:t>
            </a:r>
            <a:r>
              <a:rPr lang="en-US" sz="1400" smtClean="0">
                <a:solidFill>
                  <a:srgbClr val="00B050"/>
                </a:solidFill>
              </a:rPr>
              <a:t>// large tick marks every 25 units and small tick //marks every 5 units</a:t>
            </a:r>
          </a:p>
          <a:p>
            <a:pPr>
              <a:buFont typeface="Wingdings" pitchFamily="2" charset="2"/>
              <a:buNone/>
            </a:pPr>
            <a:r>
              <a:rPr lang="en-US" sz="1400" smtClean="0">
                <a:solidFill>
                  <a:schemeClr val="bg2"/>
                </a:solidFill>
              </a:rPr>
              <a:t>	jSlider.setMinorTickSpacing(5);</a:t>
            </a:r>
          </a:p>
          <a:p>
            <a:pPr>
              <a:buFont typeface="Wingdings" pitchFamily="2" charset="2"/>
              <a:buNone/>
            </a:pPr>
            <a:r>
              <a:rPr lang="en-US" sz="1400" smtClean="0">
                <a:solidFill>
                  <a:schemeClr val="bg2"/>
                </a:solidFill>
              </a:rPr>
              <a:t>	jSlider.setMajorTickSpacing(25);</a:t>
            </a:r>
          </a:p>
          <a:p>
            <a:pPr>
              <a:buFont typeface="Wingdings" pitchFamily="2" charset="2"/>
              <a:buNone/>
            </a:pPr>
            <a:r>
              <a:rPr lang="en-US" sz="1400" smtClean="0">
                <a:solidFill>
                  <a:schemeClr val="bg2"/>
                </a:solidFill>
              </a:rPr>
              <a:t>	jSlider.setPaintTicks(true);</a:t>
            </a:r>
          </a:p>
          <a:p>
            <a:pPr>
              <a:buFont typeface="Wingdings" pitchFamily="2" charset="2"/>
              <a:buNone/>
            </a:pPr>
            <a:r>
              <a:rPr lang="en-US" sz="1400" smtClean="0">
                <a:solidFill>
                  <a:schemeClr val="bg2"/>
                </a:solidFill>
              </a:rPr>
              <a:t>	</a:t>
            </a:r>
          </a:p>
          <a:p>
            <a:pPr>
              <a:buFont typeface="Wingdings" pitchFamily="2" charset="2"/>
              <a:buNone/>
            </a:pPr>
            <a:r>
              <a:rPr lang="en-US" sz="1400" smtClean="0">
                <a:solidFill>
                  <a:schemeClr val="bg2"/>
                </a:solidFill>
              </a:rPr>
              <a:t>	</a:t>
            </a:r>
          </a:p>
          <a:p>
            <a:pPr>
              <a:buFont typeface="Wingdings" pitchFamily="2" charset="2"/>
              <a:buNone/>
            </a:pPr>
            <a:r>
              <a:rPr lang="en-US" sz="1400" smtClean="0">
                <a:solidFill>
                  <a:schemeClr val="bg2"/>
                </a:solidFill>
              </a:rPr>
              <a:t>		</a:t>
            </a:r>
          </a:p>
        </p:txBody>
      </p:sp>
      <p:sp>
        <p:nvSpPr>
          <p:cNvPr id="86021"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69EA9CBF-1239-4921-8596-A3D6298E2414}" type="slidenum">
              <a:rPr lang="en-US" b="0">
                <a:latin typeface="Arial Narrow" pitchFamily="34" charset="0"/>
              </a:rPr>
              <a:pPr algn="r"/>
              <a:t>67</a:t>
            </a:fld>
            <a:endParaRPr lang="en-US" b="0">
              <a:latin typeface="Arial Narrow" pitchFamily="34" charset="0"/>
            </a:endParaRPr>
          </a:p>
        </p:txBody>
      </p:sp>
      <p:sp>
        <p:nvSpPr>
          <p:cNvPr id="5" name="Content Placeholder 2"/>
          <p:cNvSpPr txBox="1">
            <a:spLocks/>
          </p:cNvSpPr>
          <p:nvPr/>
        </p:nvSpPr>
        <p:spPr bwMode="auto">
          <a:xfrm>
            <a:off x="4876800" y="1143000"/>
            <a:ext cx="4191000" cy="5562600"/>
          </a:xfrm>
          <a:prstGeom prst="rect">
            <a:avLst/>
          </a:prstGeom>
          <a:solidFill>
            <a:srgbClr val="FFFF99"/>
          </a:solidFill>
          <a:ln w="9525">
            <a:noFill/>
            <a:miter lim="800000"/>
            <a:headEnd/>
            <a:tailEnd/>
          </a:ln>
        </p:spPr>
        <p:txBody>
          <a:bodyPr rIns="0"/>
          <a:lstStyle/>
          <a:p>
            <a:pPr marL="342900" indent="-342900">
              <a:spcBef>
                <a:spcPct val="35000"/>
              </a:spcBef>
              <a:buClr>
                <a:srgbClr val="A50021"/>
              </a:buClr>
              <a:buSzPct val="75000"/>
              <a:buFont typeface="Wingdings" pitchFamily="2" charset="2"/>
              <a:buNone/>
              <a:defRPr/>
            </a:pPr>
            <a:r>
              <a:rPr kumimoji="1" lang="en-US" sz="1500" b="0" kern="0">
                <a:solidFill>
                  <a:schemeClr val="bg2"/>
                </a:solidFill>
                <a:latin typeface="+mn-lt"/>
                <a:cs typeface="+mn-cs"/>
              </a:rPr>
              <a:t>	    jSlider.addChangeListener(</a:t>
            </a:r>
            <a:r>
              <a:rPr kumimoji="1" lang="en-US" sz="1500" b="0" kern="0">
                <a:solidFill>
                  <a:srgbClr val="0000FF"/>
                </a:solidFill>
                <a:latin typeface="+mn-lt"/>
                <a:cs typeface="+mn-cs"/>
              </a:rPr>
              <a:t>this</a:t>
            </a:r>
            <a:r>
              <a:rPr kumimoji="1" lang="en-US" sz="1500" b="0" kern="0">
                <a:solidFill>
                  <a:schemeClr val="bg2"/>
                </a:solidFill>
                <a:latin typeface="+mn-lt"/>
                <a:cs typeface="+mn-cs"/>
              </a:rPr>
              <a:t>);</a:t>
            </a:r>
          </a:p>
          <a:p>
            <a:pPr marL="342900" indent="-342900">
              <a:spcBef>
                <a:spcPct val="35000"/>
              </a:spcBef>
              <a:buClr>
                <a:srgbClr val="A50021"/>
              </a:buClr>
              <a:buSzPct val="75000"/>
              <a:buFont typeface="Wingdings" pitchFamily="2" charset="2"/>
              <a:buNone/>
              <a:defRPr/>
            </a:pPr>
            <a:r>
              <a:rPr kumimoji="1" lang="en-US" sz="1500" b="0" kern="0">
                <a:solidFill>
                  <a:schemeClr val="bg2"/>
                </a:solidFill>
                <a:latin typeface="+mn-lt"/>
                <a:cs typeface="+mn-cs"/>
              </a:rPr>
              <a:t>	</a:t>
            </a:r>
          </a:p>
          <a:p>
            <a:pPr marL="342900" indent="-342900">
              <a:spcBef>
                <a:spcPct val="35000"/>
              </a:spcBef>
              <a:buClr>
                <a:srgbClr val="A50021"/>
              </a:buClr>
              <a:buSzPct val="75000"/>
              <a:buFont typeface="Wingdings" pitchFamily="2" charset="2"/>
              <a:buNone/>
              <a:defRPr/>
            </a:pPr>
            <a:r>
              <a:rPr kumimoji="1" lang="en-US" sz="1500" b="0" kern="0">
                <a:solidFill>
                  <a:schemeClr val="bg2"/>
                </a:solidFill>
                <a:latin typeface="+mn-lt"/>
                <a:cs typeface="+mn-cs"/>
              </a:rPr>
              <a:t>	    add(jSlider, </a:t>
            </a:r>
            <a:r>
              <a:rPr kumimoji="1" lang="en-US" sz="1500" b="0">
                <a:solidFill>
                  <a:srgbClr val="FF0000"/>
                </a:solidFill>
                <a:latin typeface="+mn-lt"/>
                <a:cs typeface="+mn-cs"/>
              </a:rPr>
              <a:t>BorderLayout.NORTH</a:t>
            </a:r>
            <a:r>
              <a:rPr kumimoji="1" lang="en-US" sz="1500" b="0" kern="0">
                <a:solidFill>
                  <a:schemeClr val="bg2"/>
                </a:solidFill>
                <a:latin typeface="+mn-lt"/>
                <a:cs typeface="+mn-cs"/>
              </a:rPr>
              <a:t>);</a:t>
            </a:r>
          </a:p>
          <a:p>
            <a:pPr marL="342900" indent="-342900">
              <a:spcBef>
                <a:spcPct val="35000"/>
              </a:spcBef>
              <a:buClr>
                <a:srgbClr val="A50021"/>
              </a:buClr>
              <a:buSzPct val="75000"/>
              <a:buFont typeface="Wingdings" pitchFamily="2" charset="2"/>
              <a:buNone/>
              <a:defRPr/>
            </a:pPr>
            <a:r>
              <a:rPr kumimoji="1" lang="en-US" sz="1500" b="0" kern="0">
                <a:solidFill>
                  <a:schemeClr val="bg2"/>
                </a:solidFill>
                <a:latin typeface="+mn-lt"/>
                <a:cs typeface="+mn-cs"/>
              </a:rPr>
              <a:t>	    setSize(300, 200);</a:t>
            </a:r>
          </a:p>
          <a:p>
            <a:pPr marL="342900" indent="-342900">
              <a:spcBef>
                <a:spcPct val="35000"/>
              </a:spcBef>
              <a:buClr>
                <a:srgbClr val="A50021"/>
              </a:buClr>
              <a:buSzPct val="75000"/>
              <a:buFont typeface="Wingdings" pitchFamily="2" charset="2"/>
              <a:buNone/>
              <a:defRPr/>
            </a:pPr>
            <a:r>
              <a:rPr kumimoji="1" lang="en-US" sz="1500" b="0" kern="0">
                <a:solidFill>
                  <a:schemeClr val="bg2"/>
                </a:solidFill>
                <a:latin typeface="+mn-lt"/>
                <a:cs typeface="+mn-cs"/>
              </a:rPr>
              <a:t>	    setVisible(true);</a:t>
            </a:r>
          </a:p>
          <a:p>
            <a:pPr marL="342900" indent="-342900">
              <a:spcBef>
                <a:spcPct val="35000"/>
              </a:spcBef>
              <a:buClr>
                <a:srgbClr val="A50021"/>
              </a:buClr>
              <a:buSzPct val="75000"/>
              <a:buFont typeface="Wingdings" pitchFamily="2" charset="2"/>
              <a:buNone/>
              <a:defRPr/>
            </a:pPr>
            <a:r>
              <a:rPr kumimoji="1" lang="en-US" sz="1500" b="0" kern="0">
                <a:solidFill>
                  <a:schemeClr val="bg2"/>
                </a:solidFill>
                <a:latin typeface="+mn-lt"/>
                <a:cs typeface="+mn-cs"/>
              </a:rPr>
              <a:t>	}</a:t>
            </a:r>
          </a:p>
          <a:p>
            <a:pPr marL="342900" indent="-342900">
              <a:spcBef>
                <a:spcPct val="35000"/>
              </a:spcBef>
              <a:buClr>
                <a:srgbClr val="A50021"/>
              </a:buClr>
              <a:buSzPct val="75000"/>
              <a:buFont typeface="Wingdings" pitchFamily="2" charset="2"/>
              <a:buNone/>
              <a:defRPr/>
            </a:pPr>
            <a:r>
              <a:rPr kumimoji="1" lang="en-US" sz="1500" b="0" kern="0">
                <a:solidFill>
                  <a:schemeClr val="bg2"/>
                </a:solidFill>
                <a:latin typeface="+mn-lt"/>
                <a:cs typeface="+mn-cs"/>
              </a:rPr>
              <a:t>	</a:t>
            </a:r>
            <a:r>
              <a:rPr kumimoji="1" lang="en-US" sz="1500" b="0">
                <a:solidFill>
                  <a:srgbClr val="0000FF"/>
                </a:solidFill>
                <a:latin typeface="+mn-lt"/>
                <a:cs typeface="+mn-cs"/>
              </a:rPr>
              <a:t>public</a:t>
            </a:r>
            <a:r>
              <a:rPr kumimoji="1" lang="en-US" sz="1500" b="0" kern="0">
                <a:solidFill>
                  <a:schemeClr val="bg2"/>
                </a:solidFill>
                <a:latin typeface="+mn-lt"/>
                <a:cs typeface="+mn-cs"/>
              </a:rPr>
              <a:t> </a:t>
            </a:r>
            <a:r>
              <a:rPr kumimoji="1" lang="en-US" sz="1500" b="0">
                <a:solidFill>
                  <a:srgbClr val="0000FF"/>
                </a:solidFill>
                <a:latin typeface="+mn-lt"/>
                <a:cs typeface="+mn-cs"/>
              </a:rPr>
              <a:t>void</a:t>
            </a:r>
            <a:r>
              <a:rPr kumimoji="1" lang="en-US" sz="1500" b="0" kern="0">
                <a:solidFill>
                  <a:schemeClr val="bg2"/>
                </a:solidFill>
                <a:latin typeface="+mn-lt"/>
                <a:cs typeface="+mn-cs"/>
              </a:rPr>
              <a:t> stateChanged(</a:t>
            </a:r>
            <a:r>
              <a:rPr kumimoji="1" lang="en-US" sz="1500" b="0">
                <a:solidFill>
                  <a:srgbClr val="0000FF"/>
                </a:solidFill>
                <a:latin typeface="+mn-lt"/>
                <a:cs typeface="+mn-cs"/>
              </a:rPr>
              <a:t>ChangeEvent</a:t>
            </a:r>
            <a:r>
              <a:rPr kumimoji="1" lang="en-US" sz="1500" b="0" kern="0">
                <a:solidFill>
                  <a:schemeClr val="bg2"/>
                </a:solidFill>
                <a:latin typeface="+mn-lt"/>
                <a:cs typeface="+mn-cs"/>
              </a:rPr>
              <a:t> e) </a:t>
            </a:r>
          </a:p>
          <a:p>
            <a:pPr marL="342900" indent="-342900">
              <a:spcBef>
                <a:spcPct val="35000"/>
              </a:spcBef>
              <a:buClr>
                <a:srgbClr val="A50021"/>
              </a:buClr>
              <a:buSzPct val="75000"/>
              <a:buFont typeface="Wingdings" pitchFamily="2" charset="2"/>
              <a:buNone/>
              <a:defRPr/>
            </a:pPr>
            <a:r>
              <a:rPr kumimoji="1" lang="en-US" sz="1500" b="0" kern="0">
                <a:solidFill>
                  <a:schemeClr val="bg2"/>
                </a:solidFill>
                <a:latin typeface="+mn-lt"/>
                <a:cs typeface="+mn-cs"/>
              </a:rPr>
              <a:t>	{</a:t>
            </a:r>
          </a:p>
          <a:p>
            <a:pPr marL="342900" indent="-342900">
              <a:spcBef>
                <a:spcPct val="35000"/>
              </a:spcBef>
              <a:buClr>
                <a:srgbClr val="A50021"/>
              </a:buClr>
              <a:buSzPct val="75000"/>
              <a:buFont typeface="Wingdings" pitchFamily="2" charset="2"/>
              <a:buNone/>
              <a:defRPr/>
            </a:pPr>
            <a:r>
              <a:rPr kumimoji="1" lang="en-US" sz="1500" b="0" kern="0">
                <a:solidFill>
                  <a:schemeClr val="bg2"/>
                </a:solidFill>
                <a:latin typeface="+mn-lt"/>
                <a:cs typeface="+mn-cs"/>
              </a:rPr>
              <a:t>	    </a:t>
            </a:r>
            <a:r>
              <a:rPr kumimoji="1" lang="en-US" sz="1500" b="0">
                <a:solidFill>
                  <a:srgbClr val="0000FF"/>
                </a:solidFill>
                <a:latin typeface="+mn-lt"/>
                <a:cs typeface="+mn-cs"/>
              </a:rPr>
              <a:t>Object</a:t>
            </a:r>
            <a:r>
              <a:rPr kumimoji="1" lang="en-US" sz="1500" b="0" kern="0">
                <a:solidFill>
                  <a:schemeClr val="bg2"/>
                </a:solidFill>
                <a:latin typeface="+mn-lt"/>
                <a:cs typeface="+mn-cs"/>
              </a:rPr>
              <a:t> source = e.getSource();</a:t>
            </a:r>
          </a:p>
          <a:p>
            <a:pPr marL="342900" indent="-342900">
              <a:spcBef>
                <a:spcPct val="35000"/>
              </a:spcBef>
              <a:buClr>
                <a:srgbClr val="A50021"/>
              </a:buClr>
              <a:buSzPct val="75000"/>
              <a:buFont typeface="Wingdings" pitchFamily="2" charset="2"/>
              <a:buNone/>
              <a:defRPr/>
            </a:pPr>
            <a:r>
              <a:rPr kumimoji="1" lang="en-US" sz="1500" b="0" kern="0">
                <a:solidFill>
                  <a:schemeClr val="bg2"/>
                </a:solidFill>
                <a:latin typeface="+mn-lt"/>
                <a:cs typeface="+mn-cs"/>
              </a:rPr>
              <a:t>	    </a:t>
            </a:r>
            <a:r>
              <a:rPr kumimoji="1" lang="en-US" sz="1500" b="0" kern="0">
                <a:solidFill>
                  <a:srgbClr val="0000FF"/>
                </a:solidFill>
                <a:latin typeface="+mn-lt"/>
                <a:cs typeface="+mn-cs"/>
              </a:rPr>
              <a:t>if</a:t>
            </a:r>
            <a:r>
              <a:rPr kumimoji="1" lang="en-US" sz="1500" b="0" kern="0">
                <a:solidFill>
                  <a:schemeClr val="bg2"/>
                </a:solidFill>
                <a:latin typeface="+mn-lt"/>
                <a:cs typeface="+mn-cs"/>
              </a:rPr>
              <a:t> (source.equals(jSlider)) </a:t>
            </a:r>
          </a:p>
          <a:p>
            <a:pPr marL="342900" indent="-342900">
              <a:spcBef>
                <a:spcPct val="35000"/>
              </a:spcBef>
              <a:buClr>
                <a:srgbClr val="A50021"/>
              </a:buClr>
              <a:buSzPct val="75000"/>
              <a:buFont typeface="Wingdings" pitchFamily="2" charset="2"/>
              <a:buNone/>
              <a:defRPr/>
            </a:pPr>
            <a:r>
              <a:rPr kumimoji="1" lang="en-US" sz="1500" b="0" kern="0">
                <a:solidFill>
                  <a:schemeClr val="bg2"/>
                </a:solidFill>
                <a:latin typeface="+mn-lt"/>
                <a:cs typeface="+mn-cs"/>
              </a:rPr>
              <a:t>	    	</a:t>
            </a:r>
            <a:r>
              <a:rPr kumimoji="1" lang="en-US" sz="1500" b="0" kern="0">
                <a:solidFill>
                  <a:srgbClr val="0000FF"/>
                </a:solidFill>
                <a:latin typeface="+mn-lt"/>
                <a:cs typeface="+mn-cs"/>
              </a:rPr>
              <a:t>if</a:t>
            </a:r>
            <a:r>
              <a:rPr kumimoji="1" lang="en-US" sz="1500" b="0" kern="0">
                <a:solidFill>
                  <a:schemeClr val="bg2"/>
                </a:solidFill>
                <a:latin typeface="+mn-lt"/>
                <a:cs typeface="+mn-cs"/>
              </a:rPr>
              <a:t> (!jSlider.getValueIsAdjusting())</a:t>
            </a:r>
          </a:p>
          <a:p>
            <a:pPr marL="342900" indent="-342900">
              <a:spcBef>
                <a:spcPct val="35000"/>
              </a:spcBef>
              <a:buClr>
                <a:srgbClr val="A50021"/>
              </a:buClr>
              <a:buSzPct val="75000"/>
              <a:buFont typeface="Wingdings" pitchFamily="2" charset="2"/>
              <a:buNone/>
              <a:defRPr/>
            </a:pPr>
            <a:r>
              <a:rPr kumimoji="1" lang="en-US" sz="1500" b="0" kern="0">
                <a:solidFill>
                  <a:schemeClr val="bg2"/>
                </a:solidFill>
                <a:latin typeface="+mn-lt"/>
                <a:cs typeface="+mn-cs"/>
              </a:rPr>
              <a:t>	        	System.out.println("</a:t>
            </a:r>
            <a:r>
              <a:rPr kumimoji="1" lang="en-US" sz="1500" b="0">
                <a:solidFill>
                  <a:srgbClr val="FF0000"/>
                </a:solidFill>
                <a:latin typeface="+mn-lt"/>
                <a:cs typeface="+mn-cs"/>
              </a:rPr>
              <a:t>Slider changed: </a:t>
            </a:r>
            <a:r>
              <a:rPr kumimoji="1" lang="en-US" sz="1500" b="0" kern="0">
                <a:solidFill>
                  <a:schemeClr val="bg2"/>
                </a:solidFill>
                <a:latin typeface="+mn-lt"/>
                <a:cs typeface="+mn-cs"/>
              </a:rPr>
              <a:t>" 		+ jSlider.getValue());	 </a:t>
            </a:r>
          </a:p>
          <a:p>
            <a:pPr marL="342900" indent="-342900">
              <a:spcBef>
                <a:spcPct val="35000"/>
              </a:spcBef>
              <a:buClr>
                <a:srgbClr val="A50021"/>
              </a:buClr>
              <a:buSzPct val="75000"/>
              <a:buFont typeface="Wingdings" pitchFamily="2" charset="2"/>
              <a:buNone/>
              <a:defRPr/>
            </a:pPr>
            <a:r>
              <a:rPr kumimoji="1" lang="en-US" sz="1500" b="0" kern="0">
                <a:solidFill>
                  <a:schemeClr val="bg2"/>
                </a:solidFill>
                <a:latin typeface="+mn-lt"/>
                <a:cs typeface="+mn-cs"/>
              </a:rPr>
              <a:t>    	}</a:t>
            </a:r>
          </a:p>
          <a:p>
            <a:pPr marL="342900" indent="-342900">
              <a:spcBef>
                <a:spcPct val="35000"/>
              </a:spcBef>
              <a:buClr>
                <a:srgbClr val="A50021"/>
              </a:buClr>
              <a:buSzPct val="75000"/>
              <a:buFont typeface="Wingdings" pitchFamily="2" charset="2"/>
              <a:buNone/>
              <a:defRPr/>
            </a:pPr>
            <a:r>
              <a:rPr kumimoji="1" lang="en-US" sz="1500" b="0" kern="0">
                <a:solidFill>
                  <a:schemeClr val="bg2"/>
                </a:solidFill>
                <a:latin typeface="+mn-lt"/>
                <a:cs typeface="+mn-cs"/>
              </a:rPr>
              <a:t>  	</a:t>
            </a:r>
            <a:r>
              <a:rPr kumimoji="1" lang="en-US" sz="1500" b="0" kern="0">
                <a:solidFill>
                  <a:srgbClr val="0000FF"/>
                </a:solidFill>
                <a:latin typeface="+mn-lt"/>
                <a:cs typeface="+mn-cs"/>
              </a:rPr>
              <a:t>public</a:t>
            </a:r>
            <a:r>
              <a:rPr kumimoji="1" lang="en-US" sz="1500" b="0" kern="0">
                <a:solidFill>
                  <a:schemeClr val="bg2"/>
                </a:solidFill>
                <a:latin typeface="+mn-lt"/>
                <a:cs typeface="+mn-cs"/>
              </a:rPr>
              <a:t> </a:t>
            </a:r>
            <a:r>
              <a:rPr kumimoji="1" lang="en-US" sz="1500" b="0" kern="0">
                <a:solidFill>
                  <a:srgbClr val="0000FF"/>
                </a:solidFill>
                <a:latin typeface="+mn-lt"/>
                <a:cs typeface="+mn-cs"/>
              </a:rPr>
              <a:t>static</a:t>
            </a:r>
            <a:r>
              <a:rPr kumimoji="1" lang="en-US" sz="1500" b="0" kern="0">
                <a:solidFill>
                  <a:schemeClr val="bg2"/>
                </a:solidFill>
                <a:latin typeface="+mn-lt"/>
                <a:cs typeface="+mn-cs"/>
              </a:rPr>
              <a:t> </a:t>
            </a:r>
            <a:r>
              <a:rPr kumimoji="1" lang="en-US" sz="1500" b="0" kern="0">
                <a:solidFill>
                  <a:srgbClr val="0000FF"/>
                </a:solidFill>
                <a:latin typeface="+mn-lt"/>
                <a:cs typeface="+mn-cs"/>
              </a:rPr>
              <a:t>void</a:t>
            </a:r>
            <a:r>
              <a:rPr kumimoji="1" lang="en-US" sz="1500" b="0" kern="0">
                <a:solidFill>
                  <a:schemeClr val="bg2"/>
                </a:solidFill>
                <a:latin typeface="+mn-lt"/>
                <a:cs typeface="+mn-cs"/>
              </a:rPr>
              <a:t> main(</a:t>
            </a:r>
            <a:r>
              <a:rPr kumimoji="1" lang="en-US" sz="1500" b="0" kern="0">
                <a:solidFill>
                  <a:srgbClr val="0000FF"/>
                </a:solidFill>
                <a:latin typeface="+mn-lt"/>
                <a:cs typeface="+mn-cs"/>
              </a:rPr>
              <a:t>String</a:t>
            </a:r>
            <a:r>
              <a:rPr kumimoji="1" lang="en-US" sz="1500" b="0" kern="0">
                <a:solidFill>
                  <a:schemeClr val="bg2"/>
                </a:solidFill>
                <a:latin typeface="+mn-lt"/>
                <a:cs typeface="+mn-cs"/>
              </a:rPr>
              <a:t> args[]) {</a:t>
            </a:r>
          </a:p>
          <a:p>
            <a:pPr marL="342900" indent="-342900">
              <a:spcBef>
                <a:spcPct val="35000"/>
              </a:spcBef>
              <a:buClr>
                <a:srgbClr val="A50021"/>
              </a:buClr>
              <a:buSzPct val="75000"/>
              <a:buFont typeface="Wingdings" pitchFamily="2" charset="2"/>
              <a:buNone/>
              <a:defRPr/>
            </a:pPr>
            <a:r>
              <a:rPr kumimoji="1" lang="en-US" sz="1500" b="0" kern="0">
                <a:solidFill>
                  <a:schemeClr val="bg2"/>
                </a:solidFill>
                <a:latin typeface="+mn-lt"/>
                <a:cs typeface="+mn-cs"/>
              </a:rPr>
              <a:t>    		</a:t>
            </a:r>
            <a:r>
              <a:rPr kumimoji="1" lang="en-US" sz="1500" b="0" kern="0">
                <a:solidFill>
                  <a:srgbClr val="0000FF"/>
                </a:solidFill>
                <a:latin typeface="+mn-lt"/>
                <a:cs typeface="+mn-cs"/>
              </a:rPr>
              <a:t>new</a:t>
            </a:r>
            <a:r>
              <a:rPr kumimoji="1" lang="en-US" sz="1500" b="0" kern="0">
                <a:solidFill>
                  <a:schemeClr val="bg2"/>
                </a:solidFill>
                <a:latin typeface="+mn-lt"/>
                <a:cs typeface="+mn-cs"/>
              </a:rPr>
              <a:t> </a:t>
            </a:r>
            <a:r>
              <a:rPr kumimoji="1" lang="en-US" sz="1500" b="0" kern="0">
                <a:solidFill>
                  <a:srgbClr val="0000FF"/>
                </a:solidFill>
                <a:latin typeface="+mn-lt"/>
                <a:cs typeface="+mn-cs"/>
              </a:rPr>
              <a:t>SliderDemo</a:t>
            </a:r>
            <a:r>
              <a:rPr kumimoji="1" lang="en-US" sz="1500" b="0" kern="0">
                <a:solidFill>
                  <a:schemeClr val="bg2"/>
                </a:solidFill>
                <a:latin typeface="+mn-lt"/>
                <a:cs typeface="+mn-cs"/>
              </a:rPr>
              <a:t>();    </a:t>
            </a:r>
          </a:p>
          <a:p>
            <a:pPr marL="342900" indent="-342900">
              <a:spcBef>
                <a:spcPct val="35000"/>
              </a:spcBef>
              <a:buClr>
                <a:srgbClr val="A50021"/>
              </a:buClr>
              <a:buSzPct val="75000"/>
              <a:buFont typeface="Wingdings" pitchFamily="2" charset="2"/>
              <a:buNone/>
              <a:defRPr/>
            </a:pPr>
            <a:r>
              <a:rPr kumimoji="1" lang="en-US" sz="1500" b="0" kern="0">
                <a:solidFill>
                  <a:schemeClr val="bg2"/>
                </a:solidFill>
                <a:latin typeface="+mn-lt"/>
                <a:cs typeface="+mn-cs"/>
              </a:rPr>
              <a:t> 	 }</a:t>
            </a:r>
          </a:p>
          <a:p>
            <a:pPr marL="342900" indent="-342900">
              <a:spcBef>
                <a:spcPct val="35000"/>
              </a:spcBef>
              <a:buClr>
                <a:srgbClr val="A50021"/>
              </a:buClr>
              <a:buSzPct val="75000"/>
              <a:buFont typeface="Wingdings" pitchFamily="2" charset="2"/>
              <a:buNone/>
              <a:defRPr/>
            </a:pPr>
            <a:r>
              <a:rPr kumimoji="1" lang="en-US" sz="1500" b="0" kern="0">
                <a:solidFill>
                  <a:schemeClr val="bg2"/>
                </a:solidFill>
                <a:latin typeface="+mn-lt"/>
                <a:cs typeface="+mn-cs"/>
              </a:rPr>
              <a:t>}</a:t>
            </a:r>
          </a:p>
        </p:txBody>
      </p:sp>
      <p:cxnSp>
        <p:nvCxnSpPr>
          <p:cNvPr id="86023" name="Straight Connector 8"/>
          <p:cNvCxnSpPr>
            <a:cxnSpLocks noChangeShapeType="1"/>
          </p:cNvCxnSpPr>
          <p:nvPr/>
        </p:nvCxnSpPr>
        <p:spPr bwMode="auto">
          <a:xfrm rot="5400000">
            <a:off x="2095501" y="3924300"/>
            <a:ext cx="5562600" cy="3175"/>
          </a:xfrm>
          <a:prstGeom prst="line">
            <a:avLst/>
          </a:prstGeom>
          <a:noFill/>
          <a:ln w="9525" algn="ctr">
            <a:solidFill>
              <a:schemeClr val="accent2"/>
            </a:solidFill>
            <a:miter lim="800000"/>
            <a:headEnd/>
            <a:tailEnd/>
          </a:ln>
          <a:extLst>
            <a:ext uri="{909E8E84-426E-40DD-AFC4-6F175D3DCCD1}">
              <a14:hiddenFill xmlns:a14="http://schemas.microsoft.com/office/drawing/2010/main">
                <a:noFill/>
              </a14:hiddenFill>
            </a:ext>
          </a:extLst>
        </p:spPr>
      </p:cxn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1379">
                                            <p:txEl>
                                              <p:pRg st="4" end="4"/>
                                            </p:txEl>
                                          </p:spTgt>
                                        </p:tgtEl>
                                        <p:attrNameLst>
                                          <p:attrName>style.visibility</p:attrName>
                                        </p:attrNameLst>
                                      </p:cBhvr>
                                      <p:to>
                                        <p:strVal val="visible"/>
                                      </p:to>
                                    </p:set>
                                    <p:animEffect transition="in" filter="blinds(horizontal)">
                                      <p:cBhvr>
                                        <p:cTn id="7" dur="500"/>
                                        <p:tgtEl>
                                          <p:spTgt spid="101379">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blinds(horizontal)">
                                      <p:cBhvr>
                                        <p:cTn id="17" dur="500"/>
                                        <p:tgtEl>
                                          <p:spTgt spid="5">
                                            <p:txEl>
                                              <p:pRg st="6" end="6"/>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
                                            <p:txEl>
                                              <p:pRg st="7" end="7"/>
                                            </p:txEl>
                                          </p:spTgt>
                                        </p:tgtEl>
                                        <p:attrNameLst>
                                          <p:attrName>style.visibility</p:attrName>
                                        </p:attrNameLst>
                                      </p:cBhvr>
                                      <p:to>
                                        <p:strVal val="visible"/>
                                      </p:to>
                                    </p:set>
                                    <p:animEffect transition="in" filter="blinds(horizontal)">
                                      <p:cBhvr>
                                        <p:cTn id="20" dur="500"/>
                                        <p:tgtEl>
                                          <p:spTgt spid="5">
                                            <p:txEl>
                                              <p:pRg st="7" end="7"/>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animEffect transition="in" filter="blinds(horizontal)">
                                      <p:cBhvr>
                                        <p:cTn id="23" dur="500"/>
                                        <p:tgtEl>
                                          <p:spTgt spid="5">
                                            <p:txEl>
                                              <p:pRg st="8" end="8"/>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
                                            <p:txEl>
                                              <p:pRg st="9" end="9"/>
                                            </p:txEl>
                                          </p:spTgt>
                                        </p:tgtEl>
                                        <p:attrNameLst>
                                          <p:attrName>style.visibility</p:attrName>
                                        </p:attrNameLst>
                                      </p:cBhvr>
                                      <p:to>
                                        <p:strVal val="visible"/>
                                      </p:to>
                                    </p:set>
                                    <p:animEffect transition="in" filter="blinds(horizontal)">
                                      <p:cBhvr>
                                        <p:cTn id="26" dur="500"/>
                                        <p:tgtEl>
                                          <p:spTgt spid="5">
                                            <p:txEl>
                                              <p:pRg st="9" end="9"/>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animEffect transition="in" filter="blinds(horizontal)">
                                      <p:cBhvr>
                                        <p:cTn id="29" dur="500"/>
                                        <p:tgtEl>
                                          <p:spTgt spid="5">
                                            <p:txEl>
                                              <p:pRg st="10" end="10"/>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5">
                                            <p:txEl>
                                              <p:pRg st="11" end="11"/>
                                            </p:txEl>
                                          </p:spTgt>
                                        </p:tgtEl>
                                        <p:attrNameLst>
                                          <p:attrName>style.visibility</p:attrName>
                                        </p:attrNameLst>
                                      </p:cBhvr>
                                      <p:to>
                                        <p:strVal val="visible"/>
                                      </p:to>
                                    </p:set>
                                    <p:animEffect transition="in" filter="blinds(horizontal)">
                                      <p:cBhvr>
                                        <p:cTn id="32" dur="500"/>
                                        <p:tgtEl>
                                          <p:spTgt spid="5">
                                            <p:txEl>
                                              <p:pRg st="11" end="11"/>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animEffect transition="in" filter="blinds(horizontal)">
                                      <p:cBhvr>
                                        <p:cTn id="35"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pPr>
              <a:defRPr/>
            </a:pPr>
            <a:fld id="{0DF15BDB-69D4-48FF-808B-4DD58CF42B98}" type="slidenum">
              <a:rPr lang="en-US"/>
              <a:pPr>
                <a:defRPr/>
              </a:pPr>
              <a:t>68</a:t>
            </a:fld>
            <a:endParaRPr lang="en-US"/>
          </a:p>
        </p:txBody>
      </p:sp>
      <p:sp>
        <p:nvSpPr>
          <p:cNvPr id="87043" name="Rectangle 2"/>
          <p:cNvSpPr>
            <a:spLocks noGrp="1" noChangeArrowheads="1"/>
          </p:cNvSpPr>
          <p:nvPr>
            <p:ph type="title"/>
          </p:nvPr>
        </p:nvSpPr>
        <p:spPr>
          <a:xfrm>
            <a:off x="574675" y="304800"/>
            <a:ext cx="8001000" cy="911225"/>
          </a:xfrm>
        </p:spPr>
        <p:txBody>
          <a:bodyPr/>
          <a:lstStyle/>
          <a:p>
            <a:pPr algn="l" eaLnBrk="1" hangingPunct="1"/>
            <a:r>
              <a:rPr lang="en-US" sz="4400" b="1" smtClean="0">
                <a:solidFill>
                  <a:srgbClr val="7B9899"/>
                </a:solidFill>
              </a:rPr>
              <a:t>Outline</a:t>
            </a:r>
          </a:p>
        </p:txBody>
      </p:sp>
      <p:sp>
        <p:nvSpPr>
          <p:cNvPr id="74755" name="Text Box 3"/>
          <p:cNvSpPr txBox="1">
            <a:spLocks noChangeArrowheads="1"/>
          </p:cNvSpPr>
          <p:nvPr/>
        </p:nvSpPr>
        <p:spPr bwMode="auto">
          <a:xfrm>
            <a:off x="4343400" y="1809750"/>
            <a:ext cx="30480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457200" indent="-4572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spcBef>
                <a:spcPts val="1200"/>
              </a:spcBef>
              <a:buFont typeface="Wingdings" pitchFamily="2" charset="2"/>
              <a:buChar char="Ø"/>
            </a:pPr>
            <a:r>
              <a:rPr lang="en-US" sz="2400">
                <a:solidFill>
                  <a:srgbClr val="0000FF"/>
                </a:solidFill>
                <a:latin typeface="Arial" charset="0"/>
              </a:rPr>
              <a:t>JList</a:t>
            </a:r>
          </a:p>
          <a:p>
            <a:pPr>
              <a:spcBef>
                <a:spcPts val="1200"/>
              </a:spcBef>
              <a:buFont typeface="Wingdings" pitchFamily="2" charset="2"/>
              <a:buChar char="Ø"/>
            </a:pPr>
            <a:r>
              <a:rPr lang="en-US" sz="2400">
                <a:solidFill>
                  <a:srgbClr val="0000FF"/>
                </a:solidFill>
                <a:latin typeface="Arial" charset="0"/>
              </a:rPr>
              <a:t>JTable</a:t>
            </a:r>
          </a:p>
          <a:p>
            <a:pPr>
              <a:spcBef>
                <a:spcPts val="1200"/>
              </a:spcBef>
              <a:buFont typeface="Wingdings" pitchFamily="2" charset="2"/>
              <a:buChar char="Ø"/>
            </a:pPr>
            <a:r>
              <a:rPr lang="en-US" sz="2400">
                <a:solidFill>
                  <a:srgbClr val="0000FF"/>
                </a:solidFill>
                <a:latin typeface="Arial" charset="0"/>
              </a:rPr>
              <a:t>JTree</a:t>
            </a:r>
          </a:p>
          <a:p>
            <a:pPr>
              <a:spcBef>
                <a:spcPts val="1200"/>
              </a:spcBef>
              <a:buFont typeface="Wingdings" pitchFamily="2" charset="2"/>
              <a:buChar char="Ø"/>
            </a:pPr>
            <a:r>
              <a:rPr lang="en-US" sz="2400">
                <a:solidFill>
                  <a:srgbClr val="0000FF"/>
                </a:solidFill>
                <a:latin typeface="Arial" charset="0"/>
              </a:rPr>
              <a:t>JSplitPane</a:t>
            </a:r>
          </a:p>
          <a:p>
            <a:pPr lvl="3">
              <a:spcBef>
                <a:spcPts val="1200"/>
              </a:spcBef>
              <a:buFont typeface="Wingdings" pitchFamily="2" charset="2"/>
              <a:buChar char="Ø"/>
            </a:pPr>
            <a:r>
              <a:rPr lang="en-US" sz="2400">
                <a:solidFill>
                  <a:srgbClr val="0000FF"/>
                </a:solidFill>
                <a:latin typeface="Arial" charset="0"/>
              </a:rPr>
              <a:t>JSlider</a:t>
            </a:r>
          </a:p>
          <a:p>
            <a:pPr lvl="3">
              <a:spcBef>
                <a:spcPts val="1200"/>
              </a:spcBef>
              <a:buFont typeface="Wingdings" pitchFamily="2" charset="2"/>
              <a:buChar char="Ø"/>
            </a:pPr>
            <a:r>
              <a:rPr lang="en-US" sz="2400">
                <a:solidFill>
                  <a:srgbClr val="0000FF"/>
                </a:solidFill>
              </a:rPr>
              <a:t>Key Events</a:t>
            </a:r>
          </a:p>
          <a:p>
            <a:pPr lvl="3">
              <a:spcBef>
                <a:spcPts val="1200"/>
              </a:spcBef>
              <a:buFont typeface="Wingdings" pitchFamily="2" charset="2"/>
              <a:buChar char="Ø"/>
            </a:pPr>
            <a:r>
              <a:rPr lang="en-US" sz="2400">
                <a:solidFill>
                  <a:srgbClr val="0000FF"/>
                </a:solidFill>
              </a:rPr>
              <a:t>Mouse Events</a:t>
            </a:r>
            <a:endParaRPr lang="en-US" sz="2400">
              <a:solidFill>
                <a:srgbClr val="0000FF"/>
              </a:solidFill>
              <a:latin typeface="Arial" charset="0"/>
            </a:endParaRPr>
          </a:p>
        </p:txBody>
      </p:sp>
      <p:sp>
        <p:nvSpPr>
          <p:cNvPr id="74756" name="AutoShape 4"/>
          <p:cNvSpPr>
            <a:spLocks noChangeArrowheads="1"/>
          </p:cNvSpPr>
          <p:nvPr/>
        </p:nvSpPr>
        <p:spPr bwMode="auto">
          <a:xfrm>
            <a:off x="2819400" y="4419600"/>
            <a:ext cx="1371600" cy="304800"/>
          </a:xfrm>
          <a:prstGeom prst="rightArrow">
            <a:avLst>
              <a:gd name="adj1" fmla="val 50000"/>
              <a:gd name="adj2" fmla="val 68750"/>
            </a:avLst>
          </a:prstGeom>
          <a:solidFill>
            <a:schemeClr val="accent3">
              <a:lumMod val="75000"/>
            </a:schemeClr>
          </a:solidFill>
          <a:ln w="9525">
            <a:solidFill>
              <a:schemeClr val="tx1"/>
            </a:solidFill>
            <a:miter lim="800000"/>
            <a:headEnd/>
            <a:tailEnd/>
          </a:ln>
          <a:effectLst/>
        </p:spPr>
        <p:txBody>
          <a:bodyPr wrap="none" anchor="ctr"/>
          <a:lstStyle/>
          <a:p>
            <a:pPr>
              <a:defRPr/>
            </a:pPr>
            <a:endParaRPr lang="en-US"/>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74755"/>
                                        </p:tgtEl>
                                        <p:attrNameLst>
                                          <p:attrName>style.visibility</p:attrName>
                                        </p:attrNameLst>
                                      </p:cBhvr>
                                      <p:to>
                                        <p:strVal val="visible"/>
                                      </p:to>
                                    </p:set>
                                    <p:anim calcmode="lin" valueType="num">
                                      <p:cBhvr additive="base">
                                        <p:cTn id="7" dur="500" fill="hold"/>
                                        <p:tgtEl>
                                          <p:spTgt spid="74755"/>
                                        </p:tgtEl>
                                        <p:attrNameLst>
                                          <p:attrName>ppt_x</p:attrName>
                                        </p:attrNameLst>
                                      </p:cBhvr>
                                      <p:tavLst>
                                        <p:tav tm="0">
                                          <p:val>
                                            <p:strVal val="1+#ppt_w/2"/>
                                          </p:val>
                                        </p:tav>
                                        <p:tav tm="100000">
                                          <p:val>
                                            <p:strVal val="#ppt_x"/>
                                          </p:val>
                                        </p:tav>
                                      </p:tavLst>
                                    </p:anim>
                                    <p:anim calcmode="lin" valueType="num">
                                      <p:cBhvr additive="base">
                                        <p:cTn id="8" dur="500" fill="hold"/>
                                        <p:tgtEl>
                                          <p:spTgt spid="7475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4756"/>
                                        </p:tgtEl>
                                        <p:attrNameLst>
                                          <p:attrName>style.visibility</p:attrName>
                                        </p:attrNameLst>
                                      </p:cBhvr>
                                      <p:to>
                                        <p:strVal val="visible"/>
                                      </p:to>
                                    </p:set>
                                    <p:animEffect transition="in" filter="dissolve">
                                      <p:cBhvr>
                                        <p:cTn id="13" dur="5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autoUpdateAnimBg="0"/>
      <p:bldP spid="7475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0CC64A1C-94B3-42D5-84F1-FE79987F94CB}" type="slidenum">
              <a:rPr lang="en-US" b="0" smtClean="0">
                <a:latin typeface="Arial Narrow" pitchFamily="34" charset="0"/>
              </a:rPr>
              <a:pPr/>
              <a:t>69</a:t>
            </a:fld>
            <a:endParaRPr lang="en-US" b="0" smtClean="0">
              <a:latin typeface="Arial Narrow" pitchFamily="34" charset="0"/>
            </a:endParaRPr>
          </a:p>
        </p:txBody>
      </p:sp>
      <p:sp>
        <p:nvSpPr>
          <p:cNvPr id="2" name="Title 1"/>
          <p:cNvSpPr>
            <a:spLocks noGrp="1"/>
          </p:cNvSpPr>
          <p:nvPr>
            <p:ph type="title"/>
          </p:nvPr>
        </p:nvSpPr>
        <p:spPr/>
        <p:txBody>
          <a:bodyPr/>
          <a:lstStyle/>
          <a:p>
            <a:pPr lvl="3">
              <a:defRPr/>
            </a:pPr>
            <a:r>
              <a:rPr lang="en-US" smtClean="0"/>
              <a:t>Key Events</a:t>
            </a:r>
            <a:endParaRPr lang="en-US"/>
          </a:p>
        </p:txBody>
      </p:sp>
      <p:sp>
        <p:nvSpPr>
          <p:cNvPr id="103427" name="Content Placeholder 2"/>
          <p:cNvSpPr>
            <a:spLocks noGrp="1"/>
          </p:cNvSpPr>
          <p:nvPr>
            <p:ph idx="1"/>
          </p:nvPr>
        </p:nvSpPr>
        <p:spPr/>
        <p:txBody>
          <a:bodyPr/>
          <a:lstStyle/>
          <a:p>
            <a:pPr>
              <a:defRPr/>
            </a:pPr>
            <a:r>
              <a:rPr lang="en-US" smtClean="0">
                <a:solidFill>
                  <a:schemeClr val="tx1"/>
                </a:solidFill>
              </a:rPr>
              <a:t>Key events </a:t>
            </a:r>
            <a:r>
              <a:rPr lang="en-US" smtClean="0"/>
              <a:t>are generated when keys on the keyboard are pressed and released</a:t>
            </a:r>
          </a:p>
          <a:p>
            <a:pPr>
              <a:defRPr/>
            </a:pPr>
            <a:r>
              <a:rPr lang="en-US" smtClean="0"/>
              <a:t>Any component can generate these events</a:t>
            </a:r>
          </a:p>
          <a:p>
            <a:pPr>
              <a:defRPr/>
            </a:pPr>
            <a:r>
              <a:rPr lang="en-US" smtClean="0"/>
              <a:t>To handle, write a class that implements </a:t>
            </a:r>
            <a:r>
              <a:rPr lang="en-US" smtClean="0">
                <a:solidFill>
                  <a:schemeClr val="tx2">
                    <a:lumMod val="90000"/>
                  </a:schemeClr>
                </a:solidFill>
                <a:latin typeface="Courier New" pitchFamily="49" charset="0"/>
                <a:cs typeface="Courier New" pitchFamily="49" charset="0"/>
              </a:rPr>
              <a:t>KeyListener</a:t>
            </a:r>
            <a:r>
              <a:rPr lang="en-US" smtClean="0"/>
              <a:t> interface, with methods</a:t>
            </a:r>
          </a:p>
          <a:p>
            <a:pPr lvl="1">
              <a:defRPr/>
            </a:pPr>
            <a:r>
              <a:rPr lang="en-US" smtClean="0"/>
              <a:t>keyPressed(KeyEvent event) -- any key pressed down</a:t>
            </a:r>
          </a:p>
          <a:p>
            <a:pPr lvl="1">
              <a:defRPr/>
            </a:pPr>
            <a:r>
              <a:rPr lang="en-US" smtClean="0"/>
              <a:t>keyReleased(KeyEvent event) -- any key released</a:t>
            </a:r>
          </a:p>
          <a:p>
            <a:pPr lvl="1">
              <a:defRPr/>
            </a:pPr>
            <a:r>
              <a:rPr lang="en-US" smtClean="0"/>
              <a:t>keyTyped(KeyEvent event) -- key for printable char released</a:t>
            </a:r>
          </a:p>
          <a:p>
            <a:pPr>
              <a:defRPr/>
            </a:pPr>
            <a:r>
              <a:rPr lang="en-US" smtClean="0"/>
              <a:t>See KeyDemo.java</a:t>
            </a:r>
          </a:p>
        </p:txBody>
      </p:sp>
      <p:sp>
        <p:nvSpPr>
          <p:cNvPr id="88069"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E99B58EF-9DC7-48E1-AA7B-EAD4155CAEF1}" type="slidenum">
              <a:rPr lang="en-US" b="0">
                <a:latin typeface="Arial Narrow" pitchFamily="34" charset="0"/>
              </a:rPr>
              <a:pPr algn="r"/>
              <a:t>69</a:t>
            </a:fld>
            <a:endParaRPr lang="en-US" b="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animEffect transition="in" filter="blinds(horizontal)">
                                      <p:cBhvr>
                                        <p:cTn id="7" dur="500"/>
                                        <p:tgtEl>
                                          <p:spTgt spid="1034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3427">
                                            <p:txEl>
                                              <p:pRg st="1" end="1"/>
                                            </p:txEl>
                                          </p:spTgt>
                                        </p:tgtEl>
                                        <p:attrNameLst>
                                          <p:attrName>style.visibility</p:attrName>
                                        </p:attrNameLst>
                                      </p:cBhvr>
                                      <p:to>
                                        <p:strVal val="visible"/>
                                      </p:to>
                                    </p:set>
                                    <p:animEffect transition="in" filter="blinds(horizontal)">
                                      <p:cBhvr>
                                        <p:cTn id="12" dur="500"/>
                                        <p:tgtEl>
                                          <p:spTgt spid="1034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3427">
                                            <p:txEl>
                                              <p:pRg st="2" end="2"/>
                                            </p:txEl>
                                          </p:spTgt>
                                        </p:tgtEl>
                                        <p:attrNameLst>
                                          <p:attrName>style.visibility</p:attrName>
                                        </p:attrNameLst>
                                      </p:cBhvr>
                                      <p:to>
                                        <p:strVal val="visible"/>
                                      </p:to>
                                    </p:set>
                                    <p:animEffect transition="in" filter="blinds(horizontal)">
                                      <p:cBhvr>
                                        <p:cTn id="17" dur="500"/>
                                        <p:tgtEl>
                                          <p:spTgt spid="1034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7783B2E9-6729-4BB1-87D3-582BFF7A9192}" type="slidenum">
              <a:rPr lang="en-US" b="0" smtClean="0">
                <a:latin typeface="Arial Narrow" pitchFamily="34" charset="0"/>
              </a:rPr>
              <a:pPr/>
              <a:t>7</a:t>
            </a:fld>
            <a:endParaRPr lang="en-US" b="0" smtClean="0">
              <a:latin typeface="Arial Narrow" pitchFamily="34" charset="0"/>
            </a:endParaRPr>
          </a:p>
        </p:txBody>
      </p:sp>
      <p:sp>
        <p:nvSpPr>
          <p:cNvPr id="23555"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7E50D4C1-F7AE-4A04-9DB1-4E08E8750ABC}" type="slidenum">
              <a:rPr lang="en-US" b="0">
                <a:latin typeface="Arial Narrow" pitchFamily="34" charset="0"/>
              </a:rPr>
              <a:pPr algn="r"/>
              <a:t>7</a:t>
            </a:fld>
            <a:endParaRPr lang="en-US" b="0">
              <a:latin typeface="Arial Narrow" pitchFamily="34" charset="0"/>
            </a:endParaRPr>
          </a:p>
        </p:txBody>
      </p:sp>
      <p:sp>
        <p:nvSpPr>
          <p:cNvPr id="223234" name="Rectangle 2"/>
          <p:cNvSpPr>
            <a:spLocks noGrp="1" noChangeArrowheads="1"/>
          </p:cNvSpPr>
          <p:nvPr>
            <p:ph type="title"/>
          </p:nvPr>
        </p:nvSpPr>
        <p:spPr/>
        <p:txBody>
          <a:bodyPr/>
          <a:lstStyle/>
          <a:p>
            <a:pPr>
              <a:defRPr/>
            </a:pPr>
            <a:r>
              <a:rPr lang="en-US" smtClean="0"/>
              <a:t>JList</a:t>
            </a:r>
            <a:r>
              <a:rPr lang="en-US" b="0" smtClean="0"/>
              <a:t> – Methods</a:t>
            </a:r>
          </a:p>
        </p:txBody>
      </p:sp>
      <p:sp>
        <p:nvSpPr>
          <p:cNvPr id="43012" name="Rectangle 3"/>
          <p:cNvSpPr>
            <a:spLocks noGrp="1" noChangeArrowheads="1"/>
          </p:cNvSpPr>
          <p:nvPr>
            <p:ph type="body" idx="1"/>
          </p:nvPr>
        </p:nvSpPr>
        <p:spPr>
          <a:xfrm>
            <a:off x="533400" y="1143000"/>
            <a:ext cx="8534400" cy="5562600"/>
          </a:xfrm>
          <a:solidFill>
            <a:schemeClr val="hlink"/>
          </a:solidFill>
        </p:spPr>
        <p:txBody>
          <a:bodyPr/>
          <a:lstStyle/>
          <a:p>
            <a:pPr>
              <a:spcBef>
                <a:spcPct val="0"/>
              </a:spcBef>
            </a:pPr>
            <a:r>
              <a:rPr lang="en-US" b="1" smtClean="0">
                <a:solidFill>
                  <a:srgbClr val="C00000"/>
                </a:solidFill>
                <a:latin typeface="Courier New" pitchFamily="49" charset="0"/>
              </a:rPr>
              <a:t>int</a:t>
            </a:r>
            <a:r>
              <a:rPr lang="en-US" b="1" smtClean="0">
                <a:solidFill>
                  <a:srgbClr val="0000FF"/>
                </a:solidFill>
                <a:latin typeface="Courier New" pitchFamily="49" charset="0"/>
              </a:rPr>
              <a:t> getSelectedIndex()</a:t>
            </a:r>
          </a:p>
          <a:p>
            <a:pPr>
              <a:spcBef>
                <a:spcPct val="0"/>
              </a:spcBef>
            </a:pPr>
            <a:r>
              <a:rPr lang="en-US" b="1" smtClean="0">
                <a:solidFill>
                  <a:srgbClr val="C00000"/>
                </a:solidFill>
                <a:latin typeface="Courier New" pitchFamily="49" charset="0"/>
              </a:rPr>
              <a:t>void</a:t>
            </a:r>
            <a:r>
              <a:rPr lang="en-US" b="1" smtClean="0">
                <a:solidFill>
                  <a:srgbClr val="0000FF"/>
                </a:solidFill>
                <a:latin typeface="Courier New" pitchFamily="49" charset="0"/>
              </a:rPr>
              <a:t> setSelectedIndex(</a:t>
            </a:r>
            <a:r>
              <a:rPr lang="en-US" b="1" smtClean="0">
                <a:solidFill>
                  <a:srgbClr val="C00000"/>
                </a:solidFill>
                <a:latin typeface="Courier New" pitchFamily="49" charset="0"/>
              </a:rPr>
              <a:t>int</a:t>
            </a:r>
            <a:r>
              <a:rPr lang="en-US" b="1" smtClean="0">
                <a:solidFill>
                  <a:srgbClr val="0000FF"/>
                </a:solidFill>
                <a:latin typeface="Courier New" pitchFamily="49" charset="0"/>
              </a:rPr>
              <a:t> index)</a:t>
            </a:r>
          </a:p>
          <a:p>
            <a:pPr lvl="1">
              <a:spcBef>
                <a:spcPct val="0"/>
              </a:spcBef>
            </a:pPr>
            <a:r>
              <a:rPr lang="en-US" smtClean="0">
                <a:solidFill>
                  <a:srgbClr val="008000"/>
                </a:solidFill>
              </a:rPr>
              <a:t>gets or sets the selected index</a:t>
            </a:r>
          </a:p>
          <a:p>
            <a:pPr>
              <a:spcBef>
                <a:spcPct val="0"/>
              </a:spcBef>
            </a:pPr>
            <a:r>
              <a:rPr lang="en-US" b="1" smtClean="0">
                <a:solidFill>
                  <a:srgbClr val="C00000"/>
                </a:solidFill>
                <a:latin typeface="Courier New" pitchFamily="49" charset="0"/>
              </a:rPr>
              <a:t>int[]</a:t>
            </a:r>
            <a:r>
              <a:rPr lang="en-US" b="1" smtClean="0">
                <a:solidFill>
                  <a:srgbClr val="0000FF"/>
                </a:solidFill>
                <a:latin typeface="Courier New" pitchFamily="49" charset="0"/>
              </a:rPr>
              <a:t> getSelectedIndices()</a:t>
            </a:r>
          </a:p>
          <a:p>
            <a:pPr>
              <a:spcBef>
                <a:spcPct val="0"/>
              </a:spcBef>
            </a:pPr>
            <a:r>
              <a:rPr lang="en-US" b="1" smtClean="0">
                <a:solidFill>
                  <a:srgbClr val="C00000"/>
                </a:solidFill>
                <a:latin typeface="Courier New" pitchFamily="49" charset="0"/>
              </a:rPr>
              <a:t>void</a:t>
            </a:r>
            <a:r>
              <a:rPr lang="en-US" b="1" smtClean="0">
                <a:solidFill>
                  <a:srgbClr val="0000FF"/>
                </a:solidFill>
                <a:latin typeface="Courier New" pitchFamily="49" charset="0"/>
              </a:rPr>
              <a:t> setSelectedIndices(</a:t>
            </a:r>
            <a:r>
              <a:rPr lang="en-US" b="1" smtClean="0">
                <a:solidFill>
                  <a:srgbClr val="C00000"/>
                </a:solidFill>
                <a:latin typeface="Courier New" pitchFamily="49" charset="0"/>
              </a:rPr>
              <a:t>int[]</a:t>
            </a:r>
            <a:r>
              <a:rPr lang="en-US" b="1" smtClean="0">
                <a:solidFill>
                  <a:srgbClr val="0000FF"/>
                </a:solidFill>
                <a:latin typeface="Courier New" pitchFamily="49" charset="0"/>
              </a:rPr>
              <a:t> index)</a:t>
            </a:r>
          </a:p>
          <a:p>
            <a:pPr lvl="1">
              <a:spcBef>
                <a:spcPct val="0"/>
              </a:spcBef>
            </a:pPr>
            <a:r>
              <a:rPr lang="en-US" smtClean="0">
                <a:solidFill>
                  <a:srgbClr val="008000"/>
                </a:solidFill>
              </a:rPr>
              <a:t>gets or sets the array of selected indices</a:t>
            </a:r>
          </a:p>
          <a:p>
            <a:pPr>
              <a:spcBef>
                <a:spcPct val="0"/>
              </a:spcBef>
            </a:pPr>
            <a:r>
              <a:rPr lang="en-US" b="1" smtClean="0">
                <a:solidFill>
                  <a:srgbClr val="C00000"/>
                </a:solidFill>
                <a:latin typeface="Courier New" pitchFamily="49" charset="0"/>
              </a:rPr>
              <a:t>Object</a:t>
            </a:r>
            <a:r>
              <a:rPr lang="en-US" b="1" smtClean="0">
                <a:solidFill>
                  <a:srgbClr val="0000FF"/>
                </a:solidFill>
                <a:latin typeface="Courier New" pitchFamily="49" charset="0"/>
              </a:rPr>
              <a:t> getSelectedValue()</a:t>
            </a:r>
          </a:p>
          <a:p>
            <a:pPr lvl="1">
              <a:spcBef>
                <a:spcPct val="0"/>
              </a:spcBef>
            </a:pPr>
            <a:r>
              <a:rPr lang="en-US" smtClean="0">
                <a:solidFill>
                  <a:srgbClr val="008000"/>
                </a:solidFill>
              </a:rPr>
              <a:t>returns the first selected value or </a:t>
            </a:r>
            <a:r>
              <a:rPr lang="en-US" i="1" smtClean="0">
                <a:solidFill>
                  <a:srgbClr val="008000"/>
                </a:solidFill>
              </a:rPr>
              <a:t>null</a:t>
            </a:r>
            <a:r>
              <a:rPr lang="en-US" smtClean="0">
                <a:solidFill>
                  <a:srgbClr val="008000"/>
                </a:solidFill>
              </a:rPr>
              <a:t> if the selection is empty</a:t>
            </a:r>
          </a:p>
          <a:p>
            <a:pPr>
              <a:spcBef>
                <a:spcPct val="0"/>
              </a:spcBef>
            </a:pPr>
            <a:r>
              <a:rPr lang="en-US" b="1" smtClean="0">
                <a:solidFill>
                  <a:srgbClr val="C00000"/>
                </a:solidFill>
                <a:latin typeface="Courier New" pitchFamily="49" charset="0"/>
              </a:rPr>
              <a:t>Object[] </a:t>
            </a:r>
            <a:r>
              <a:rPr lang="en-US" b="1" smtClean="0">
                <a:solidFill>
                  <a:srgbClr val="0000FF"/>
                </a:solidFill>
                <a:latin typeface="Courier New" pitchFamily="49" charset="0"/>
              </a:rPr>
              <a:t>getSelectedValues()</a:t>
            </a:r>
          </a:p>
          <a:p>
            <a:pPr lvl="1">
              <a:spcBef>
                <a:spcPct val="0"/>
              </a:spcBef>
            </a:pPr>
            <a:r>
              <a:rPr lang="en-US" smtClean="0">
                <a:solidFill>
                  <a:srgbClr val="008000"/>
                </a:solidFill>
              </a:rPr>
              <a:t>returns the selected values or an empty array if the selection is empty</a:t>
            </a:r>
          </a:p>
          <a:p>
            <a:pPr>
              <a:spcBef>
                <a:spcPct val="0"/>
              </a:spcBef>
            </a:pPr>
            <a:r>
              <a:rPr lang="en-US" b="1" smtClean="0">
                <a:solidFill>
                  <a:srgbClr val="C00000"/>
                </a:solidFill>
                <a:latin typeface="Courier New" pitchFamily="49" charset="0"/>
              </a:rPr>
              <a:t>boolean </a:t>
            </a:r>
            <a:r>
              <a:rPr lang="en-US" b="1" smtClean="0">
                <a:solidFill>
                  <a:srgbClr val="0000FF"/>
                </a:solidFill>
                <a:latin typeface="Courier New" pitchFamily="49" charset="0"/>
              </a:rPr>
              <a:t>isSelectedIndex(</a:t>
            </a:r>
            <a:r>
              <a:rPr lang="en-US" b="1" smtClean="0">
                <a:solidFill>
                  <a:srgbClr val="C00000"/>
                </a:solidFill>
                <a:latin typeface="Courier New" pitchFamily="49" charset="0"/>
              </a:rPr>
              <a:t>int</a:t>
            </a:r>
            <a:r>
              <a:rPr lang="en-US" b="1" smtClean="0">
                <a:solidFill>
                  <a:srgbClr val="0000FF"/>
                </a:solidFill>
                <a:latin typeface="Courier New" pitchFamily="49" charset="0"/>
              </a:rPr>
              <a:t> index)</a:t>
            </a:r>
          </a:p>
          <a:p>
            <a:pPr lvl="1">
              <a:spcBef>
                <a:spcPct val="0"/>
              </a:spcBef>
            </a:pPr>
            <a:r>
              <a:rPr lang="en-US" smtClean="0">
                <a:solidFill>
                  <a:srgbClr val="008000"/>
                </a:solidFill>
              </a:rPr>
              <a:t>returns true if the specified index is selected</a:t>
            </a: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01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301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12">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301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3012">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3012">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3012">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3012">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01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pPr>
              <a:defRPr/>
            </a:pPr>
            <a:fld id="{15511C19-BD0C-4FEB-A62F-DB6FE1AA8ECF}" type="slidenum">
              <a:rPr lang="en-US"/>
              <a:pPr>
                <a:defRPr/>
              </a:pPr>
              <a:t>70</a:t>
            </a:fld>
            <a:endParaRPr lang="en-US"/>
          </a:p>
        </p:txBody>
      </p:sp>
      <p:sp>
        <p:nvSpPr>
          <p:cNvPr id="89091" name="Rectangle 2"/>
          <p:cNvSpPr>
            <a:spLocks noGrp="1" noChangeArrowheads="1"/>
          </p:cNvSpPr>
          <p:nvPr>
            <p:ph type="title"/>
          </p:nvPr>
        </p:nvSpPr>
        <p:spPr>
          <a:xfrm>
            <a:off x="574675" y="304800"/>
            <a:ext cx="8001000" cy="911225"/>
          </a:xfrm>
        </p:spPr>
        <p:txBody>
          <a:bodyPr/>
          <a:lstStyle/>
          <a:p>
            <a:pPr algn="l" eaLnBrk="1" hangingPunct="1"/>
            <a:r>
              <a:rPr lang="en-US" sz="4400" b="1" smtClean="0">
                <a:solidFill>
                  <a:srgbClr val="7B9899"/>
                </a:solidFill>
              </a:rPr>
              <a:t>Outline</a:t>
            </a:r>
          </a:p>
        </p:txBody>
      </p:sp>
      <p:sp>
        <p:nvSpPr>
          <p:cNvPr id="74755" name="Text Box 3"/>
          <p:cNvSpPr txBox="1">
            <a:spLocks noChangeArrowheads="1"/>
          </p:cNvSpPr>
          <p:nvPr/>
        </p:nvSpPr>
        <p:spPr bwMode="auto">
          <a:xfrm>
            <a:off x="4343400" y="1809750"/>
            <a:ext cx="30480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457200" indent="-4572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spcBef>
                <a:spcPts val="1200"/>
              </a:spcBef>
              <a:buFont typeface="Wingdings" pitchFamily="2" charset="2"/>
              <a:buChar char="Ø"/>
            </a:pPr>
            <a:r>
              <a:rPr lang="en-US" sz="2400">
                <a:solidFill>
                  <a:srgbClr val="0000FF"/>
                </a:solidFill>
                <a:latin typeface="Arial" charset="0"/>
              </a:rPr>
              <a:t>JList</a:t>
            </a:r>
          </a:p>
          <a:p>
            <a:pPr>
              <a:spcBef>
                <a:spcPts val="1200"/>
              </a:spcBef>
              <a:buFont typeface="Wingdings" pitchFamily="2" charset="2"/>
              <a:buChar char="Ø"/>
            </a:pPr>
            <a:r>
              <a:rPr lang="en-US" sz="2400">
                <a:solidFill>
                  <a:srgbClr val="0000FF"/>
                </a:solidFill>
                <a:latin typeface="Arial" charset="0"/>
              </a:rPr>
              <a:t>JTable</a:t>
            </a:r>
          </a:p>
          <a:p>
            <a:pPr>
              <a:spcBef>
                <a:spcPts val="1200"/>
              </a:spcBef>
              <a:buFont typeface="Wingdings" pitchFamily="2" charset="2"/>
              <a:buChar char="Ø"/>
            </a:pPr>
            <a:r>
              <a:rPr lang="en-US" sz="2400">
                <a:solidFill>
                  <a:srgbClr val="0000FF"/>
                </a:solidFill>
                <a:latin typeface="Arial" charset="0"/>
              </a:rPr>
              <a:t>JTree</a:t>
            </a:r>
          </a:p>
          <a:p>
            <a:pPr>
              <a:spcBef>
                <a:spcPts val="1200"/>
              </a:spcBef>
              <a:buFont typeface="Wingdings" pitchFamily="2" charset="2"/>
              <a:buChar char="Ø"/>
            </a:pPr>
            <a:r>
              <a:rPr lang="en-US" sz="2400">
                <a:solidFill>
                  <a:srgbClr val="0000FF"/>
                </a:solidFill>
                <a:latin typeface="Arial" charset="0"/>
              </a:rPr>
              <a:t>JSplitPane</a:t>
            </a:r>
          </a:p>
          <a:p>
            <a:pPr lvl="3">
              <a:spcBef>
                <a:spcPts val="1200"/>
              </a:spcBef>
              <a:buFont typeface="Wingdings" pitchFamily="2" charset="2"/>
              <a:buChar char="Ø"/>
            </a:pPr>
            <a:r>
              <a:rPr lang="en-US" sz="2400">
                <a:solidFill>
                  <a:srgbClr val="0000FF"/>
                </a:solidFill>
                <a:latin typeface="Arial" charset="0"/>
              </a:rPr>
              <a:t>JSlider</a:t>
            </a:r>
          </a:p>
          <a:p>
            <a:pPr lvl="3">
              <a:spcBef>
                <a:spcPts val="1200"/>
              </a:spcBef>
              <a:buFont typeface="Wingdings" pitchFamily="2" charset="2"/>
              <a:buChar char="Ø"/>
            </a:pPr>
            <a:r>
              <a:rPr lang="en-US" sz="2400">
                <a:solidFill>
                  <a:srgbClr val="0000FF"/>
                </a:solidFill>
              </a:rPr>
              <a:t>Key Events</a:t>
            </a:r>
          </a:p>
          <a:p>
            <a:pPr lvl="3">
              <a:spcBef>
                <a:spcPts val="1200"/>
              </a:spcBef>
              <a:buFont typeface="Wingdings" pitchFamily="2" charset="2"/>
              <a:buChar char="Ø"/>
            </a:pPr>
            <a:r>
              <a:rPr lang="en-US" sz="2400">
                <a:solidFill>
                  <a:srgbClr val="0000FF"/>
                </a:solidFill>
              </a:rPr>
              <a:t>Mouse Events</a:t>
            </a:r>
            <a:endParaRPr lang="en-US" sz="2400">
              <a:solidFill>
                <a:srgbClr val="0000FF"/>
              </a:solidFill>
              <a:latin typeface="Arial" charset="0"/>
            </a:endParaRPr>
          </a:p>
        </p:txBody>
      </p:sp>
      <p:sp>
        <p:nvSpPr>
          <p:cNvPr id="74756" name="AutoShape 4"/>
          <p:cNvSpPr>
            <a:spLocks noChangeArrowheads="1"/>
          </p:cNvSpPr>
          <p:nvPr/>
        </p:nvSpPr>
        <p:spPr bwMode="auto">
          <a:xfrm>
            <a:off x="2819400" y="4953000"/>
            <a:ext cx="1371600" cy="304800"/>
          </a:xfrm>
          <a:prstGeom prst="rightArrow">
            <a:avLst>
              <a:gd name="adj1" fmla="val 50000"/>
              <a:gd name="adj2" fmla="val 68750"/>
            </a:avLst>
          </a:prstGeom>
          <a:solidFill>
            <a:schemeClr val="accent3">
              <a:lumMod val="75000"/>
            </a:schemeClr>
          </a:solidFill>
          <a:ln w="9525">
            <a:solidFill>
              <a:schemeClr val="tx1"/>
            </a:solidFill>
            <a:miter lim="800000"/>
            <a:headEnd/>
            <a:tailEnd/>
          </a:ln>
          <a:effectLst/>
        </p:spPr>
        <p:txBody>
          <a:bodyPr wrap="none" anchor="ctr"/>
          <a:lstStyle/>
          <a:p>
            <a:pPr>
              <a:defRPr/>
            </a:pPr>
            <a:endParaRPr lang="en-US"/>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74755"/>
                                        </p:tgtEl>
                                        <p:attrNameLst>
                                          <p:attrName>style.visibility</p:attrName>
                                        </p:attrNameLst>
                                      </p:cBhvr>
                                      <p:to>
                                        <p:strVal val="visible"/>
                                      </p:to>
                                    </p:set>
                                    <p:anim calcmode="lin" valueType="num">
                                      <p:cBhvr additive="base">
                                        <p:cTn id="7" dur="500" fill="hold"/>
                                        <p:tgtEl>
                                          <p:spTgt spid="74755"/>
                                        </p:tgtEl>
                                        <p:attrNameLst>
                                          <p:attrName>ppt_x</p:attrName>
                                        </p:attrNameLst>
                                      </p:cBhvr>
                                      <p:tavLst>
                                        <p:tav tm="0">
                                          <p:val>
                                            <p:strVal val="1+#ppt_w/2"/>
                                          </p:val>
                                        </p:tav>
                                        <p:tav tm="100000">
                                          <p:val>
                                            <p:strVal val="#ppt_x"/>
                                          </p:val>
                                        </p:tav>
                                      </p:tavLst>
                                    </p:anim>
                                    <p:anim calcmode="lin" valueType="num">
                                      <p:cBhvr additive="base">
                                        <p:cTn id="8" dur="500" fill="hold"/>
                                        <p:tgtEl>
                                          <p:spTgt spid="7475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4756"/>
                                        </p:tgtEl>
                                        <p:attrNameLst>
                                          <p:attrName>style.visibility</p:attrName>
                                        </p:attrNameLst>
                                      </p:cBhvr>
                                      <p:to>
                                        <p:strVal val="visible"/>
                                      </p:to>
                                    </p:set>
                                    <p:animEffect transition="in" filter="dissolve">
                                      <p:cBhvr>
                                        <p:cTn id="13" dur="5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autoUpdateAnimBg="0"/>
      <p:bldP spid="7475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F2604FF1-4050-4D61-8828-E0435C356DD1}" type="slidenum">
              <a:rPr lang="en-US" b="0" smtClean="0">
                <a:latin typeface="Arial Narrow" pitchFamily="34" charset="0"/>
              </a:rPr>
              <a:pPr/>
              <a:t>71</a:t>
            </a:fld>
            <a:endParaRPr lang="en-US" b="0" smtClean="0">
              <a:latin typeface="Arial Narrow" pitchFamily="34" charset="0"/>
            </a:endParaRPr>
          </a:p>
        </p:txBody>
      </p:sp>
      <p:sp>
        <p:nvSpPr>
          <p:cNvPr id="2" name="Title 1"/>
          <p:cNvSpPr>
            <a:spLocks noGrp="1"/>
          </p:cNvSpPr>
          <p:nvPr>
            <p:ph type="title"/>
          </p:nvPr>
        </p:nvSpPr>
        <p:spPr/>
        <p:txBody>
          <a:bodyPr/>
          <a:lstStyle/>
          <a:p>
            <a:pPr lvl="3">
              <a:defRPr/>
            </a:pPr>
            <a:r>
              <a:rPr lang="en-US" smtClean="0">
                <a:solidFill>
                  <a:schemeClr val="tx1"/>
                </a:solidFill>
              </a:rPr>
              <a:t>Mouse Events</a:t>
            </a:r>
            <a:endParaRPr lang="en-US">
              <a:solidFill>
                <a:schemeClr val="tx1"/>
              </a:solidFill>
            </a:endParaRPr>
          </a:p>
        </p:txBody>
      </p:sp>
      <p:sp>
        <p:nvSpPr>
          <p:cNvPr id="90116" name="Content Placeholder 2"/>
          <p:cNvSpPr>
            <a:spLocks noGrp="1"/>
          </p:cNvSpPr>
          <p:nvPr>
            <p:ph idx="1"/>
          </p:nvPr>
        </p:nvSpPr>
        <p:spPr/>
        <p:txBody>
          <a:bodyPr/>
          <a:lstStyle/>
          <a:p>
            <a:r>
              <a:rPr lang="en-US" smtClean="0"/>
              <a:t>A </a:t>
            </a:r>
            <a:r>
              <a:rPr lang="en-US" smtClean="0">
                <a:solidFill>
                  <a:schemeClr val="tx1"/>
                </a:solidFill>
              </a:rPr>
              <a:t>mouse event </a:t>
            </a:r>
            <a:r>
              <a:rPr lang="en-US" smtClean="0"/>
              <a:t>is generated when the mouse button is clicked or when the mouse moves into or out of a component’s drawing area</a:t>
            </a:r>
          </a:p>
          <a:p>
            <a:r>
              <a:rPr lang="en-US" smtClean="0"/>
              <a:t>Java divides these events into two categories: </a:t>
            </a:r>
            <a:r>
              <a:rPr lang="en-US" smtClean="0">
                <a:solidFill>
                  <a:schemeClr val="tx1"/>
                </a:solidFill>
              </a:rPr>
              <a:t>mouse events</a:t>
            </a:r>
            <a:r>
              <a:rPr lang="en-US" smtClean="0"/>
              <a:t> and </a:t>
            </a:r>
            <a:r>
              <a:rPr lang="en-US" smtClean="0">
                <a:solidFill>
                  <a:schemeClr val="tx1"/>
                </a:solidFill>
              </a:rPr>
              <a:t>mouse motion events</a:t>
            </a:r>
          </a:p>
          <a:p>
            <a:endParaRPr lang="en-US" smtClean="0"/>
          </a:p>
        </p:txBody>
      </p:sp>
      <p:sp>
        <p:nvSpPr>
          <p:cNvPr id="90117"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65D2E44F-D49B-4DB4-8018-52E9633745DE}" type="slidenum">
              <a:rPr lang="en-US" b="0">
                <a:latin typeface="Arial Narrow" pitchFamily="34" charset="0"/>
              </a:rPr>
              <a:pPr algn="r"/>
              <a:t>71</a:t>
            </a:fld>
            <a:endParaRPr lang="en-US" b="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4FCB725B-9F20-4A7F-9152-269C41523C1D}" type="slidenum">
              <a:rPr lang="en-US" b="0" smtClean="0">
                <a:latin typeface="Arial Narrow" pitchFamily="34" charset="0"/>
              </a:rPr>
              <a:pPr/>
              <a:t>72</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b="0" smtClean="0"/>
              <a:t>Methods in </a:t>
            </a:r>
            <a:r>
              <a:rPr lang="en-US" b="0" smtClean="0">
                <a:solidFill>
                  <a:schemeClr val="tx2">
                    <a:lumMod val="90000"/>
                  </a:schemeClr>
                </a:solidFill>
                <a:cs typeface="Courier New" pitchFamily="49" charset="0"/>
              </a:rPr>
              <a:t>MouseListener interface</a:t>
            </a:r>
            <a:endParaRPr lang="en-US"/>
          </a:p>
        </p:txBody>
      </p:sp>
      <p:sp>
        <p:nvSpPr>
          <p:cNvPr id="91140"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E636A2A7-855E-4DEA-B0E9-53EC97972B25}" type="slidenum">
              <a:rPr lang="en-US" b="0">
                <a:latin typeface="Arial Narrow" pitchFamily="34" charset="0"/>
              </a:rPr>
              <a:pPr algn="r"/>
              <a:t>72</a:t>
            </a:fld>
            <a:endParaRPr lang="en-US" b="0">
              <a:latin typeface="Arial Narrow" pitchFamily="34" charset="0"/>
            </a:endParaRPr>
          </a:p>
        </p:txBody>
      </p:sp>
      <p:graphicFrame>
        <p:nvGraphicFramePr>
          <p:cNvPr id="5" name="Table 4"/>
          <p:cNvGraphicFramePr>
            <a:graphicFrameLocks noGrp="1"/>
          </p:cNvGraphicFramePr>
          <p:nvPr/>
        </p:nvGraphicFramePr>
        <p:xfrm>
          <a:off x="609600" y="1371600"/>
          <a:ext cx="8382000" cy="4267200"/>
        </p:xfrm>
        <a:graphic>
          <a:graphicData uri="http://schemas.openxmlformats.org/drawingml/2006/table">
            <a:tbl>
              <a:tblPr firstRow="1" bandRow="1">
                <a:tableStyleId>{93296810-A885-4BE3-A3E7-6D5BEEA58F35}</a:tableStyleId>
              </a:tblPr>
              <a:tblGrid>
                <a:gridCol w="3716547"/>
                <a:gridCol w="4665453"/>
              </a:tblGrid>
              <a:tr h="406400">
                <a:tc>
                  <a:txBody>
                    <a:bodyPr/>
                    <a:lstStyle/>
                    <a:p>
                      <a:r>
                        <a:rPr lang="en-US"/>
                        <a:t>Defined Methods</a:t>
                      </a:r>
                    </a:p>
                  </a:txBody>
                  <a:tcPr anchor="ctr"/>
                </a:tc>
                <a:tc>
                  <a:txBody>
                    <a:bodyPr/>
                    <a:lstStyle/>
                    <a:p>
                      <a:r>
                        <a:rPr lang="en-US"/>
                        <a:t>Description</a:t>
                      </a:r>
                    </a:p>
                  </a:txBody>
                  <a:tcPr anchor="ctr"/>
                </a:tc>
              </a:tr>
              <a:tr h="1016000">
                <a:tc>
                  <a:txBody>
                    <a:bodyPr/>
                    <a:lstStyle/>
                    <a:p>
                      <a:r>
                        <a:rPr lang="en-US" b="1"/>
                        <a:t>mouseClicked</a:t>
                      </a:r>
                      <a:r>
                        <a:rPr lang="en-US"/>
                        <a:t>(MouseEvent e)</a:t>
                      </a:r>
                    </a:p>
                  </a:txBody>
                  <a:tcPr anchor="ctr"/>
                </a:tc>
                <a:tc>
                  <a:txBody>
                    <a:bodyPr/>
                    <a:lstStyle/>
                    <a:p>
                      <a:r>
                        <a:rPr lang="en-US"/>
                        <a:t>Called when a mouse button is clicked on a component - that is, when the button is pressed and released</a:t>
                      </a:r>
                    </a:p>
                  </a:txBody>
                  <a:tcPr anchor="ctr"/>
                </a:tc>
              </a:tr>
              <a:tr h="711200">
                <a:tc>
                  <a:txBody>
                    <a:bodyPr/>
                    <a:lstStyle/>
                    <a:p>
                      <a:r>
                        <a:rPr lang="en-US" b="1"/>
                        <a:t>mousePressed</a:t>
                      </a:r>
                      <a:r>
                        <a:rPr lang="en-US"/>
                        <a:t>(MouseEvent e)</a:t>
                      </a:r>
                    </a:p>
                  </a:txBody>
                  <a:tcPr anchor="ctr"/>
                </a:tc>
                <a:tc>
                  <a:txBody>
                    <a:bodyPr/>
                    <a:lstStyle/>
                    <a:p>
                      <a:r>
                        <a:rPr lang="en-US"/>
                        <a:t>Called when a mouse button is pressed on a component</a:t>
                      </a:r>
                    </a:p>
                  </a:txBody>
                  <a:tcPr anchor="ctr"/>
                </a:tc>
              </a:tr>
              <a:tr h="711200">
                <a:tc>
                  <a:txBody>
                    <a:bodyPr/>
                    <a:lstStyle/>
                    <a:p>
                      <a:r>
                        <a:rPr lang="en-US" b="1"/>
                        <a:t>mouseReleased</a:t>
                      </a:r>
                      <a:r>
                        <a:rPr lang="en-US"/>
                        <a:t>(MouseEvent e)</a:t>
                      </a:r>
                    </a:p>
                  </a:txBody>
                  <a:tcPr anchor="ctr"/>
                </a:tc>
                <a:tc>
                  <a:txBody>
                    <a:bodyPr/>
                    <a:lstStyle/>
                    <a:p>
                      <a:r>
                        <a:rPr lang="en-US"/>
                        <a:t>Called when a mouse button is released on a component</a:t>
                      </a:r>
                    </a:p>
                  </a:txBody>
                  <a:tcPr anchor="ctr"/>
                </a:tc>
              </a:tr>
              <a:tr h="711200">
                <a:tc>
                  <a:txBody>
                    <a:bodyPr/>
                    <a:lstStyle/>
                    <a:p>
                      <a:r>
                        <a:rPr lang="en-US" b="1"/>
                        <a:t>mouseEntered</a:t>
                      </a:r>
                      <a:r>
                        <a:rPr lang="en-US"/>
                        <a:t>(MouseEvent e)</a:t>
                      </a:r>
                    </a:p>
                  </a:txBody>
                  <a:tcPr anchor="ctr"/>
                </a:tc>
                <a:tc>
                  <a:txBody>
                    <a:bodyPr/>
                    <a:lstStyle/>
                    <a:p>
                      <a:r>
                        <a:rPr lang="en-US"/>
                        <a:t>Called when the mouse enters the area occupied by a component</a:t>
                      </a:r>
                    </a:p>
                  </a:txBody>
                  <a:tcPr anchor="ctr"/>
                </a:tc>
              </a:tr>
              <a:tr h="711200">
                <a:tc>
                  <a:txBody>
                    <a:bodyPr/>
                    <a:lstStyle/>
                    <a:p>
                      <a:r>
                        <a:rPr lang="en-US" b="1"/>
                        <a:t>mouseExited</a:t>
                      </a:r>
                      <a:r>
                        <a:rPr lang="en-US"/>
                        <a:t>(MouseEvent e)</a:t>
                      </a:r>
                    </a:p>
                  </a:txBody>
                  <a:tcPr anchor="ctr"/>
                </a:tc>
                <a:tc>
                  <a:txBody>
                    <a:bodyPr/>
                    <a:lstStyle/>
                    <a:p>
                      <a:r>
                        <a:rPr lang="en-US"/>
                        <a:t>Called when the mouse exits the area occupied by a component</a:t>
                      </a:r>
                    </a:p>
                  </a:txBody>
                  <a:tcPr anchor="ctr"/>
                </a:tc>
              </a:tr>
            </a:tbl>
          </a:graphicData>
        </a:graphic>
      </p:graphicFrame>
    </p:spTree>
  </p:cSld>
  <p:clrMapOvr>
    <a:masterClrMapping/>
  </p:clrMapOvr>
  <p:transition>
    <p:wheel spokes="1"/>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8F7A9A65-4EFE-4D2F-B1E3-49BEC4ABD082}" type="slidenum">
              <a:rPr lang="en-US" b="0" smtClean="0">
                <a:latin typeface="Arial Narrow" pitchFamily="34" charset="0"/>
              </a:rPr>
              <a:pPr/>
              <a:t>73</a:t>
            </a:fld>
            <a:endParaRPr lang="en-US" b="0" smtClean="0">
              <a:latin typeface="Arial Narrow" pitchFamily="34" charset="0"/>
            </a:endParaRPr>
          </a:p>
        </p:txBody>
      </p:sp>
      <p:sp>
        <p:nvSpPr>
          <p:cNvPr id="2" name="Title 1"/>
          <p:cNvSpPr>
            <a:spLocks noGrp="1"/>
          </p:cNvSpPr>
          <p:nvPr>
            <p:ph type="title"/>
          </p:nvPr>
        </p:nvSpPr>
        <p:spPr>
          <a:xfrm>
            <a:off x="609600" y="228600"/>
            <a:ext cx="8534400" cy="685800"/>
          </a:xfrm>
        </p:spPr>
        <p:txBody>
          <a:bodyPr/>
          <a:lstStyle/>
          <a:p>
            <a:pPr>
              <a:defRPr/>
            </a:pPr>
            <a:r>
              <a:rPr lang="en-US" sz="3400" b="0" smtClean="0"/>
              <a:t>Methods in </a:t>
            </a:r>
            <a:r>
              <a:rPr lang="en-US" sz="3400" b="0" smtClean="0">
                <a:solidFill>
                  <a:schemeClr val="tx2">
                    <a:lumMod val="90000"/>
                  </a:schemeClr>
                </a:solidFill>
                <a:cs typeface="Courier New" pitchFamily="49" charset="0"/>
              </a:rPr>
              <a:t>MouseMotionListener interface</a:t>
            </a:r>
            <a:endParaRPr lang="en-US" sz="3400"/>
          </a:p>
        </p:txBody>
      </p:sp>
      <p:sp>
        <p:nvSpPr>
          <p:cNvPr id="92164" name="Content Placeholder 2"/>
          <p:cNvSpPr>
            <a:spLocks noGrp="1"/>
          </p:cNvSpPr>
          <p:nvPr>
            <p:ph idx="1"/>
          </p:nvPr>
        </p:nvSpPr>
        <p:spPr>
          <a:xfrm>
            <a:off x="609600" y="4191000"/>
            <a:ext cx="8305800" cy="533400"/>
          </a:xfrm>
        </p:spPr>
        <p:txBody>
          <a:bodyPr/>
          <a:lstStyle/>
          <a:p>
            <a:r>
              <a:rPr lang="en-US" smtClean="0"/>
              <a:t>See </a:t>
            </a:r>
            <a:r>
              <a:rPr lang="en-US" u="sng" smtClean="0"/>
              <a:t>MouseTracker.java</a:t>
            </a:r>
          </a:p>
        </p:txBody>
      </p:sp>
      <p:sp>
        <p:nvSpPr>
          <p:cNvPr id="92165"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F194ED0E-316F-41D7-A708-FF44B5366972}" type="slidenum">
              <a:rPr lang="en-US" b="0">
                <a:latin typeface="Arial Narrow" pitchFamily="34" charset="0"/>
              </a:rPr>
              <a:pPr algn="r"/>
              <a:t>73</a:t>
            </a:fld>
            <a:endParaRPr lang="en-US" b="0">
              <a:latin typeface="Arial Narrow" pitchFamily="34" charset="0"/>
            </a:endParaRPr>
          </a:p>
        </p:txBody>
      </p:sp>
      <p:graphicFrame>
        <p:nvGraphicFramePr>
          <p:cNvPr id="5" name="Table 4"/>
          <p:cNvGraphicFramePr>
            <a:graphicFrameLocks noGrp="1"/>
          </p:cNvGraphicFramePr>
          <p:nvPr/>
        </p:nvGraphicFramePr>
        <p:xfrm>
          <a:off x="609600" y="1371600"/>
          <a:ext cx="8382000" cy="2336800"/>
        </p:xfrm>
        <a:graphic>
          <a:graphicData uri="http://schemas.openxmlformats.org/drawingml/2006/table">
            <a:tbl>
              <a:tblPr firstRow="1" bandRow="1">
                <a:tableStyleId>{93296810-A885-4BE3-A3E7-6D5BEEA58F35}</a:tableStyleId>
              </a:tblPr>
              <a:tblGrid>
                <a:gridCol w="3505200"/>
                <a:gridCol w="4876800"/>
              </a:tblGrid>
              <a:tr h="406400">
                <a:tc>
                  <a:txBody>
                    <a:bodyPr/>
                    <a:lstStyle/>
                    <a:p>
                      <a:r>
                        <a:rPr lang="en-US"/>
                        <a:t>Defined Methods</a:t>
                      </a:r>
                    </a:p>
                  </a:txBody>
                  <a:tcPr anchor="ctr"/>
                </a:tc>
                <a:tc>
                  <a:txBody>
                    <a:bodyPr/>
                    <a:lstStyle/>
                    <a:p>
                      <a:r>
                        <a:rPr lang="en-US"/>
                        <a:t>Description</a:t>
                      </a:r>
                    </a:p>
                  </a:txBody>
                  <a:tcPr anchor="ctr"/>
                </a:tc>
              </a:tr>
              <a:tr h="1016000">
                <a:tc>
                  <a:txBody>
                    <a:bodyPr/>
                    <a:lstStyle/>
                    <a:p>
                      <a:r>
                        <a:rPr lang="en-US" b="1" smtClean="0"/>
                        <a:t>mouseMoved</a:t>
                      </a:r>
                      <a:r>
                        <a:rPr lang="en-US" smtClean="0"/>
                        <a:t>(MouseEvent </a:t>
                      </a:r>
                      <a:r>
                        <a:rPr lang="en-US"/>
                        <a:t>e)</a:t>
                      </a:r>
                    </a:p>
                  </a:txBody>
                  <a:tcPr anchor="ctr"/>
                </a:tc>
                <a:tc>
                  <a:txBody>
                    <a:bodyPr/>
                    <a:lstStyle/>
                    <a:p>
                      <a:r>
                        <a:rPr lang="en-US"/>
                        <a:t>Called when a mouse button is </a:t>
                      </a:r>
                      <a:r>
                        <a:rPr lang="en-US" smtClean="0"/>
                        <a:t>moved </a:t>
                      </a:r>
                      <a:r>
                        <a:rPr lang="en-US"/>
                        <a:t>on a </a:t>
                      </a:r>
                      <a:r>
                        <a:rPr lang="en-US" smtClean="0"/>
                        <a:t>component</a:t>
                      </a:r>
                      <a:endParaRPr lang="en-US"/>
                    </a:p>
                  </a:txBody>
                  <a:tcPr anchor="ctr"/>
                </a:tc>
              </a:tr>
              <a:tr h="711200">
                <a:tc>
                  <a:txBody>
                    <a:bodyPr/>
                    <a:lstStyle/>
                    <a:p>
                      <a:r>
                        <a:rPr lang="en-US" b="1" smtClean="0"/>
                        <a:t>mouseDragged</a:t>
                      </a:r>
                      <a:r>
                        <a:rPr lang="en-US" smtClean="0"/>
                        <a:t>(MouseEvent </a:t>
                      </a:r>
                      <a:r>
                        <a:rPr lang="en-US"/>
                        <a:t>e)</a:t>
                      </a:r>
                    </a:p>
                  </a:txBody>
                  <a:tcPr anchor="ctr"/>
                </a:tc>
                <a:tc>
                  <a:txBody>
                    <a:bodyPr/>
                    <a:lstStyle/>
                    <a:p>
                      <a:r>
                        <a:rPr lang="en-US"/>
                        <a:t>Called </a:t>
                      </a:r>
                      <a:r>
                        <a:rPr lang="en-US" sz="1800" kern="1200" baseline="0" smtClean="0">
                          <a:solidFill>
                            <a:schemeClr val="dk1"/>
                          </a:solidFill>
                          <a:latin typeface="+mn-lt"/>
                          <a:ea typeface="+mn-ea"/>
                          <a:cs typeface="+mn-cs"/>
                        </a:rPr>
                        <a:t>when the user has pressed the mouse</a:t>
                      </a:r>
                    </a:p>
                    <a:p>
                      <a:r>
                        <a:rPr lang="en-US" sz="1800" kern="1200" baseline="0" smtClean="0">
                          <a:solidFill>
                            <a:schemeClr val="dk1"/>
                          </a:solidFill>
                          <a:latin typeface="+mn-lt"/>
                          <a:ea typeface="+mn-ea"/>
                          <a:cs typeface="+mn-cs"/>
                        </a:rPr>
                        <a:t>button down and moved the mouse without releasing the button</a:t>
                      </a:r>
                      <a:endParaRPr lang="en-US"/>
                    </a:p>
                  </a:txBody>
                  <a:tcPr anchor="ctr"/>
                </a:tc>
              </a:tr>
            </a:tbl>
          </a:graphicData>
        </a:graphic>
      </p:graphicFrame>
    </p:spTree>
  </p:cSld>
  <p:clrMapOvr>
    <a:masterClrMapping/>
  </p:clrMapOvr>
  <p:transition>
    <p:wheel spokes="1"/>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6E521CBA-B29D-48FC-9B8C-19EE3966AC51}" type="slidenum">
              <a:rPr lang="en-US" b="0" smtClean="0">
                <a:latin typeface="Arial Narrow" pitchFamily="34" charset="0"/>
              </a:rPr>
              <a:pPr/>
              <a:t>74</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smtClean="0">
                <a:solidFill>
                  <a:schemeClr val="tx1"/>
                </a:solidFill>
              </a:rPr>
              <a:t>Mouse Events</a:t>
            </a:r>
            <a:endParaRPr lang="en-US"/>
          </a:p>
        </p:txBody>
      </p:sp>
      <p:sp>
        <p:nvSpPr>
          <p:cNvPr id="3" name="Content Placeholder 2"/>
          <p:cNvSpPr>
            <a:spLocks noGrp="1"/>
          </p:cNvSpPr>
          <p:nvPr>
            <p:ph idx="1"/>
          </p:nvPr>
        </p:nvSpPr>
        <p:spPr/>
        <p:txBody>
          <a:bodyPr/>
          <a:lstStyle/>
          <a:p>
            <a:pPr>
              <a:defRPr/>
            </a:pPr>
            <a:r>
              <a:rPr lang="en-US" smtClean="0"/>
              <a:t>The </a:t>
            </a:r>
            <a:r>
              <a:rPr lang="en-US" smtClean="0">
                <a:solidFill>
                  <a:schemeClr val="tx2">
                    <a:lumMod val="90000"/>
                  </a:schemeClr>
                </a:solidFill>
                <a:latin typeface="Courier New" pitchFamily="49" charset="0"/>
                <a:cs typeface="Courier New" pitchFamily="49" charset="0"/>
              </a:rPr>
              <a:t>MouseMotionListener</a:t>
            </a:r>
            <a:r>
              <a:rPr lang="en-US" smtClean="0"/>
              <a:t> or </a:t>
            </a:r>
            <a:r>
              <a:rPr lang="en-US" smtClean="0">
                <a:solidFill>
                  <a:schemeClr val="tx2">
                    <a:lumMod val="90000"/>
                  </a:schemeClr>
                </a:solidFill>
                <a:latin typeface="Courier New" pitchFamily="49" charset="0"/>
                <a:cs typeface="Courier New" pitchFamily="49" charset="0"/>
              </a:rPr>
              <a:t>MouseListener</a:t>
            </a:r>
            <a:r>
              <a:rPr lang="en-US" smtClean="0"/>
              <a:t> interface: respond to events when the mouse cursor is moved into or out of the area occupied by a component, or one of the mouse buttons is pressed, released, or clicked</a:t>
            </a:r>
          </a:p>
          <a:p>
            <a:pPr>
              <a:defRPr/>
            </a:pPr>
            <a:r>
              <a:rPr lang="en-US" smtClean="0"/>
              <a:t>A class that implements </a:t>
            </a:r>
            <a:r>
              <a:rPr lang="en-US" smtClean="0">
                <a:solidFill>
                  <a:schemeClr val="tx2">
                    <a:lumMod val="90000"/>
                  </a:schemeClr>
                </a:solidFill>
                <a:latin typeface="Courier New" pitchFamily="49" charset="0"/>
                <a:cs typeface="Courier New" pitchFamily="49" charset="0"/>
              </a:rPr>
              <a:t>MouseMotionListener </a:t>
            </a:r>
            <a:r>
              <a:rPr lang="en-US" smtClean="0"/>
              <a:t>or </a:t>
            </a:r>
            <a:r>
              <a:rPr lang="en-US" smtClean="0">
                <a:solidFill>
                  <a:schemeClr val="tx2">
                    <a:lumMod val="90000"/>
                  </a:schemeClr>
                </a:solidFill>
                <a:latin typeface="Courier New" pitchFamily="49" charset="0"/>
                <a:cs typeface="Courier New" pitchFamily="49" charset="0"/>
              </a:rPr>
              <a:t>MouseListener</a:t>
            </a:r>
            <a:r>
              <a:rPr lang="en-US" smtClean="0"/>
              <a:t> must provide definitions some methods, each of which receives a </a:t>
            </a:r>
            <a:r>
              <a:rPr lang="en-US" smtClean="0">
                <a:solidFill>
                  <a:schemeClr val="tx1"/>
                </a:solidFill>
                <a:latin typeface="Courier New" pitchFamily="49" charset="0"/>
                <a:cs typeface="Courier New" pitchFamily="49" charset="0"/>
              </a:rPr>
              <a:t>MouseEvent</a:t>
            </a:r>
            <a:r>
              <a:rPr lang="en-US" b="1" i="1" smtClean="0"/>
              <a:t> </a:t>
            </a:r>
            <a:r>
              <a:rPr lang="en-US" smtClean="0"/>
              <a:t>as its argument</a:t>
            </a:r>
          </a:p>
          <a:p>
            <a:pPr>
              <a:defRPr/>
            </a:pPr>
            <a:endParaRPr lang="en-US"/>
          </a:p>
        </p:txBody>
      </p:sp>
      <p:sp>
        <p:nvSpPr>
          <p:cNvPr id="93189"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E11D8537-D07B-42DC-A068-841B06792C11}" type="slidenum">
              <a:rPr lang="en-US" b="0">
                <a:latin typeface="Arial Narrow" pitchFamily="34" charset="0"/>
              </a:rPr>
              <a:pPr algn="r"/>
              <a:t>74</a:t>
            </a:fld>
            <a:endParaRPr lang="en-US" b="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6E415C4E-EB7F-4E60-99E2-26C1B7C87C22}" type="slidenum">
              <a:rPr lang="en-US" b="0" smtClean="0">
                <a:latin typeface="Arial Narrow" pitchFamily="34" charset="0"/>
              </a:rPr>
              <a:pPr/>
              <a:t>75</a:t>
            </a:fld>
            <a:endParaRPr lang="en-US" b="0" smtClean="0">
              <a:latin typeface="Arial Narrow" pitchFamily="34" charset="0"/>
            </a:endParaRPr>
          </a:p>
        </p:txBody>
      </p:sp>
      <p:sp>
        <p:nvSpPr>
          <p:cNvPr id="94211"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F8EB2598-CD78-4691-B69C-21EB066ACC25}" type="slidenum">
              <a:rPr lang="en-US" b="0">
                <a:latin typeface="Arial Narrow" pitchFamily="34" charset="0"/>
              </a:rPr>
              <a:pPr algn="r"/>
              <a:t>75</a:t>
            </a:fld>
            <a:endParaRPr lang="en-US" b="0">
              <a:latin typeface="Arial Narrow" pitchFamily="34" charset="0"/>
            </a:endParaRPr>
          </a:p>
        </p:txBody>
      </p:sp>
      <p:sp>
        <p:nvSpPr>
          <p:cNvPr id="263170" name="Rectangle 2"/>
          <p:cNvSpPr>
            <a:spLocks noGrp="1" noChangeArrowheads="1"/>
          </p:cNvSpPr>
          <p:nvPr>
            <p:ph type="title"/>
          </p:nvPr>
        </p:nvSpPr>
        <p:spPr/>
        <p:txBody>
          <a:bodyPr/>
          <a:lstStyle/>
          <a:p>
            <a:pPr>
              <a:defRPr/>
            </a:pPr>
            <a:r>
              <a:rPr lang="en-US" b="0" smtClean="0"/>
              <a:t>Example</a:t>
            </a:r>
          </a:p>
        </p:txBody>
      </p:sp>
      <p:sp>
        <p:nvSpPr>
          <p:cNvPr id="94213" name="Rectangle 3"/>
          <p:cNvSpPr>
            <a:spLocks noGrp="1" noChangeArrowheads="1"/>
          </p:cNvSpPr>
          <p:nvPr>
            <p:ph type="body" idx="1"/>
          </p:nvPr>
        </p:nvSpPr>
        <p:spPr>
          <a:xfrm>
            <a:off x="457200" y="1295400"/>
            <a:ext cx="8686800" cy="5181600"/>
          </a:xfrm>
        </p:spPr>
        <p:txBody>
          <a:bodyPr/>
          <a:lstStyle/>
          <a:p>
            <a:pPr>
              <a:buFont typeface="Wingdings" pitchFamily="2" charset="2"/>
              <a:buNone/>
            </a:pPr>
            <a:r>
              <a:rPr lang="en-US" sz="1800" smtClean="0"/>
              <a:t>public DefaultMutableTreeNode findUserObject (Object obj) </a:t>
            </a:r>
          </a:p>
          <a:p>
            <a:pPr>
              <a:buFont typeface="Wingdings" pitchFamily="2" charset="2"/>
              <a:buNone/>
            </a:pPr>
            <a:r>
              <a:rPr lang="en-US" sz="1800" smtClean="0"/>
              <a:t>{ </a:t>
            </a:r>
          </a:p>
          <a:p>
            <a:pPr>
              <a:buFont typeface="Wingdings" pitchFamily="2" charset="2"/>
              <a:buNone/>
            </a:pPr>
            <a:r>
              <a:rPr lang="en-US" sz="1800" smtClean="0"/>
              <a:t>	Enumeration e = root.breadthFirstEnumeration(); </a:t>
            </a:r>
          </a:p>
          <a:p>
            <a:pPr>
              <a:buFont typeface="Wingdings" pitchFamily="2" charset="2"/>
              <a:buNone/>
            </a:pPr>
            <a:r>
              <a:rPr lang="en-US" sz="1800" smtClean="0"/>
              <a:t>	while (e.hasMoreElements()) </a:t>
            </a:r>
          </a:p>
          <a:p>
            <a:pPr>
              <a:buFont typeface="Wingdings" pitchFamily="2" charset="2"/>
              <a:buNone/>
            </a:pPr>
            <a:r>
              <a:rPr lang="en-US" sz="1800" smtClean="0"/>
              <a:t>	{ </a:t>
            </a:r>
          </a:p>
          <a:p>
            <a:pPr>
              <a:buFont typeface="Wingdings" pitchFamily="2" charset="2"/>
              <a:buNone/>
            </a:pPr>
            <a:r>
              <a:rPr lang="en-US" sz="1800" smtClean="0"/>
              <a:t>	       DefaultMutableTreeNode node=(DefaultMutableTreeNode)e.nextElement(); </a:t>
            </a:r>
          </a:p>
          <a:p>
            <a:pPr>
              <a:buFont typeface="Wingdings" pitchFamily="2" charset="2"/>
              <a:buNone/>
            </a:pPr>
            <a:r>
              <a:rPr lang="en-US" sz="1800" smtClean="0"/>
              <a:t>	       if (node.getUserObject().equals(obj)) </a:t>
            </a:r>
          </a:p>
          <a:p>
            <a:pPr>
              <a:buFont typeface="Wingdings" pitchFamily="2" charset="2"/>
              <a:buNone/>
            </a:pPr>
            <a:r>
              <a:rPr lang="en-US" sz="1800" smtClean="0"/>
              <a:t>			return node; </a:t>
            </a:r>
          </a:p>
          <a:p>
            <a:pPr>
              <a:buFont typeface="Wingdings" pitchFamily="2" charset="2"/>
              <a:buNone/>
            </a:pPr>
            <a:r>
              <a:rPr lang="en-US" sz="1800" smtClean="0"/>
              <a:t>	} </a:t>
            </a:r>
          </a:p>
          <a:p>
            <a:pPr>
              <a:buFont typeface="Wingdings" pitchFamily="2" charset="2"/>
              <a:buNone/>
            </a:pPr>
            <a:r>
              <a:rPr lang="en-US" sz="1800" smtClean="0"/>
              <a:t>	return null; </a:t>
            </a:r>
          </a:p>
          <a:p>
            <a:pPr>
              <a:buFont typeface="Wingdings" pitchFamily="2" charset="2"/>
              <a:buNone/>
            </a:pPr>
            <a:r>
              <a:rPr lang="en-US" sz="1800" smtClean="0"/>
              <a:t>}</a:t>
            </a:r>
          </a:p>
        </p:txBody>
      </p:sp>
    </p:spTree>
  </p:cSld>
  <p:clrMapOvr>
    <a:masterClrMapping/>
  </p:clrMapOvr>
  <p:transition>
    <p:wheel spokes="1"/>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1238B734-536C-4206-B254-9E9996003222}" type="slidenum">
              <a:rPr lang="en-US" b="0" smtClean="0">
                <a:latin typeface="Arial Narrow" pitchFamily="34" charset="0"/>
              </a:rPr>
              <a:pPr/>
              <a:t>76</a:t>
            </a:fld>
            <a:endParaRPr lang="en-US" b="0" smtClean="0">
              <a:latin typeface="Arial Narrow" pitchFamily="34" charset="0"/>
            </a:endParaRPr>
          </a:p>
        </p:txBody>
      </p:sp>
      <p:sp>
        <p:nvSpPr>
          <p:cNvPr id="95235"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943F05B5-CBD7-4B34-82F4-DDA2C8E7B66E}" type="slidenum">
              <a:rPr lang="en-US" b="0">
                <a:latin typeface="Arial Narrow" pitchFamily="34" charset="0"/>
              </a:rPr>
              <a:pPr algn="r"/>
              <a:t>76</a:t>
            </a:fld>
            <a:endParaRPr lang="en-US" b="0">
              <a:latin typeface="Arial Narrow" pitchFamily="34" charset="0"/>
            </a:endParaRPr>
          </a:p>
        </p:txBody>
      </p:sp>
      <p:sp>
        <p:nvSpPr>
          <p:cNvPr id="204802" name="Rectangle 2"/>
          <p:cNvSpPr>
            <a:spLocks noGrp="1" noChangeArrowheads="1"/>
          </p:cNvSpPr>
          <p:nvPr>
            <p:ph type="title"/>
          </p:nvPr>
        </p:nvSpPr>
        <p:spPr/>
        <p:txBody>
          <a:bodyPr/>
          <a:lstStyle/>
          <a:p>
            <a:pPr>
              <a:defRPr/>
            </a:pPr>
            <a:r>
              <a:rPr lang="en-US" b="0" smtClean="0"/>
              <a:t>Editable ComboBox</a:t>
            </a:r>
          </a:p>
        </p:txBody>
      </p:sp>
      <p:sp>
        <p:nvSpPr>
          <p:cNvPr id="204803" name="Rectangle 3"/>
          <p:cNvSpPr>
            <a:spLocks noChangeArrowheads="1"/>
          </p:cNvSpPr>
          <p:nvPr/>
        </p:nvSpPr>
        <p:spPr bwMode="auto">
          <a:xfrm>
            <a:off x="544513" y="1524000"/>
            <a:ext cx="8599487" cy="4994275"/>
          </a:xfrm>
          <a:prstGeom prst="rect">
            <a:avLst/>
          </a:prstGeom>
          <a:solidFill>
            <a:srgbClr val="E0E0E0"/>
          </a:solidFill>
          <a:ln w="9525">
            <a:solidFill>
              <a:schemeClr val="tx1"/>
            </a:solidFill>
            <a:miter lim="800000"/>
            <a:headEnd/>
            <a:tailEnd/>
          </a:ln>
        </p:spPr>
        <p:txBody>
          <a:bodyPr lIns="228528" rIns="0" anchor="ctr">
            <a:spAutoFit/>
          </a:bodyPr>
          <a:lstStyle/>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fr-FR" sz="1400" b="0">
                <a:solidFill>
                  <a:schemeClr val="bg2"/>
                </a:solidFill>
                <a:latin typeface="Tahoma" pitchFamily="34" charset="0"/>
              </a:rPr>
              <a:t>import java.awt.*;</a:t>
            </a:r>
            <a:endParaRPr lang="en-US" sz="1400" b="0">
              <a:solidFill>
                <a:schemeClr val="bg2"/>
              </a:solidFill>
              <a:latin typeface="Tahoma" pitchFamily="34" charset="0"/>
            </a:endParaRP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fr-FR" sz="1400" b="0">
                <a:solidFill>
                  <a:schemeClr val="bg2"/>
                </a:solidFill>
                <a:latin typeface="Tahoma" pitchFamily="34" charset="0"/>
              </a:rPr>
              <a:t>import java.awt.event.*;</a:t>
            </a:r>
            <a:endParaRPr lang="en-US" sz="1400" b="0">
              <a:solidFill>
                <a:schemeClr val="bg2"/>
              </a:solidFill>
              <a:latin typeface="Tahoma" pitchFamily="34" charset="0"/>
            </a:endParaRP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fr-FR" sz="1400" b="0">
                <a:solidFill>
                  <a:schemeClr val="bg2"/>
                </a:solidFill>
                <a:latin typeface="Tahoma" pitchFamily="34" charset="0"/>
              </a:rPr>
              <a:t>import javax.swing.*;</a:t>
            </a:r>
            <a:endParaRPr lang="en-US" sz="1400" b="0">
              <a:solidFill>
                <a:schemeClr val="bg2"/>
              </a:solidFill>
              <a:latin typeface="Tahoma" pitchFamily="34" charset="0"/>
            </a:endParaRP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fr-FR" sz="1400" b="0">
                <a:solidFill>
                  <a:schemeClr val="bg2"/>
                </a:solidFill>
                <a:latin typeface="Tahoma" pitchFamily="34" charset="0"/>
              </a:rPr>
              <a:t>import javax.swing.event.*;</a:t>
            </a:r>
            <a:endParaRPr lang="en-US" sz="1400" b="0">
              <a:solidFill>
                <a:schemeClr val="bg2"/>
              </a:solidFill>
              <a:latin typeface="Tahoma" pitchFamily="34" charset="0"/>
            </a:endParaRP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fr-FR" sz="1400" b="0">
                <a:solidFill>
                  <a:schemeClr val="bg2"/>
                </a:solidFill>
                <a:latin typeface="Tahoma" pitchFamily="34" charset="0"/>
              </a:rPr>
              <a:t>import javax.swing.border.*;</a:t>
            </a:r>
            <a:endParaRPr lang="en-US" sz="1400" b="0">
              <a:solidFill>
                <a:schemeClr val="bg2"/>
              </a:solidFill>
              <a:latin typeface="Tahoma" pitchFamily="34" charset="0"/>
            </a:endParaRP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fr-FR" sz="1400" b="0">
                <a:solidFill>
                  <a:schemeClr val="bg2"/>
                </a:solidFill>
                <a:latin typeface="Tahoma" pitchFamily="34" charset="0"/>
              </a:rPr>
              <a:t>import java.text.*;</a:t>
            </a:r>
            <a:endParaRPr lang="en-US" sz="1400" b="0">
              <a:solidFill>
                <a:schemeClr val="bg2"/>
              </a:solidFill>
              <a:latin typeface="Tahoma" pitchFamily="34" charset="0"/>
            </a:endParaRP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chemeClr val="bg2"/>
                </a:solidFill>
                <a:latin typeface="Tahoma" pitchFamily="34" charset="0"/>
              </a:rPr>
              <a:t>import java.util.*;</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chemeClr val="bg2"/>
                </a:solidFill>
                <a:latin typeface="Tahoma" pitchFamily="34" charset="0"/>
              </a:rPr>
              <a:t>class DateDisplay extends JPanel implements ActionListener </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chemeClr val="bg2"/>
                </a:solidFill>
                <a:latin typeface="Tahoma" pitchFamily="34" charset="0"/>
              </a:rPr>
              <a:t>{</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chemeClr val="bg2"/>
                </a:solidFill>
                <a:latin typeface="Tahoma" pitchFamily="34" charset="0"/>
              </a:rPr>
              <a:t>	JLabel result;</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chemeClr val="bg2"/>
                </a:solidFill>
                <a:latin typeface="Tahoma" pitchFamily="34" charset="0"/>
              </a:rPr>
              <a:t>	String curpat;</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chemeClr val="bg2"/>
                </a:solidFill>
                <a:latin typeface="Tahoma" pitchFamily="34" charset="0"/>
              </a:rPr>
              <a:t>	DateDisplay ()</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chemeClr val="bg2"/>
                </a:solidFill>
                <a:latin typeface="Tahoma" pitchFamily="34" charset="0"/>
              </a:rPr>
              <a:t>	{</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chemeClr val="bg2"/>
                </a:solidFill>
                <a:latin typeface="Tahoma" pitchFamily="34" charset="0"/>
              </a:rPr>
              <a:t>		// Set the layout of the panel as BoxLayout </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chemeClr val="bg2"/>
                </a:solidFill>
                <a:latin typeface="Tahoma" pitchFamily="34" charset="0"/>
              </a:rPr>
              <a:t>		setLayout(new BoxLayout(this, BoxLayout.PAGE_AXIS));</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chemeClr val="bg2"/>
                </a:solidFill>
                <a:latin typeface="Tahoma" pitchFamily="34" charset="0"/>
              </a:rPr>
              <a:t>		// Declare a string array and store the various patterns in it.</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chemeClr val="bg2"/>
                </a:solidFill>
                <a:latin typeface="Tahoma" pitchFamily="34" charset="0"/>
              </a:rPr>
              <a:t>		// Set the current pattern to the first element in the array</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chemeClr val="bg2"/>
                </a:solidFill>
                <a:latin typeface="Tahoma" pitchFamily="34" charset="0"/>
              </a:rPr>
              <a:t>  	</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chemeClr val="bg2"/>
                </a:solidFill>
                <a:latin typeface="Tahoma" pitchFamily="34" charset="0"/>
              </a:rPr>
              <a:t>		String []patterns ={"dd MMMMM yyyy", "dd.MM.yy","MM/dd/yy", "yyyy.MM.dd G 'at' hh:mm:ss z","yyyy.MMMMM.dd GGG hh.mm aaa"};</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chemeClr val="bg2"/>
                </a:solidFill>
                <a:latin typeface="Tahoma" pitchFamily="34" charset="0"/>
              </a:rPr>
              <a:t>  		curpat = patterns[0];</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chemeClr val="bg2"/>
                </a:solidFill>
                <a:latin typeface="Tahoma" pitchFamily="34" charset="0"/>
              </a:rPr>
              <a:t>	// Create a combo box and initialize it with the String array that contains the pattern list </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chemeClr val="bg2"/>
                </a:solidFill>
                <a:latin typeface="Tahoma" pitchFamily="34" charset="0"/>
              </a:rPr>
              <a:t>   		JLabel patlab = new JLabel ("Enter the pattern or select from list : ");</a:t>
            </a: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4802"/>
                                        </p:tgtEl>
                                        <p:attrNameLst>
                                          <p:attrName>style.visibility</p:attrName>
                                        </p:attrNameLst>
                                      </p:cBhvr>
                                      <p:to>
                                        <p:strVal val="visible"/>
                                      </p:to>
                                    </p:set>
                                    <p:animEffect transition="in" filter="wipe(down)">
                                      <p:cBhvr>
                                        <p:cTn id="7" dur="1000"/>
                                        <p:tgtEl>
                                          <p:spTgt spid="2048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803"/>
                                        </p:tgtEl>
                                        <p:attrNameLst>
                                          <p:attrName>style.visibility</p:attrName>
                                        </p:attrNameLst>
                                      </p:cBhvr>
                                      <p:to>
                                        <p:strVal val="visible"/>
                                      </p:to>
                                    </p:set>
                                    <p:animEffect transition="in" filter="blinds(horizontal)">
                                      <p:cBhvr>
                                        <p:cTn id="12" dur="1000"/>
                                        <p:tgtEl>
                                          <p:spTgt spid="204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2" grpId="0"/>
      <p:bldP spid="204803"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258"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0603398A-6E66-4D1B-A3BE-D96F60E59CE2}" type="slidenum">
              <a:rPr lang="en-US" b="0" smtClean="0">
                <a:latin typeface="Arial Narrow" pitchFamily="34" charset="0"/>
              </a:rPr>
              <a:pPr/>
              <a:t>77</a:t>
            </a:fld>
            <a:endParaRPr lang="en-US" b="0" smtClean="0">
              <a:latin typeface="Arial Narrow" pitchFamily="34" charset="0"/>
            </a:endParaRPr>
          </a:p>
        </p:txBody>
      </p:sp>
      <p:sp>
        <p:nvSpPr>
          <p:cNvPr id="96259"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C0D9C4ED-16A6-4363-9934-A4F0A93C75B0}" type="slidenum">
              <a:rPr lang="en-US" b="0">
                <a:latin typeface="Arial Narrow" pitchFamily="34" charset="0"/>
              </a:rPr>
              <a:pPr algn="r"/>
              <a:t>77</a:t>
            </a:fld>
            <a:endParaRPr lang="en-US" b="0">
              <a:latin typeface="Arial Narrow" pitchFamily="34" charset="0"/>
            </a:endParaRPr>
          </a:p>
        </p:txBody>
      </p:sp>
      <p:sp>
        <p:nvSpPr>
          <p:cNvPr id="205826" name="Rectangle 2"/>
          <p:cNvSpPr>
            <a:spLocks noGrp="1" noChangeArrowheads="1"/>
          </p:cNvSpPr>
          <p:nvPr>
            <p:ph type="title"/>
          </p:nvPr>
        </p:nvSpPr>
        <p:spPr/>
        <p:txBody>
          <a:bodyPr/>
          <a:lstStyle/>
          <a:p>
            <a:pPr>
              <a:defRPr/>
            </a:pPr>
            <a:r>
              <a:rPr lang="en-US" b="0" smtClean="0"/>
              <a:t>Editable ComboBox Contd…</a:t>
            </a:r>
          </a:p>
        </p:txBody>
      </p:sp>
      <p:sp>
        <p:nvSpPr>
          <p:cNvPr id="205827" name="Rectangle 3"/>
          <p:cNvSpPr>
            <a:spLocks noChangeArrowheads="1"/>
          </p:cNvSpPr>
          <p:nvPr/>
        </p:nvSpPr>
        <p:spPr bwMode="auto">
          <a:xfrm>
            <a:off x="762000" y="965200"/>
            <a:ext cx="6634163" cy="5845175"/>
          </a:xfrm>
          <a:prstGeom prst="rect">
            <a:avLst/>
          </a:prstGeom>
          <a:solidFill>
            <a:srgbClr val="E0E0E0"/>
          </a:solidFill>
          <a:ln w="9525">
            <a:solidFill>
              <a:schemeClr val="tx1"/>
            </a:solidFill>
            <a:miter lim="800000"/>
            <a:headEnd/>
            <a:tailEnd/>
          </a:ln>
        </p:spPr>
        <p:txBody>
          <a:bodyPr wrap="none" lIns="228528" rIns="0" anchor="ctr">
            <a:spAutoFit/>
          </a:bodyPr>
          <a:lstStyle/>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JComboBox patlist = new JComboBox(patterns);</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patlist.setEditable(true);	</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 Make the combo box editable</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patlist.addActionListener(this);</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JLabel reslabel = new JLabel("Current Date / Time is :", JLabel.LEADING);</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result = new JLabel(" ");</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result.setForeground(Color.red);</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 Add the label and the combo box to a panel</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JPanel patPanel = new JPanel();</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patPanel.setLayout(new </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BoxLayout(patPanel,BoxLayout.PAGE_AXIS));</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patPanel.add(patlab);</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patlist.setAlignmentX(Component.LEFT_ALIGNMENT);</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patPanel.add(patlist);</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 Add the label where the result will be displayed in the appropriate format</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JPanel resPanel = new JPanel(new GridLayout(0,1));</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a:t>
            </a:r>
            <a:r>
              <a:rPr lang="nb-NO" sz="1400" b="0">
                <a:solidFill>
                  <a:srgbClr val="008000"/>
                </a:solidFill>
                <a:latin typeface="Tahoma" pitchFamily="34" charset="0"/>
              </a:rPr>
              <a:t>resPanel.add(reslabel);</a:t>
            </a:r>
            <a:endParaRPr lang="en-US" sz="1400" b="0">
              <a:solidFill>
                <a:srgbClr val="008000"/>
              </a:solidFill>
              <a:latin typeface="Tahoma" pitchFamily="34" charset="0"/>
            </a:endParaRP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nb-NO" sz="1400" b="0">
                <a:solidFill>
                  <a:srgbClr val="008000"/>
                </a:solidFill>
                <a:latin typeface="Tahoma" pitchFamily="34" charset="0"/>
              </a:rPr>
              <a:t>  		resPanel.add(result);</a:t>
            </a:r>
            <a:endParaRPr lang="en-US" sz="1400" b="0">
              <a:solidFill>
                <a:srgbClr val="008000"/>
              </a:solidFill>
              <a:latin typeface="Tahoma" pitchFamily="34" charset="0"/>
            </a:endParaRP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nb-NO" sz="1400" b="0">
                <a:solidFill>
                  <a:srgbClr val="008000"/>
                </a:solidFill>
                <a:latin typeface="Tahoma" pitchFamily="34" charset="0"/>
              </a:rPr>
              <a:t>		</a:t>
            </a:r>
            <a:r>
              <a:rPr lang="en-US" sz="1400" b="0">
                <a:solidFill>
                  <a:srgbClr val="008000"/>
                </a:solidFill>
                <a:latin typeface="Tahoma" pitchFamily="34" charset="0"/>
              </a:rPr>
              <a:t>//Setting the alignment to the left</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patPanel.setAlignmentX(Component.LEFT_ALIGNMENT);</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resPanel.setAlignmentX(Component.LEFT_ALIGNMENT);</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add(patPanel);</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add(Box.createRigidArea(new Dimension(0,10)));</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add(resPanel);</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reformat();</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 </a:t>
            </a: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5826"/>
                                        </p:tgtEl>
                                        <p:attrNameLst>
                                          <p:attrName>style.visibility</p:attrName>
                                        </p:attrNameLst>
                                      </p:cBhvr>
                                      <p:to>
                                        <p:strVal val="visible"/>
                                      </p:to>
                                    </p:set>
                                    <p:animEffect transition="in" filter="wipe(down)">
                                      <p:cBhvr>
                                        <p:cTn id="7" dur="1000"/>
                                        <p:tgtEl>
                                          <p:spTgt spid="2058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5827"/>
                                        </p:tgtEl>
                                        <p:attrNameLst>
                                          <p:attrName>style.visibility</p:attrName>
                                        </p:attrNameLst>
                                      </p:cBhvr>
                                      <p:to>
                                        <p:strVal val="visible"/>
                                      </p:to>
                                    </p:set>
                                    <p:animEffect transition="in" filter="blinds(horizontal)">
                                      <p:cBhvr>
                                        <p:cTn id="12" dur="1000"/>
                                        <p:tgtEl>
                                          <p:spTgt spid="205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6" grpId="0"/>
      <p:bldP spid="205827"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2"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9231803A-0CA1-475E-BAF3-6CE6B9944FDC}" type="slidenum">
              <a:rPr lang="en-US" b="0" smtClean="0">
                <a:latin typeface="Arial Narrow" pitchFamily="34" charset="0"/>
              </a:rPr>
              <a:pPr/>
              <a:t>78</a:t>
            </a:fld>
            <a:endParaRPr lang="en-US" b="0" smtClean="0">
              <a:latin typeface="Arial Narrow" pitchFamily="34" charset="0"/>
            </a:endParaRPr>
          </a:p>
        </p:txBody>
      </p:sp>
      <p:sp>
        <p:nvSpPr>
          <p:cNvPr id="97283"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70FB01C8-BF97-42B6-9A9E-38F38C28B004}" type="slidenum">
              <a:rPr lang="en-US" b="0">
                <a:latin typeface="Arial Narrow" pitchFamily="34" charset="0"/>
              </a:rPr>
              <a:pPr algn="r"/>
              <a:t>78</a:t>
            </a:fld>
            <a:endParaRPr lang="en-US" b="0">
              <a:latin typeface="Arial Narrow" pitchFamily="34" charset="0"/>
            </a:endParaRPr>
          </a:p>
        </p:txBody>
      </p:sp>
      <p:sp>
        <p:nvSpPr>
          <p:cNvPr id="206850" name="Rectangle 2"/>
          <p:cNvSpPr>
            <a:spLocks noGrp="1" noChangeArrowheads="1"/>
          </p:cNvSpPr>
          <p:nvPr>
            <p:ph type="title"/>
          </p:nvPr>
        </p:nvSpPr>
        <p:spPr/>
        <p:txBody>
          <a:bodyPr/>
          <a:lstStyle/>
          <a:p>
            <a:pPr>
              <a:defRPr/>
            </a:pPr>
            <a:r>
              <a:rPr lang="en-US" b="0" smtClean="0"/>
              <a:t>Editable ComboBox Contd…</a:t>
            </a:r>
          </a:p>
        </p:txBody>
      </p:sp>
      <p:sp>
        <p:nvSpPr>
          <p:cNvPr id="206851" name="Rectangle 3"/>
          <p:cNvSpPr>
            <a:spLocks noChangeArrowheads="1"/>
          </p:cNvSpPr>
          <p:nvPr/>
        </p:nvSpPr>
        <p:spPr bwMode="auto">
          <a:xfrm>
            <a:off x="990600" y="1524000"/>
            <a:ext cx="5095875" cy="4848225"/>
          </a:xfrm>
          <a:prstGeom prst="rect">
            <a:avLst/>
          </a:prstGeom>
          <a:solidFill>
            <a:srgbClr val="E0E0E0"/>
          </a:solidFill>
          <a:ln w="9525">
            <a:solidFill>
              <a:schemeClr val="tx1"/>
            </a:solidFill>
            <a:miter lim="800000"/>
            <a:headEnd/>
            <a:tailEnd/>
          </a:ln>
        </p:spPr>
        <p:txBody>
          <a:bodyPr wrap="none" lIns="228528" rIns="0" anchor="ctr">
            <a:spAutoFit/>
          </a:bodyPr>
          <a:lstStyle/>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Check the currently selected item</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public void actionPerformed(ActionEvent e)</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JComboBox cb = (JComboBox)e.getSource();</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String sel = (String)cb.getSelectedItem();</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curpat = sel;</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reformat();</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 Get the current date and display it.</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 Set the date object to the appropriate format before displaying it. </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public void reformat()</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Date today = new Date();</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SimpleDateFormat dateformat = new SimpleDateFormat(curpat);</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try</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String dateString = dateformat.format(today);</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result.setForeground(Color.blue);</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result.setText(dateString);</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catch(IllegalArgumentException e)</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result.setForeground(Color.red);</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result.setText("Error " + e.getMessage());</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a:t>
            </a:r>
          </a:p>
        </p:txBody>
      </p:sp>
      <p:sp>
        <p:nvSpPr>
          <p:cNvPr id="206852" name="Rectangle 4"/>
          <p:cNvSpPr>
            <a:spLocks noChangeArrowheads="1"/>
          </p:cNvSpPr>
          <p:nvPr/>
        </p:nvSpPr>
        <p:spPr bwMode="auto">
          <a:xfrm>
            <a:off x="1295400" y="1981200"/>
            <a:ext cx="4686300" cy="1927225"/>
          </a:xfrm>
          <a:prstGeom prst="rect">
            <a:avLst/>
          </a:prstGeom>
          <a:solidFill>
            <a:srgbClr val="E0E0E0"/>
          </a:solidFill>
          <a:ln w="9525">
            <a:solidFill>
              <a:schemeClr val="tx1"/>
            </a:solidFill>
            <a:miter lim="800000"/>
            <a:headEnd/>
            <a:tailEnd/>
          </a:ln>
        </p:spPr>
        <p:txBody>
          <a:bodyPr wrap="none" lIns="228528" rIns="0" anchor="ctr">
            <a:spAutoFit/>
          </a:bodyPr>
          <a:lstStyle/>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public static void main ( String [] args)</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JFrame frame = new JFrame("Date Formats");</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frame.setDefaultCloseOperation(JFrame.EXIT_ON_CLOSE);</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JComponent objDate = new DateDisplay();</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frame.setContentPane(objDate);</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frame.pack();</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frame.setVisible(true);</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	</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a:t>
            </a:r>
          </a:p>
        </p:txBody>
      </p:sp>
      <p:pic>
        <p:nvPicPr>
          <p:cNvPr id="206853"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791200" y="4800600"/>
            <a:ext cx="2971800" cy="1452563"/>
          </a:xfrm>
          <a:noFill/>
        </p:spPr>
      </p:pic>
      <p:sp>
        <p:nvSpPr>
          <p:cNvPr id="206854" name="Text Box 6"/>
          <p:cNvSpPr txBox="1">
            <a:spLocks noChangeArrowheads="1"/>
          </p:cNvSpPr>
          <p:nvPr/>
        </p:nvSpPr>
        <p:spPr bwMode="auto">
          <a:xfrm>
            <a:off x="6172200" y="4267200"/>
            <a:ext cx="1295400" cy="4572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eaLnBrk="1" hangingPunct="1"/>
            <a:r>
              <a:rPr lang="en-US" sz="2400" b="0">
                <a:solidFill>
                  <a:schemeClr val="folHlink"/>
                </a:solidFill>
                <a:latin typeface="Tahoma" pitchFamily="34" charset="0"/>
              </a:rPr>
              <a:t>Output</a:t>
            </a: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6850"/>
                                        </p:tgtEl>
                                        <p:attrNameLst>
                                          <p:attrName>style.visibility</p:attrName>
                                        </p:attrNameLst>
                                      </p:cBhvr>
                                      <p:to>
                                        <p:strVal val="visible"/>
                                      </p:to>
                                    </p:set>
                                    <p:animEffect transition="in" filter="wipe(down)">
                                      <p:cBhvr>
                                        <p:cTn id="7" dur="1000"/>
                                        <p:tgtEl>
                                          <p:spTgt spid="2068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6851"/>
                                        </p:tgtEl>
                                        <p:attrNameLst>
                                          <p:attrName>style.visibility</p:attrName>
                                        </p:attrNameLst>
                                      </p:cBhvr>
                                      <p:to>
                                        <p:strVal val="visible"/>
                                      </p:to>
                                    </p:set>
                                    <p:animEffect transition="in" filter="blinds(horizontal)">
                                      <p:cBhvr>
                                        <p:cTn id="12" dur="1000"/>
                                        <p:tgtEl>
                                          <p:spTgt spid="2068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xit" presetSubtype="0" fill="hold" grpId="1" nodeType="clickEffect">
                                  <p:stCondLst>
                                    <p:cond delay="0"/>
                                  </p:stCondLst>
                                  <p:childTnLst>
                                    <p:animEffect transition="out" filter="fade">
                                      <p:cBhvr>
                                        <p:cTn id="16" dur="2000"/>
                                        <p:tgtEl>
                                          <p:spTgt spid="206851"/>
                                        </p:tgtEl>
                                      </p:cBhvr>
                                    </p:animEffect>
                                    <p:set>
                                      <p:cBhvr>
                                        <p:cTn id="17" dur="1" fill="hold">
                                          <p:stCondLst>
                                            <p:cond delay="1999"/>
                                          </p:stCondLst>
                                        </p:cTn>
                                        <p:tgtEl>
                                          <p:spTgt spid="206851"/>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6852"/>
                                        </p:tgtEl>
                                        <p:attrNameLst>
                                          <p:attrName>style.visibility</p:attrName>
                                        </p:attrNameLst>
                                      </p:cBhvr>
                                      <p:to>
                                        <p:strVal val="visible"/>
                                      </p:to>
                                    </p:set>
                                    <p:animEffect transition="in" filter="blinds(horizontal)">
                                      <p:cBhvr>
                                        <p:cTn id="22" dur="1000"/>
                                        <p:tgtEl>
                                          <p:spTgt spid="2068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206854"/>
                                        </p:tgtEl>
                                        <p:attrNameLst>
                                          <p:attrName>style.visibility</p:attrName>
                                        </p:attrNameLst>
                                      </p:cBhvr>
                                      <p:to>
                                        <p:strVal val="visible"/>
                                      </p:to>
                                    </p:set>
                                    <p:animEffect transition="in" filter="diamond(in)">
                                      <p:cBhvr>
                                        <p:cTn id="27" dur="2000"/>
                                        <p:tgtEl>
                                          <p:spTgt spid="206854"/>
                                        </p:tgtEl>
                                      </p:cBhvr>
                                    </p:animEffect>
                                  </p:childTnLst>
                                </p:cTn>
                              </p:par>
                              <p:par>
                                <p:cTn id="28" presetID="8" presetClass="entr" presetSubtype="16" fill="hold" nodeType="withEffect">
                                  <p:stCondLst>
                                    <p:cond delay="0"/>
                                  </p:stCondLst>
                                  <p:childTnLst>
                                    <p:set>
                                      <p:cBhvr>
                                        <p:cTn id="29" dur="1" fill="hold">
                                          <p:stCondLst>
                                            <p:cond delay="0"/>
                                          </p:stCondLst>
                                        </p:cTn>
                                        <p:tgtEl>
                                          <p:spTgt spid="206853"/>
                                        </p:tgtEl>
                                        <p:attrNameLst>
                                          <p:attrName>style.visibility</p:attrName>
                                        </p:attrNameLst>
                                      </p:cBhvr>
                                      <p:to>
                                        <p:strVal val="visible"/>
                                      </p:to>
                                    </p:set>
                                    <p:animEffect transition="in" filter="diamond(in)">
                                      <p:cBhvr>
                                        <p:cTn id="30" dur="2000"/>
                                        <p:tgtEl>
                                          <p:spTgt spid="206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0" grpId="0"/>
      <p:bldP spid="206851" grpId="0" animBg="1"/>
      <p:bldP spid="206851" grpId="1" animBg="1"/>
      <p:bldP spid="206852" grpId="0" animBg="1"/>
      <p:bldP spid="20685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B05020DD-B34B-477C-9661-FB3A9D10FBF9}" type="slidenum">
              <a:rPr lang="en-US" b="0" smtClean="0">
                <a:latin typeface="Arial Narrow" pitchFamily="34" charset="0"/>
              </a:rPr>
              <a:pPr/>
              <a:t>8</a:t>
            </a:fld>
            <a:endParaRPr lang="en-US" b="0" smtClean="0">
              <a:latin typeface="Arial Narrow" pitchFamily="34" charset="0"/>
            </a:endParaRPr>
          </a:p>
        </p:txBody>
      </p:sp>
      <p:sp>
        <p:nvSpPr>
          <p:cNvPr id="24579"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18922BB6-0182-4A57-AA00-8131C72719A5}" type="slidenum">
              <a:rPr lang="en-US" b="0">
                <a:latin typeface="Arial Narrow" pitchFamily="34" charset="0"/>
              </a:rPr>
              <a:pPr algn="r"/>
              <a:t>8</a:t>
            </a:fld>
            <a:endParaRPr lang="en-US" b="0">
              <a:latin typeface="Arial Narrow" pitchFamily="34" charset="0"/>
            </a:endParaRPr>
          </a:p>
        </p:txBody>
      </p:sp>
      <p:sp>
        <p:nvSpPr>
          <p:cNvPr id="302082" name="Rectangle 2"/>
          <p:cNvSpPr>
            <a:spLocks noGrp="1" noChangeArrowheads="1"/>
          </p:cNvSpPr>
          <p:nvPr>
            <p:ph type="title"/>
          </p:nvPr>
        </p:nvSpPr>
        <p:spPr/>
        <p:txBody>
          <a:bodyPr/>
          <a:lstStyle/>
          <a:p>
            <a:pPr>
              <a:defRPr/>
            </a:pPr>
            <a:r>
              <a:rPr lang="en-US" smtClean="0"/>
              <a:t>JList</a:t>
            </a:r>
            <a:r>
              <a:rPr lang="en-US" b="0" smtClean="0"/>
              <a:t> – Methods (cont.)</a:t>
            </a:r>
            <a:endParaRPr lang="en-US" smtClean="0">
              <a:solidFill>
                <a:schemeClr val="tx1"/>
              </a:solidFill>
            </a:endParaRPr>
          </a:p>
        </p:txBody>
      </p:sp>
      <p:sp>
        <p:nvSpPr>
          <p:cNvPr id="44036" name="Rectangle 3"/>
          <p:cNvSpPr>
            <a:spLocks noGrp="1" noChangeArrowheads="1"/>
          </p:cNvSpPr>
          <p:nvPr>
            <p:ph type="body" idx="1"/>
          </p:nvPr>
        </p:nvSpPr>
        <p:spPr>
          <a:xfrm>
            <a:off x="609600" y="1219200"/>
            <a:ext cx="8382000" cy="5334000"/>
          </a:xfrm>
          <a:solidFill>
            <a:schemeClr val="hlink"/>
          </a:solidFill>
        </p:spPr>
        <p:txBody>
          <a:bodyPr/>
          <a:lstStyle/>
          <a:p>
            <a:r>
              <a:rPr lang="en-US" sz="2400" b="1" smtClean="0">
                <a:solidFill>
                  <a:srgbClr val="C00000"/>
                </a:solidFill>
                <a:latin typeface="Courier New" pitchFamily="49" charset="0"/>
              </a:rPr>
              <a:t>boolean</a:t>
            </a:r>
            <a:r>
              <a:rPr lang="en-US" sz="2400" b="1" smtClean="0">
                <a:solidFill>
                  <a:srgbClr val="0000FF"/>
                </a:solidFill>
                <a:latin typeface="Courier New" pitchFamily="49" charset="0"/>
              </a:rPr>
              <a:t> isSelectionEmpty()</a:t>
            </a:r>
          </a:p>
          <a:p>
            <a:pPr lvl="1"/>
            <a:r>
              <a:rPr lang="en-US" sz="2200" smtClean="0">
                <a:solidFill>
                  <a:srgbClr val="008000"/>
                </a:solidFill>
              </a:rPr>
              <a:t>returns true if no item is currently selected</a:t>
            </a:r>
          </a:p>
          <a:p>
            <a:r>
              <a:rPr lang="en-US" sz="2400" b="1" smtClean="0">
                <a:solidFill>
                  <a:srgbClr val="C00000"/>
                </a:solidFill>
                <a:latin typeface="Courier New" pitchFamily="49" charset="0"/>
              </a:rPr>
              <a:t>int</a:t>
            </a:r>
            <a:r>
              <a:rPr lang="en-US" sz="2400" b="1" smtClean="0">
                <a:solidFill>
                  <a:srgbClr val="0000FF"/>
                </a:solidFill>
                <a:latin typeface="Courier New" pitchFamily="49" charset="0"/>
              </a:rPr>
              <a:t> getVisibleRowCount()</a:t>
            </a:r>
          </a:p>
          <a:p>
            <a:r>
              <a:rPr lang="en-US" sz="2400" b="1" smtClean="0">
                <a:solidFill>
                  <a:srgbClr val="C00000"/>
                </a:solidFill>
                <a:latin typeface="Courier New" pitchFamily="49" charset="0"/>
              </a:rPr>
              <a:t>void</a:t>
            </a:r>
            <a:r>
              <a:rPr lang="en-US" sz="2400" b="1" smtClean="0">
                <a:solidFill>
                  <a:srgbClr val="0000FF"/>
                </a:solidFill>
                <a:latin typeface="Courier New" pitchFamily="49" charset="0"/>
              </a:rPr>
              <a:t> setVisibleRowCount(</a:t>
            </a:r>
            <a:r>
              <a:rPr lang="en-US" sz="2400" b="1" smtClean="0">
                <a:solidFill>
                  <a:srgbClr val="C00000"/>
                </a:solidFill>
                <a:latin typeface="Courier New" pitchFamily="49" charset="0"/>
              </a:rPr>
              <a:t>int</a:t>
            </a:r>
            <a:r>
              <a:rPr lang="en-US" sz="2400" b="1" smtClean="0">
                <a:solidFill>
                  <a:srgbClr val="0000FF"/>
                </a:solidFill>
                <a:latin typeface="Courier New" pitchFamily="49" charset="0"/>
              </a:rPr>
              <a:t> height)</a:t>
            </a:r>
          </a:p>
          <a:p>
            <a:pPr lvl="1"/>
            <a:r>
              <a:rPr lang="en-US" sz="2200" smtClean="0">
                <a:solidFill>
                  <a:srgbClr val="008000"/>
                </a:solidFill>
              </a:rPr>
              <a:t>get or set the number of rows in the list that can be displayed without a scroll bar</a:t>
            </a:r>
          </a:p>
          <a:p>
            <a:r>
              <a:rPr lang="en-US" sz="2400" b="1" smtClean="0">
                <a:solidFill>
                  <a:srgbClr val="C00000"/>
                </a:solidFill>
                <a:latin typeface="Courier New" pitchFamily="49" charset="0"/>
              </a:rPr>
              <a:t>int</a:t>
            </a:r>
            <a:r>
              <a:rPr lang="en-US" sz="2400" b="1" smtClean="0">
                <a:solidFill>
                  <a:srgbClr val="0000FF"/>
                </a:solidFill>
                <a:latin typeface="Courier New" pitchFamily="49" charset="0"/>
              </a:rPr>
              <a:t> getSelectionMode()</a:t>
            </a:r>
          </a:p>
          <a:p>
            <a:r>
              <a:rPr lang="en-US" sz="2400" b="1" smtClean="0">
                <a:solidFill>
                  <a:srgbClr val="C00000"/>
                </a:solidFill>
                <a:latin typeface="Courier New" pitchFamily="49" charset="0"/>
              </a:rPr>
              <a:t>void</a:t>
            </a:r>
            <a:r>
              <a:rPr lang="en-US" sz="2400" b="1" smtClean="0">
                <a:solidFill>
                  <a:srgbClr val="0000FF"/>
                </a:solidFill>
                <a:latin typeface="Courier New" pitchFamily="49" charset="0"/>
              </a:rPr>
              <a:t> setSelectionMode(</a:t>
            </a:r>
            <a:r>
              <a:rPr lang="en-US" sz="2400" b="1" smtClean="0">
                <a:solidFill>
                  <a:srgbClr val="C00000"/>
                </a:solidFill>
                <a:latin typeface="Courier New" pitchFamily="49" charset="0"/>
              </a:rPr>
              <a:t>int</a:t>
            </a:r>
            <a:r>
              <a:rPr lang="en-US" sz="2400" b="1" smtClean="0">
                <a:solidFill>
                  <a:srgbClr val="0000FF"/>
                </a:solidFill>
                <a:latin typeface="Courier New" pitchFamily="49" charset="0"/>
              </a:rPr>
              <a:t> mode)</a:t>
            </a:r>
          </a:p>
          <a:p>
            <a:pPr lvl="1"/>
            <a:r>
              <a:rPr lang="en-US" sz="2200" smtClean="0">
                <a:solidFill>
                  <a:srgbClr val="008000"/>
                </a:solidFill>
              </a:rPr>
              <a:t>sets the selection mode for the list using ListSelectionModel constants (</a:t>
            </a:r>
            <a:r>
              <a:rPr lang="en-US" sz="2200" smtClean="0">
                <a:solidFill>
                  <a:srgbClr val="DE2C28"/>
                </a:solidFill>
              </a:rPr>
              <a:t>ListSelectionModel.SINGLE_SELECTION, </a:t>
            </a:r>
            <a:r>
              <a:rPr lang="en-US" sz="2200" smtClean="0">
                <a:solidFill>
                  <a:srgbClr val="DE2C28"/>
                </a:solidFill>
              </a:rPr>
              <a:t>ListSelectionModel.SINGLE_INTERVAL_SELECTION-</a:t>
            </a:r>
            <a:r>
              <a:rPr lang="en-US" sz="2000">
                <a:solidFill>
                  <a:srgbClr val="008000"/>
                </a:solidFill>
              </a:rPr>
              <a:t>contiguous </a:t>
            </a:r>
            <a:r>
              <a:rPr lang="en-US" sz="2000" smtClean="0">
                <a:solidFill>
                  <a:srgbClr val="008000"/>
                </a:solidFill>
              </a:rPr>
              <a:t>items</a:t>
            </a:r>
            <a:r>
              <a:rPr lang="en-US" sz="2200" smtClean="0">
                <a:solidFill>
                  <a:srgbClr val="DE2C28"/>
                </a:solidFill>
              </a:rPr>
              <a:t>, ListSelectionModel.MULTIPLE_INTERVAL_SELECTION</a:t>
            </a:r>
            <a:r>
              <a:rPr lang="en-US" sz="2200" smtClean="0">
                <a:solidFill>
                  <a:srgbClr val="008000"/>
                </a:solidFill>
              </a:rPr>
              <a:t>), by default, a user can select multiple items</a:t>
            </a: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6">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403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03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036">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403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03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03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91C756CA-7110-4A90-91FB-31F3824BFE4D}" type="slidenum">
              <a:rPr lang="en-US" b="0" smtClean="0">
                <a:latin typeface="Arial Narrow" pitchFamily="34" charset="0"/>
              </a:rPr>
              <a:pPr/>
              <a:t>9</a:t>
            </a:fld>
            <a:endParaRPr lang="en-US" b="0" smtClean="0">
              <a:latin typeface="Arial Narrow" pitchFamily="34" charset="0"/>
            </a:endParaRPr>
          </a:p>
        </p:txBody>
      </p:sp>
      <p:sp>
        <p:nvSpPr>
          <p:cNvPr id="217090" name="Rectangle 2"/>
          <p:cNvSpPr>
            <a:spLocks noGrp="1" noChangeArrowheads="1"/>
          </p:cNvSpPr>
          <p:nvPr>
            <p:ph type="title"/>
          </p:nvPr>
        </p:nvSpPr>
        <p:spPr/>
        <p:txBody>
          <a:bodyPr/>
          <a:lstStyle/>
          <a:p>
            <a:pPr>
              <a:defRPr/>
            </a:pPr>
            <a:r>
              <a:rPr lang="en-US" smtClean="0"/>
              <a:t>Handle event of JList</a:t>
            </a:r>
          </a:p>
        </p:txBody>
      </p:sp>
      <p:sp>
        <p:nvSpPr>
          <p:cNvPr id="47108" name="Rectangle 3"/>
          <p:cNvSpPr>
            <a:spLocks noGrp="1" noChangeArrowheads="1"/>
          </p:cNvSpPr>
          <p:nvPr>
            <p:ph idx="1"/>
          </p:nvPr>
        </p:nvSpPr>
        <p:spPr/>
        <p:txBody>
          <a:bodyPr/>
          <a:lstStyle/>
          <a:p>
            <a:r>
              <a:rPr lang="en-US" smtClean="0"/>
              <a:t>When the current selection changes, </a:t>
            </a:r>
            <a:r>
              <a:rPr lang="en-US" smtClean="0">
                <a:latin typeface="Courier New" pitchFamily="49" charset="0"/>
              </a:rPr>
              <a:t>JList</a:t>
            </a:r>
            <a:r>
              <a:rPr lang="en-US" smtClean="0"/>
              <a:t> object generates a </a:t>
            </a:r>
            <a:r>
              <a:rPr lang="en-US" smtClean="0">
                <a:solidFill>
                  <a:schemeClr val="tx1"/>
                </a:solidFill>
              </a:rPr>
              <a:t>ListSelection</a:t>
            </a:r>
            <a:r>
              <a:rPr lang="en-US" smtClean="0"/>
              <a:t> event</a:t>
            </a:r>
          </a:p>
          <a:p>
            <a:pPr lvl="1"/>
            <a:r>
              <a:rPr lang="en-US" smtClean="0"/>
              <a:t>implement </a:t>
            </a:r>
            <a:r>
              <a:rPr lang="en-US" smtClean="0">
                <a:solidFill>
                  <a:schemeClr val="tx1"/>
                </a:solidFill>
              </a:rPr>
              <a:t>ListSelectionListener</a:t>
            </a:r>
            <a:r>
              <a:rPr lang="en-US" smtClean="0"/>
              <a:t> </a:t>
            </a:r>
            <a:r>
              <a:rPr lang="en-US" sz="1600" smtClean="0"/>
              <a:t>(in package: </a:t>
            </a:r>
            <a:r>
              <a:rPr lang="en-US" sz="1600" smtClean="0">
                <a:solidFill>
                  <a:schemeClr val="tx1"/>
                </a:solidFill>
              </a:rPr>
              <a:t>javax.swing.event</a:t>
            </a:r>
            <a:r>
              <a:rPr lang="en-US" sz="1600" smtClean="0"/>
              <a:t>)</a:t>
            </a:r>
            <a:endParaRPr lang="en-US" smtClean="0"/>
          </a:p>
          <a:p>
            <a:pPr lvl="1"/>
            <a:r>
              <a:rPr lang="en-US" smtClean="0"/>
              <a:t>Method:     </a:t>
            </a:r>
            <a:r>
              <a:rPr lang="en-US" sz="2000" smtClean="0">
                <a:solidFill>
                  <a:srgbClr val="FFFF00"/>
                </a:solidFill>
              </a:rPr>
              <a:t>public void valueChanged (ListSelectionEvent e)</a:t>
            </a:r>
          </a:p>
          <a:p>
            <a:pPr lvl="1"/>
            <a:r>
              <a:rPr lang="en-US" smtClean="0"/>
              <a:t>Register</a:t>
            </a:r>
          </a:p>
        </p:txBody>
      </p:sp>
      <p:sp>
        <p:nvSpPr>
          <p:cNvPr id="25605"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DE760EF4-D2AD-4E2B-8A85-62CB9269FC6C}" type="slidenum">
              <a:rPr lang="en-US" b="0">
                <a:latin typeface="Arial Narrow" pitchFamily="34" charset="0"/>
              </a:rPr>
              <a:pPr algn="r"/>
              <a:t>9</a:t>
            </a:fld>
            <a:endParaRPr lang="en-US" b="0">
              <a:latin typeface="Arial Narrow" pitchFamily="34" charset="0"/>
            </a:endParaRPr>
          </a:p>
        </p:txBody>
      </p:sp>
      <p:sp>
        <p:nvSpPr>
          <p:cNvPr id="5" name="Rounded Rectangle 4"/>
          <p:cNvSpPr/>
          <p:nvPr/>
        </p:nvSpPr>
        <p:spPr bwMode="auto">
          <a:xfrm>
            <a:off x="3048000" y="3352800"/>
            <a:ext cx="5715000" cy="1295400"/>
          </a:xfrm>
          <a:prstGeom prst="roundRect">
            <a:avLst/>
          </a:prstGeom>
          <a:solidFill>
            <a:srgbClr val="99CCFF"/>
          </a:solidFill>
          <a:ln w="9525" cap="flat" cmpd="sng" algn="ctr">
            <a:solidFill>
              <a:schemeClr val="tx1"/>
            </a:solidFill>
            <a:prstDash val="solid"/>
            <a:miter lim="800000"/>
            <a:headEnd type="none" w="med" len="med"/>
            <a:tailEnd type="none" w="med" len="med"/>
          </a:ln>
          <a:effectLst/>
        </p:spPr>
        <p:txBody>
          <a:bodyPr lIns="0" tIns="0" rIns="0"/>
          <a:lstStyle/>
          <a:p>
            <a:pPr marL="114300" lvl="1">
              <a:spcBef>
                <a:spcPts val="300"/>
              </a:spcBef>
              <a:defRPr/>
            </a:pPr>
            <a:r>
              <a:rPr lang="en-US" sz="1800">
                <a:solidFill>
                  <a:srgbClr val="0000FF"/>
                </a:solidFill>
                <a:latin typeface="+mn-lt"/>
              </a:rPr>
              <a:t>public void</a:t>
            </a:r>
            <a:r>
              <a:rPr lang="en-US" sz="1800">
                <a:solidFill>
                  <a:schemeClr val="bg2"/>
                </a:solidFill>
                <a:latin typeface="+mn-lt"/>
              </a:rPr>
              <a:t> valueChanged (</a:t>
            </a:r>
            <a:r>
              <a:rPr lang="en-US" sz="1800">
                <a:solidFill>
                  <a:srgbClr val="0000FF"/>
                </a:solidFill>
                <a:latin typeface="+mn-lt"/>
              </a:rPr>
              <a:t>ListSelectionEvent </a:t>
            </a:r>
            <a:r>
              <a:rPr lang="en-US" sz="1800">
                <a:solidFill>
                  <a:schemeClr val="bg2"/>
                </a:solidFill>
                <a:latin typeface="+mn-lt"/>
              </a:rPr>
              <a:t>e) {</a:t>
            </a:r>
          </a:p>
          <a:p>
            <a:pPr marL="114300" lvl="1">
              <a:spcBef>
                <a:spcPts val="300"/>
              </a:spcBef>
              <a:defRPr/>
            </a:pPr>
            <a:r>
              <a:rPr lang="en-US" sz="1800">
                <a:solidFill>
                  <a:schemeClr val="bg2"/>
                </a:solidFill>
                <a:latin typeface="+mn-lt"/>
              </a:rPr>
              <a:t>	</a:t>
            </a:r>
            <a:r>
              <a:rPr lang="en-US" sz="1800">
                <a:solidFill>
                  <a:srgbClr val="0000FF"/>
                </a:solidFill>
                <a:latin typeface="+mn-lt"/>
              </a:rPr>
              <a:t>Object</a:t>
            </a:r>
            <a:r>
              <a:rPr lang="en-US" sz="1800">
                <a:solidFill>
                  <a:schemeClr val="bg2"/>
                </a:solidFill>
                <a:latin typeface="+mn-lt"/>
              </a:rPr>
              <a:t> value = list.getSelectedValue(); </a:t>
            </a:r>
          </a:p>
          <a:p>
            <a:pPr marL="114300" lvl="1">
              <a:spcBef>
                <a:spcPts val="300"/>
              </a:spcBef>
              <a:defRPr/>
            </a:pPr>
            <a:r>
              <a:rPr lang="en-US" sz="1800">
                <a:solidFill>
                  <a:schemeClr val="bg2"/>
                </a:solidFill>
                <a:latin typeface="+mn-lt"/>
              </a:rPr>
              <a:t>	</a:t>
            </a:r>
            <a:r>
              <a:rPr lang="en-US" sz="1800">
                <a:solidFill>
                  <a:srgbClr val="008000"/>
                </a:solidFill>
                <a:latin typeface="+mn-lt"/>
              </a:rPr>
              <a:t> //do something with value</a:t>
            </a:r>
          </a:p>
          <a:p>
            <a:pPr marL="114300" lvl="1">
              <a:spcBef>
                <a:spcPts val="300"/>
              </a:spcBef>
              <a:defRPr/>
            </a:pPr>
            <a:r>
              <a:rPr lang="en-US" sz="1800">
                <a:solidFill>
                  <a:schemeClr val="bg2"/>
                </a:solidFill>
                <a:latin typeface="+mn-lt"/>
              </a:rPr>
              <a:t>}</a:t>
            </a:r>
            <a:endParaRPr lang="en-US" sz="1800">
              <a:latin typeface="+mn-lt"/>
            </a:endParaRPr>
          </a:p>
        </p:txBody>
      </p:sp>
      <p:sp>
        <p:nvSpPr>
          <p:cNvPr id="6" name="Rounded Rectangle 5"/>
          <p:cNvSpPr/>
          <p:nvPr/>
        </p:nvSpPr>
        <p:spPr bwMode="auto">
          <a:xfrm>
            <a:off x="3048000" y="4800600"/>
            <a:ext cx="5791200" cy="1676400"/>
          </a:xfrm>
          <a:prstGeom prst="roundRect">
            <a:avLst/>
          </a:prstGeom>
          <a:solidFill>
            <a:srgbClr val="99CCFF"/>
          </a:solidFill>
          <a:ln w="9525" cap="flat" cmpd="sng" algn="ctr">
            <a:solidFill>
              <a:schemeClr val="tx1"/>
            </a:solidFill>
            <a:prstDash val="solid"/>
            <a:miter lim="800000"/>
            <a:headEnd type="none" w="med" len="med"/>
            <a:tailEnd type="none" w="med" len="med"/>
          </a:ln>
          <a:effectLst/>
        </p:spPr>
        <p:txBody>
          <a:bodyPr lIns="0" tIns="0"/>
          <a:lstStyle/>
          <a:p>
            <a:pPr marL="63500" lvl="1">
              <a:spcBef>
                <a:spcPts val="300"/>
              </a:spcBef>
              <a:defRPr/>
            </a:pPr>
            <a:r>
              <a:rPr lang="en-US" sz="1800">
                <a:solidFill>
                  <a:srgbClr val="0000FF"/>
                </a:solidFill>
                <a:latin typeface="+mn-lt"/>
              </a:rPr>
              <a:t>public void</a:t>
            </a:r>
            <a:r>
              <a:rPr lang="en-US" sz="1800">
                <a:solidFill>
                  <a:schemeClr val="bg2"/>
                </a:solidFill>
                <a:latin typeface="+mn-lt"/>
              </a:rPr>
              <a:t> valueChanged (</a:t>
            </a:r>
            <a:r>
              <a:rPr lang="en-US" sz="1800">
                <a:solidFill>
                  <a:srgbClr val="0000FF"/>
                </a:solidFill>
                <a:latin typeface="+mn-lt"/>
              </a:rPr>
              <a:t>ListSelectionEvent </a:t>
            </a:r>
            <a:r>
              <a:rPr lang="en-US" sz="1800">
                <a:solidFill>
                  <a:schemeClr val="bg2"/>
                </a:solidFill>
                <a:latin typeface="+mn-lt"/>
              </a:rPr>
              <a:t>e) {</a:t>
            </a:r>
          </a:p>
          <a:p>
            <a:pPr marL="63500" lvl="1">
              <a:spcBef>
                <a:spcPts val="300"/>
              </a:spcBef>
              <a:defRPr/>
            </a:pPr>
            <a:r>
              <a:rPr lang="en-US" sz="1800">
                <a:solidFill>
                  <a:schemeClr val="bg2"/>
                </a:solidFill>
                <a:latin typeface="+mn-lt"/>
              </a:rPr>
              <a:t>	</a:t>
            </a:r>
            <a:r>
              <a:rPr lang="en-US" sz="1800">
                <a:solidFill>
                  <a:srgbClr val="0000FF"/>
                </a:solidFill>
                <a:latin typeface="+mn-lt"/>
              </a:rPr>
              <a:t>Object[] </a:t>
            </a:r>
            <a:r>
              <a:rPr lang="en-US" sz="1800">
                <a:solidFill>
                  <a:schemeClr val="bg2"/>
                </a:solidFill>
                <a:latin typeface="+mn-lt"/>
              </a:rPr>
              <a:t>items = list.getSelectedValues();</a:t>
            </a:r>
          </a:p>
          <a:p>
            <a:pPr marL="63500" lvl="1">
              <a:spcBef>
                <a:spcPts val="300"/>
              </a:spcBef>
              <a:defRPr/>
            </a:pPr>
            <a:r>
              <a:rPr lang="en-US" sz="1800">
                <a:solidFill>
                  <a:srgbClr val="0000FF"/>
                </a:solidFill>
                <a:latin typeface="+mn-lt"/>
              </a:rPr>
              <a:t>	for</a:t>
            </a:r>
            <a:r>
              <a:rPr lang="en-US" sz="1800">
                <a:solidFill>
                  <a:schemeClr val="bg2"/>
                </a:solidFill>
                <a:latin typeface="+mn-lt"/>
              </a:rPr>
              <a:t> (</a:t>
            </a:r>
            <a:r>
              <a:rPr lang="en-US" sz="1800">
                <a:solidFill>
                  <a:srgbClr val="0000FF"/>
                </a:solidFill>
                <a:latin typeface="+mn-lt"/>
              </a:rPr>
              <a:t>Object</a:t>
            </a:r>
            <a:r>
              <a:rPr lang="en-US" sz="1800">
                <a:solidFill>
                  <a:schemeClr val="bg2"/>
                </a:solidFill>
                <a:latin typeface="+mn-lt"/>
              </a:rPr>
              <a:t> value </a:t>
            </a:r>
            <a:r>
              <a:rPr lang="en-US" sz="1800">
                <a:solidFill>
                  <a:srgbClr val="0000FF"/>
                </a:solidFill>
                <a:latin typeface="+mn-lt"/>
              </a:rPr>
              <a:t>:</a:t>
            </a:r>
            <a:r>
              <a:rPr lang="en-US" sz="1800">
                <a:solidFill>
                  <a:schemeClr val="bg2"/>
                </a:solidFill>
                <a:latin typeface="+mn-lt"/>
              </a:rPr>
              <a:t> items)</a:t>
            </a:r>
          </a:p>
          <a:p>
            <a:pPr marL="63500" lvl="1">
              <a:spcBef>
                <a:spcPts val="300"/>
              </a:spcBef>
              <a:defRPr/>
            </a:pPr>
            <a:r>
              <a:rPr lang="en-US" sz="1800">
                <a:solidFill>
                  <a:schemeClr val="bg2"/>
                </a:solidFill>
                <a:latin typeface="+mn-lt"/>
              </a:rPr>
              <a:t>		</a:t>
            </a:r>
            <a:r>
              <a:rPr lang="en-US" sz="1800">
                <a:solidFill>
                  <a:srgbClr val="008000"/>
                </a:solidFill>
                <a:latin typeface="+mn-lt"/>
              </a:rPr>
              <a:t>//do something with value</a:t>
            </a:r>
          </a:p>
          <a:p>
            <a:pPr marL="63500" lvl="1">
              <a:spcBef>
                <a:spcPts val="300"/>
              </a:spcBef>
              <a:defRPr/>
            </a:pPr>
            <a:r>
              <a:rPr lang="en-US" sz="1800">
                <a:solidFill>
                  <a:schemeClr val="bg2"/>
                </a:solidFill>
                <a:latin typeface="+mn-lt"/>
              </a:rPr>
              <a:t>}</a:t>
            </a:r>
            <a:endParaRPr lang="en-US" sz="1800">
              <a:latin typeface="+mn-lt"/>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10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710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S1">
  <a:themeElements>
    <a:clrScheme name="">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FFFF99"/>
      </a:hlink>
      <a:folHlink>
        <a:srgbClr val="1C6D9A"/>
      </a:folHlink>
    </a:clrScheme>
    <a:fontScheme name="CS1">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1" i="0" u="none" strike="noStrike" cap="none" normalizeH="0" baseline="0" smtClean="0">
            <a:ln>
              <a:noFill/>
            </a:ln>
            <a:solidFill>
              <a:schemeClr val="tx1"/>
            </a:solidFill>
            <a:effectLst/>
            <a:latin typeface="Helvetica" pitchFamily="34" charset="0"/>
            <a:cs typeface="Times New Roman" pitchFamily="18" charset="0"/>
          </a:defRPr>
        </a:defPPr>
      </a:lstStyle>
    </a:spDef>
    <a:lnDef>
      <a:spPr bwMode="auto">
        <a:xfrm>
          <a:off x="0" y="0"/>
          <a:ext cx="1" cy="1"/>
        </a:xfrm>
        <a:custGeom>
          <a:avLst/>
          <a:gdLst/>
          <a:ahLst/>
          <a:cxnLst/>
          <a:rect l="0" t="0" r="0" b="0"/>
          <a:pathLst/>
        </a:custGeom>
        <a:solidFill>
          <a:srgbClr val="99CCFF"/>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1" i="0" u="none" strike="noStrike" cap="none" normalizeH="0" baseline="0" smtClean="0">
            <a:ln>
              <a:noFill/>
            </a:ln>
            <a:solidFill>
              <a:schemeClr val="tx1"/>
            </a:solidFill>
            <a:effectLst/>
            <a:latin typeface="Helvetica" pitchFamily="34" charset="0"/>
            <a:cs typeface="Times New Roman" pitchFamily="18" charset="0"/>
          </a:defRPr>
        </a:defPPr>
      </a:lstStyle>
    </a:lnDef>
  </a:objectDefaults>
  <a:extraClrSchemeLst>
    <a:extraClrScheme>
      <a:clrScheme name="CS1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CS1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CS1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CS1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CS1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CS1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
      <a:clrScheme name="CS1 8">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green</Template>
  <TotalTime>18989</TotalTime>
  <Words>3902</Words>
  <Application>Microsoft Office PowerPoint</Application>
  <PresentationFormat>On-screen Show (4:3)</PresentationFormat>
  <Paragraphs>1115</Paragraphs>
  <Slides>78</Slides>
  <Notes>33</Notes>
  <HiddenSlides>6</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78</vt:i4>
      </vt:variant>
    </vt:vector>
  </HeadingPairs>
  <TitlesOfParts>
    <vt:vector size="81" baseType="lpstr">
      <vt:lpstr>CS1</vt:lpstr>
      <vt:lpstr>Civic</vt:lpstr>
      <vt:lpstr>Bitmap Image</vt:lpstr>
      <vt:lpstr>PowerPoint Presentation</vt:lpstr>
      <vt:lpstr>MVC Architecture</vt:lpstr>
      <vt:lpstr>Outline</vt:lpstr>
      <vt:lpstr>JList Outline</vt:lpstr>
      <vt:lpstr>JList</vt:lpstr>
      <vt:lpstr>JList – Constructors</vt:lpstr>
      <vt:lpstr>JList – Methods</vt:lpstr>
      <vt:lpstr>JList – Methods (cont.)</vt:lpstr>
      <vt:lpstr>Handle event of JList</vt:lpstr>
      <vt:lpstr>JList with fixed set of choices</vt:lpstr>
      <vt:lpstr>Example: JListSimpleDemo.java</vt:lpstr>
      <vt:lpstr>Example: JListSimpleDemo.java (cont.)</vt:lpstr>
      <vt:lpstr>Editing JList</vt:lpstr>
      <vt:lpstr>JList with Changeable Choices</vt:lpstr>
      <vt:lpstr>Methods in DefaultListModel</vt:lpstr>
      <vt:lpstr>Traverse DefaultListModel</vt:lpstr>
      <vt:lpstr>Example: JListEditDemo.java</vt:lpstr>
      <vt:lpstr>Example: JListEditDemo.java (cont.)</vt:lpstr>
      <vt:lpstr>Example: JListEditDemo.java (cont.)</vt:lpstr>
      <vt:lpstr>JList with Custom Data Model</vt:lpstr>
      <vt:lpstr>Example: JList with custom data</vt:lpstr>
      <vt:lpstr>Example: JList with custom data (cont.)</vt:lpstr>
      <vt:lpstr>Example: JList with custom data (cont.)</vt:lpstr>
      <vt:lpstr>JList with Custom Cell Renderer</vt:lpstr>
      <vt:lpstr>Example: JList with Custom Cell Renderer</vt:lpstr>
      <vt:lpstr>Outline</vt:lpstr>
      <vt:lpstr>JTable</vt:lpstr>
      <vt:lpstr>Constructors - Methods of JTable</vt:lpstr>
      <vt:lpstr>JTable with Fixed Set of Choices</vt:lpstr>
      <vt:lpstr>Example: JTableDemo.java</vt:lpstr>
      <vt:lpstr>Editing table</vt:lpstr>
      <vt:lpstr>JTable with Changeable Choices</vt:lpstr>
      <vt:lpstr>Methods in DefaultTableModel</vt:lpstr>
      <vt:lpstr>Example: JTableEditDemo.java</vt:lpstr>
      <vt:lpstr>Example: JTableEditDemo.java</vt:lpstr>
      <vt:lpstr>Event of JTable</vt:lpstr>
      <vt:lpstr>Example: JTableEditDemo.java</vt:lpstr>
      <vt:lpstr>JTable with Custom Data Model</vt:lpstr>
      <vt:lpstr>Example: JTable with custom data</vt:lpstr>
      <vt:lpstr>Outline</vt:lpstr>
      <vt:lpstr>JTree</vt:lpstr>
      <vt:lpstr>Contructors of JTree</vt:lpstr>
      <vt:lpstr>Methods of JTree</vt:lpstr>
      <vt:lpstr>Event of JTree</vt:lpstr>
      <vt:lpstr>JTree with Fixed Set of Nodes</vt:lpstr>
      <vt:lpstr>JTreeSimpleDemo.java</vt:lpstr>
      <vt:lpstr>JTreeSimpleDemo.java (cont.)</vt:lpstr>
      <vt:lpstr>Methods of DefaultMutableTreeNode</vt:lpstr>
      <vt:lpstr>Visit all nodes</vt:lpstr>
      <vt:lpstr>Editing in JTree</vt:lpstr>
      <vt:lpstr>Editing in JTree with DefaultTreeModel </vt:lpstr>
      <vt:lpstr>Methods of DefaultTreeModel </vt:lpstr>
      <vt:lpstr>Example: JTreeNhapSV.java</vt:lpstr>
      <vt:lpstr>Outline</vt:lpstr>
      <vt:lpstr>JSplitPane</vt:lpstr>
      <vt:lpstr>JSplitPane (cont.)</vt:lpstr>
      <vt:lpstr>Constructors of JSplitPane</vt:lpstr>
      <vt:lpstr>Methods of JSplitPane</vt:lpstr>
      <vt:lpstr>Example: Compound</vt:lpstr>
      <vt:lpstr>Outline</vt:lpstr>
      <vt:lpstr>JSlider</vt:lpstr>
      <vt:lpstr>JSlider</vt:lpstr>
      <vt:lpstr>Constructors of JSlider</vt:lpstr>
      <vt:lpstr>Methods of JSlider</vt:lpstr>
      <vt:lpstr>Methods of JSlider (cont.)</vt:lpstr>
      <vt:lpstr>Event of JSlider</vt:lpstr>
      <vt:lpstr>Example: JSliderDemo.java</vt:lpstr>
      <vt:lpstr>Outline</vt:lpstr>
      <vt:lpstr>Key Events</vt:lpstr>
      <vt:lpstr>Outline</vt:lpstr>
      <vt:lpstr>Mouse Events</vt:lpstr>
      <vt:lpstr>Methods in MouseListener interface</vt:lpstr>
      <vt:lpstr>Methods in MouseMotionListener interface</vt:lpstr>
      <vt:lpstr>Mouse Events</vt:lpstr>
      <vt:lpstr>Example</vt:lpstr>
      <vt:lpstr>Editable ComboBox</vt:lpstr>
      <vt:lpstr>Editable ComboBox Contd…</vt:lpstr>
      <vt:lpstr>Editable ComboBox Contd…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Copyright 2004 Pearson Addison-Wesley</dc:creator>
  <cp:lastModifiedBy>CHAUHAI</cp:lastModifiedBy>
  <cp:revision>871</cp:revision>
  <dcterms:created xsi:type="dcterms:W3CDTF">2003-05-23T15:49:24Z</dcterms:created>
  <dcterms:modified xsi:type="dcterms:W3CDTF">2012-03-17T02:24:16Z</dcterms:modified>
</cp:coreProperties>
</file>